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60" r:id="rId2"/>
    <p:sldId id="261" r:id="rId3"/>
    <p:sldId id="257" r:id="rId4"/>
    <p:sldId id="256" r:id="rId5"/>
    <p:sldId id="264" r:id="rId6"/>
    <p:sldId id="265" r:id="rId7"/>
    <p:sldId id="278" r:id="rId8"/>
    <p:sldId id="266" r:id="rId9"/>
    <p:sldId id="267" r:id="rId10"/>
    <p:sldId id="272" r:id="rId11"/>
    <p:sldId id="273" r:id="rId12"/>
    <p:sldId id="279" r:id="rId13"/>
    <p:sldId id="268" r:id="rId14"/>
    <p:sldId id="270" r:id="rId15"/>
    <p:sldId id="269" r:id="rId16"/>
    <p:sldId id="274" r:id="rId17"/>
    <p:sldId id="263" r:id="rId18"/>
    <p:sldId id="27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101" d="100"/>
          <a:sy n="101" d="100"/>
        </p:scale>
        <p:origin x="-25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3FCD62-B750-47CB-8832-BD9C2332ABB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4087F0-CBEA-4B6C-BDF6-1948D8F62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82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8365073"/>
              </p:ext>
            </p:extLst>
          </p:nvPr>
        </p:nvGraphicFramePr>
        <p:xfrm>
          <a:off x="1368425" y="2924175"/>
          <a:ext cx="6405563" cy="328136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Jitka Marečková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VY_32_INOVACE_14C_3_Savci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_Hmyzožravci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14C_Př8.roč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dne  4.10.2012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8.A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2268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výkladu učiva. Žáci se seznamují s charakteristikou a zástupci hmyzožravců. Na obrázcích si procvičují poznávání  jednotlivých zástupců.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 sz="18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11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uckling goa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39"/>
            <a:ext cx="8657828" cy="659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548680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SAVCI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0432" y="6309320"/>
            <a:ext cx="448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0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75608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nadřád: PLACENTÁLOVÉ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484784"/>
            <a:ext cx="72008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znaky: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ývoj mláděte v těle matky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lacenta zásobuje plod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(živinami, kyslíkem a odvádí odpadní látky)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zařazení: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mezi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placentály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patří všechny zbývající řády savců (i člověk)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84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5832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řád:  HMYZOŽRAVCI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8172" y="1628800"/>
            <a:ext cx="808627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znaky: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menší živočichové (do 40 cm)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otrava: hmyz a drobní živočichové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aktivita noční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hlava – protažený pohyblivý čenich - čich, hmat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030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460433" y="6084004"/>
            <a:ext cx="6480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5949280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ježek  západní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Soubor:Keqs young european hedgehog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4373"/>
            <a:ext cx="8820471" cy="5865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9223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136904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ježek západní 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kolo 25 cm    a  do 1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pravidelně pruhované „upravené“ bodliny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(až 8 500    délka 2 – 3 cm)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tmavá  V  kresba kolem očí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samotář   noční aktivita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ohrožení – stočí se do klubíčka  (silnice !)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zima (listopad – březen): hibernace – zimní spánek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ztráta 1/5 hmotnosti (v listopadu by měl vážit 600 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7117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42493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výskyt: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skoro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celá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ČR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okraje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lesů – parky a zahrady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všežravec – preferuje maso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žížaly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, slimáci, stonožky, brouci,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vejce, obratlovci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při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páření boje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4 – 9 mláďat – bez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bodlin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hodinu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po porodu se tvoří první bílé měkké bodlinky</a:t>
            </a:r>
          </a:p>
        </p:txBody>
      </p:sp>
    </p:spTree>
    <p:extLst>
      <p:ext uri="{BB962C8B-B14F-4D97-AF65-F5344CB8AC3E}">
        <p14:creationId xmlns:p14="http://schemas.microsoft.com/office/powerpoint/2010/main" val="3186903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2008 Hedgehog 102093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152832"/>
            <a:ext cx="7776862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316418" y="5517232"/>
            <a:ext cx="5760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5949280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ježek východní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0341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7632848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ježek východní</a:t>
            </a:r>
          </a:p>
          <a:p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menší  - do 9OO 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ostny nepravidelně pruhované  6000 – 7 000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kresba u očí chybí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Soubor:2008 Hedgehog 102093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086962"/>
            <a:ext cx="4752527" cy="356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16416" y="6276717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316416" y="616530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5033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Talpa europaea h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6632"/>
            <a:ext cx="8538077" cy="609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72400" y="6352599"/>
            <a:ext cx="689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706632" y="6165304"/>
            <a:ext cx="3737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krtek obecný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2536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5256584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krtek obecný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álcovité tělo -  do 12 cm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tmavá hustá srst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řední nohy hrabavé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od zemí - chodby + „krtince“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zima – strnulost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(dělá si zásoby – omráčené žížaly)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Soubor:Taupinières - Mole-hill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0598" y="404664"/>
            <a:ext cx="4387866" cy="329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16416" y="292494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384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79336"/>
            <a:ext cx="828092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potrava: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larvy hmyzu a žížaly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3 – 7 mláďat (velikost fazole – holá, slepá)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rychlý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vývoj – po 3 týdnech sama loví</a:t>
            </a:r>
          </a:p>
        </p:txBody>
      </p:sp>
    </p:spTree>
    <p:extLst>
      <p:ext uri="{BB962C8B-B14F-4D97-AF65-F5344CB8AC3E}">
        <p14:creationId xmlns:p14="http://schemas.microsoft.com/office/powerpoint/2010/main" val="2603777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Common Shre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8662698" cy="6497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388424" y="61653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99792" y="5877272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rejsek obecný</a:t>
            </a:r>
            <a:endParaRPr lang="cs-CZ" sz="3600" b="1" dirty="0">
              <a:solidFill>
                <a:schemeClr val="tx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955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756084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rejsek obecný</a:t>
            </a:r>
          </a:p>
          <a:p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robný  (5 – 8 cm   a   5 – 12 g) – podobný myši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ivot: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aktivní celý rok – tukové zásoby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esnaté území - hojný – místy okolo 30 jedinců/ha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8907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Sorex minutus and Sorex araneus size comparison - 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783" y="188640"/>
            <a:ext cx="4780537" cy="655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70336" y="6372036"/>
            <a:ext cx="365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040560" y="332656"/>
            <a:ext cx="3995936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hmyz, slimáci, mršiny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musí sežrat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80 - 90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%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své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hmotnost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žere každé 2 – 3 hodiny)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častá potrava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sov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hnízdo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 trávy a mechu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4 – 7 mláďat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mláďata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se často pojí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(ocásky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matku)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2 – 4 vrhy ročně</a:t>
            </a:r>
          </a:p>
        </p:txBody>
      </p:sp>
    </p:spTree>
    <p:extLst>
      <p:ext uri="{BB962C8B-B14F-4D97-AF65-F5344CB8AC3E}">
        <p14:creationId xmlns:p14="http://schemas.microsoft.com/office/powerpoint/2010/main" val="924397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Suncus etruscus cro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964" y="476672"/>
            <a:ext cx="4647901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09199" y="4283804"/>
            <a:ext cx="5989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10865" y="476672"/>
            <a:ext cx="42256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bělozubka nejmenší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4048" y="1519624"/>
            <a:ext cx="36724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 Evropa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nejmenší savec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 2 g  35 – 48 mm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uby bílé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5301208"/>
            <a:ext cx="684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bez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potravy hyne za 5 – 9 hodin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8423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3776005"/>
              </p:ext>
            </p:extLst>
          </p:nvPr>
        </p:nvGraphicFramePr>
        <p:xfrm>
          <a:off x="251520" y="3068960"/>
          <a:ext cx="8640961" cy="3657600"/>
        </p:xfrm>
        <a:graphic>
          <a:graphicData uri="http://schemas.openxmlformats.org/drawingml/2006/table">
            <a:tbl>
              <a:tblPr/>
              <a:tblGrid>
                <a:gridCol w="888303"/>
                <a:gridCol w="119809"/>
                <a:gridCol w="7632849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1.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SKAMPECKIJ. 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/6/61/Suckling_goat.jpg/788px-Suckling_goat.jpg&gt;.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2. 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KARLSSON, Lars.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15.7.2012].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/8/87/Keqs_young_european_hedgehog1.jpg/800px-Keqs_young_european_hedgehog1.jpg&gt;.</a:t>
                      </a: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3. 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DILMEN,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Nevit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en-US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 Commons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15.7.2012].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Dostupný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WWW: &lt;http://upload.wikimedia.org/wikipedia/commons/thumb/5/59/2008_Hedgehog_1020932.jpg/800px-2008_Hedgehog_1020932.jpg&gt;.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4. 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GROBE,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Hannes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15.7.2012].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/9/9e/Talpa_europaea_hg.jpg/800px-Talpa_europaea_hg.jpg&gt;.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 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PRA.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15.7.2012].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/7/7d/Taupini%C3%A8res_-_Mole-hills.jpg/800px-Taupini%C3%A8res_-_Mole-hills.jpg&gt;.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6. 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SJONGE.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15.7.2012].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/0/0d/Common_Shrew.jpg/800px-Common_Shrew.jpg&gt;.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7. 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ADAMS, Paul.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15.7.2012].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/f/f5/Sorex_minutus_and_Sorex_araneus_size_comparison_-_en.jpg/437px-Sorex_minutus_and_Sorex_araneus_size_comparison_-_en.jpg&gt;.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48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8104461"/>
              </p:ext>
            </p:extLst>
          </p:nvPr>
        </p:nvGraphicFramePr>
        <p:xfrm>
          <a:off x="251520" y="3068960"/>
          <a:ext cx="8640961" cy="1707430"/>
        </p:xfrm>
        <a:graphic>
          <a:graphicData uri="http://schemas.openxmlformats.org/drawingml/2006/table">
            <a:tbl>
              <a:tblPr/>
              <a:tblGrid>
                <a:gridCol w="864096"/>
                <a:gridCol w="144016"/>
                <a:gridCol w="7632849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8. 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TREBOL-A.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15.7.2012].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/6/6a/Suncus_etruscus_crop.jpg&gt;.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2273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162</TotalTime>
  <Words>501</Words>
  <Application>Microsoft Office PowerPoint</Application>
  <PresentationFormat>Předvádění na obrazovce (4:3)</PresentationFormat>
  <Paragraphs>158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mareckova</dc:creator>
  <cp:lastModifiedBy>mareckova</cp:lastModifiedBy>
  <cp:revision>23</cp:revision>
  <dcterms:created xsi:type="dcterms:W3CDTF">2012-07-15T06:54:02Z</dcterms:created>
  <dcterms:modified xsi:type="dcterms:W3CDTF">2012-12-18T23:13:56Z</dcterms:modified>
</cp:coreProperties>
</file>