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60" r:id="rId2"/>
    <p:sldId id="261" r:id="rId3"/>
    <p:sldId id="257" r:id="rId4"/>
    <p:sldId id="269" r:id="rId5"/>
    <p:sldId id="256" r:id="rId6"/>
    <p:sldId id="258" r:id="rId7"/>
    <p:sldId id="270" r:id="rId8"/>
    <p:sldId id="271" r:id="rId9"/>
    <p:sldId id="284" r:id="rId10"/>
    <p:sldId id="264" r:id="rId11"/>
    <p:sldId id="265" r:id="rId12"/>
    <p:sldId id="273" r:id="rId13"/>
    <p:sldId id="274" r:id="rId14"/>
    <p:sldId id="275" r:id="rId15"/>
    <p:sldId id="267" r:id="rId16"/>
    <p:sldId id="286" r:id="rId17"/>
    <p:sldId id="277" r:id="rId18"/>
    <p:sldId id="278" r:id="rId19"/>
    <p:sldId id="279" r:id="rId20"/>
    <p:sldId id="280" r:id="rId21"/>
    <p:sldId id="281" r:id="rId22"/>
    <p:sldId id="263" r:id="rId23"/>
    <p:sldId id="26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8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8562573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VY_32_INOVACE_14C_10_Savci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_Šelmy_lasicovité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27.11.2012 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lasicovitých šelem.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764704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řád: ŠELMY</a:t>
            </a: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LASICOVITÍ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2274838"/>
            <a:ext cx="45720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všežravci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štíhlé protáhlé tělo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krátké končetiny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drápy nezatažitelné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pachové žlázy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štvou kořist</a:t>
            </a: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Mustela nivalis -British Wildlife Centre-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97" y="61543"/>
            <a:ext cx="7946804" cy="679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04664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lasice  kolčava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62373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4666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lasice kolčava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66967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nejmenší a nejhojnější šelma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srst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hnědá + světlá náprsenka a břicho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zimu jen mírně zesvětlá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amotářsky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olná krajina – úkryt  štěrbiny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ktivní v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noci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myši, hraboši     uloví i  zajíce a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bažanty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lasice hranostaj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File:Mustela erminea winter cropp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346" y="260647"/>
            <a:ext cx="6551490" cy="4951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212357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větší než kolčava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černý konec ocasu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zima – bílá srst  (hermelín – kožešina)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72400" y="54452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Elizabeth1Englan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6" y="116632"/>
            <a:ext cx="4910706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Gustavo-III,-Rey-de-Suecia 1777-by-Rosli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578" y="90669"/>
            <a:ext cx="3714750" cy="494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02128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Alžběta I.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537321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 </a:t>
            </a:r>
            <a:r>
              <a:rPr lang="cs-CZ" sz="3600" b="1" dirty="0" smtClean="0"/>
              <a:t>Gustav III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72000" y="55172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04447" y="404664"/>
            <a:ext cx="400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89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Martes martes 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48" y="188639"/>
            <a:ext cx="8707331" cy="5804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44408" y="5445224"/>
            <a:ext cx="648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6021288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kuna  lesní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4956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204864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50 cm  do 1,8 kg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lutá skvrna na hrdle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velké boltce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98072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kuna lesní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015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4437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kuna skalní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03472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opis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30 – 50 cm  (20 cm ocas)    2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bílá náprsenka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kalnaté prostředí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stavby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File:Steinmarder (cropped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071" y="213054"/>
            <a:ext cx="4186039" cy="662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37071" y="6021288"/>
            <a:ext cx="555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tchoř tmavý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Soubor:Ild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79" y="2665368"/>
            <a:ext cx="6350056" cy="402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849486"/>
            <a:ext cx="79928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než kuna  s výraznou světlou kresbou  obličeje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zápach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dobře plave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hlodavci, žáby,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ryby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48264" y="6093296"/>
            <a:ext cx="6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252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adger-badg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2666"/>
            <a:ext cx="8136904" cy="610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6165304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jezevec  lesní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28384" y="56612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756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jezevec lesní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74168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20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kg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lava protáhlá  s  bílo – černými pruhy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mohutné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drápy  (ploskochodec)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členitá nora až 5 m hluboká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zima: nepravý zimní spánek – upadá do klidu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všežravec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hmyz, žížaly, hlodavci, kořínky, houby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34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Loutr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56" y="260647"/>
            <a:ext cx="8677124" cy="574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60" y="602128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ydra  říční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28384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188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ydra říční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64807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popis:</a:t>
            </a:r>
          </a:p>
          <a:p>
            <a:r>
              <a:rPr lang="cs-CZ" sz="2800" dirty="0" smtClean="0"/>
              <a:t>srst </a:t>
            </a:r>
            <a:r>
              <a:rPr lang="cs-CZ" sz="2800" dirty="0" smtClean="0"/>
              <a:t>tmavá + světlé břicho</a:t>
            </a:r>
          </a:p>
          <a:p>
            <a:r>
              <a:rPr lang="cs-CZ" sz="2800" dirty="0" smtClean="0"/>
              <a:t>plovací blány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valnatý ocas</a:t>
            </a:r>
          </a:p>
          <a:p>
            <a:endParaRPr lang="cs-CZ" sz="2800" dirty="0" smtClean="0"/>
          </a:p>
          <a:p>
            <a:r>
              <a:rPr lang="cs-CZ" sz="2800" b="1" dirty="0"/>
              <a:t>ž</a:t>
            </a:r>
            <a:r>
              <a:rPr lang="cs-CZ" sz="2800" b="1" dirty="0" smtClean="0"/>
              <a:t>ivot:</a:t>
            </a:r>
            <a:endParaRPr lang="cs-CZ" sz="2800" b="1" dirty="0"/>
          </a:p>
          <a:p>
            <a:r>
              <a:rPr lang="cs-CZ" sz="2800" dirty="0" smtClean="0"/>
              <a:t>teritoriální </a:t>
            </a:r>
            <a:r>
              <a:rPr lang="cs-CZ" sz="2800" dirty="0" smtClean="0"/>
              <a:t>(30 km)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od vodou až 5 min – 400 m</a:t>
            </a:r>
          </a:p>
          <a:p>
            <a:endParaRPr lang="cs-CZ" sz="2800" dirty="0"/>
          </a:p>
          <a:p>
            <a:r>
              <a:rPr lang="cs-CZ" sz="2800" dirty="0"/>
              <a:t>n</a:t>
            </a:r>
            <a:r>
              <a:rPr lang="cs-CZ" sz="2800" dirty="0" smtClean="0"/>
              <a:t>ora v břehu – vstup často pod </a:t>
            </a:r>
            <a:r>
              <a:rPr lang="cs-CZ" sz="2800" dirty="0" smtClean="0"/>
              <a:t>vodou</a:t>
            </a:r>
          </a:p>
          <a:p>
            <a:endParaRPr lang="cs-CZ" sz="2800" dirty="0"/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ryby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, měkkýši,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obojživelníci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866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72728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páření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ve vodě (od 3 let)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březost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 měsíce (utajená březost)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 – 4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mláďata 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holá a slepá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kriticky ohrožena</a:t>
            </a:r>
          </a:p>
        </p:txBody>
      </p:sp>
      <p:pic>
        <p:nvPicPr>
          <p:cNvPr id="3" name="Picture 2" descr="File:European Ot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12976"/>
            <a:ext cx="5832648" cy="346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63000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207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Sea otters holding han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0709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5877272"/>
            <a:ext cx="3593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sea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otter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5936" y="5877272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vydra  mořská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00392" y="54359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24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Playful min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53" y="260648"/>
            <a:ext cx="8309149" cy="554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95102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mink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5664150"/>
            <a:ext cx="34563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norek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kožichy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00392" y="60119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951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Wolverine on ro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90" y="247461"/>
            <a:ext cx="8171754" cy="541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4662" y="5661248"/>
            <a:ext cx="86758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největší  65 - 107 cm     9 -  5 kg    loví, ale žere i mršiny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sever Evropy, Sibiř, Kanada, USA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wolverine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rosomák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84368" y="548680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765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Honey badg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0996"/>
            <a:ext cx="4968552" cy="400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077072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15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volná kůže na krku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rátké silné nohy s drápy na předních nohou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páchnoucí sekret          agresivní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všežravec  -    hadi, med  (oznámí medozvěstka)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Afrika  a JV Asie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08104" y="644495"/>
            <a:ext cx="3206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medojed kapský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088" y="36450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34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urets albinos champagne et zibeline sab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266"/>
            <a:ext cx="6029121" cy="684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44208" y="26064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28184" y="2430755"/>
            <a:ext cx="2808312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domestikovaná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forma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tchoře tmavého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28184" y="260648"/>
            <a:ext cx="2128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fretka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74913" y="6444044"/>
            <a:ext cx="945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05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329569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LAW,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Keven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/e/e3/Mustela_nivalis_-British_Wildlife_Centre-4.jpg/702px-Mustela_nivalis_-British_Wildlife_Centre-4.jpg&gt;.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HINT, Steven.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/a/a9/Mustela_erminea_winter_cropped.jpg&gt;.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/e/e5/Elizabeth1England.jpg&gt;.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5.AUT 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/c/c7/Gustavo-III%2C-Rey-de-Suecia_1777-by-Roslin.JPG&gt;.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KROPIVNIK, Dani.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/f/ff/Martes_martes_crop.jpg&gt;.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STEINMARDER.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/d/d6/Steinmarder_%28cropped%29.jpg/379px-Steinmarder_%28cropped%29.jpg&gt;.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THYSSEN, Malene.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/6/60/Ilder.jpg/800px-Ilder.jpg&gt;.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5727370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 HARDGERLHERO.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/1/10/Badger-badger.jpg/800px-Badger-badger.jpg&gt;.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10. DBHACK88.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/8/89/Loutre2.jpg/800px-Loutre2.jpg&gt;.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11. GABLER, Michael.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/e/e4/European_Otter.jpg/800px-European_Otter.jpg&gt;.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12. ROBERTSON,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Joe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/7/79/Sea_otters_holding_hands.jpg/800px-Sea_otters_holding_hands.jpg&gt;.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13. EVANS,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Marc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/6/6b/Playful_mink.jpg/800px-Playful_mink.jpg&gt;.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14.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/8/8c/Wolverine_on_rock.jpg/800px-Wolverine_on_rock.jpg&gt;.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15. JAGANATH.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/a/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af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/Honey_badger.jpg&gt;.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16. VINCENZ, MAGIG, HAUKE.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19.7.2012]. Dostupný na WWW: &lt;http://upload.wikimedia.org/wikipedia/commons/f/f3/Furets_albinos_champagne_et_zibeline_sable.jpg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832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178</TotalTime>
  <Words>461</Words>
  <Application>Microsoft Office PowerPoint</Application>
  <PresentationFormat>Předvádění na obrazovce (4:3)</PresentationFormat>
  <Paragraphs>172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20</cp:revision>
  <dcterms:created xsi:type="dcterms:W3CDTF">2012-07-15T06:54:02Z</dcterms:created>
  <dcterms:modified xsi:type="dcterms:W3CDTF">2012-12-18T23:52:35Z</dcterms:modified>
</cp:coreProperties>
</file>