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8"/>
  </p:notesMasterIdLst>
  <p:sldIdLst>
    <p:sldId id="260" r:id="rId2"/>
    <p:sldId id="261" r:id="rId3"/>
    <p:sldId id="257" r:id="rId4"/>
    <p:sldId id="256" r:id="rId5"/>
    <p:sldId id="265" r:id="rId6"/>
    <p:sldId id="275" r:id="rId7"/>
    <p:sldId id="274" r:id="rId8"/>
    <p:sldId id="271" r:id="rId9"/>
    <p:sldId id="272" r:id="rId10"/>
    <p:sldId id="273" r:id="rId11"/>
    <p:sldId id="264" r:id="rId12"/>
    <p:sldId id="258" r:id="rId13"/>
    <p:sldId id="266" r:id="rId14"/>
    <p:sldId id="270" r:id="rId15"/>
    <p:sldId id="263" r:id="rId16"/>
    <p:sldId id="276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893" autoAdjust="0"/>
    <p:restoredTop sz="94660"/>
  </p:normalViewPr>
  <p:slideViewPr>
    <p:cSldViewPr>
      <p:cViewPr varScale="1">
        <p:scale>
          <a:sx n="101" d="100"/>
          <a:sy n="101" d="100"/>
        </p:scale>
        <p:origin x="-324" y="-1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23FCD62-B750-47CB-8832-BD9C2332ABBF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4087F0-CBEA-4B6C-BDF6-1948D8F629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6821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4FADE0-8FBA-4B22-ABEE-BE4FB2B5D77E}" type="slidenum">
              <a:rPr lang="cs-CZ" smtClean="0"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867348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4FADE0-8FBA-4B22-ABEE-BE4FB2B5D77E}" type="slidenum">
              <a:rPr lang="cs-CZ" smtClean="0"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86734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1828800" y="3159760"/>
            <a:ext cx="457200" cy="1034129"/>
          </a:xfrm>
          <a:prstGeom prst="rect">
            <a:avLst/>
          </a:prstGeom>
          <a:noFill/>
        </p:spPr>
        <p:txBody>
          <a:bodyPr wrap="square" lIns="0" tIns="9144" rIns="0" bIns="9144" rtlCol="0" anchor="ctr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77240" y="1219200"/>
            <a:ext cx="7543800" cy="2152650"/>
          </a:xfrm>
        </p:spPr>
        <p:txBody>
          <a:bodyPr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33600" y="3375491"/>
            <a:ext cx="6172200" cy="685800"/>
          </a:xfrm>
        </p:spPr>
        <p:txBody>
          <a:bodyPr anchor="ctr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4267200" y="4074497"/>
            <a:ext cx="457200" cy="10156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0" y="4267368"/>
            <a:ext cx="3733800" cy="731520"/>
          </a:xfrm>
        </p:spPr>
        <p:txBody>
          <a:bodyPr anchor="ctr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286000" y="1905000"/>
            <a:ext cx="6035040" cy="2350008"/>
          </a:xfrm>
        </p:spPr>
        <p:txBody>
          <a:bodyPr/>
          <a:lstStyle>
            <a:lvl1pPr marL="0" algn="l" defTabSz="914400" rtl="0" eaLnBrk="1" latinLnBrk="0" hangingPunct="1">
              <a:spcBef>
                <a:spcPct val="0"/>
              </a:spcBef>
              <a:buNone/>
              <a:defRPr lang="en-US" sz="5400" b="0" kern="1200" cap="none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1344168" y="658368"/>
            <a:ext cx="3273552" cy="3429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4"/>
          </p:nvPr>
        </p:nvSpPr>
        <p:spPr>
          <a:xfrm>
            <a:off x="5029200" y="658368"/>
            <a:ext cx="3273552" cy="34321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112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44168" y="1371600"/>
            <a:ext cx="3276600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2920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29200" y="1371600"/>
            <a:ext cx="3273552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5664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478028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5328920" y="1774588"/>
            <a:ext cx="457200" cy="12311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8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8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1"/>
            <a:ext cx="4343400" cy="3429000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685801"/>
            <a:ext cx="2590800" cy="3429000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219200" y="612775"/>
            <a:ext cx="6705600" cy="2546985"/>
          </a:xfrm>
          <a:effectLst>
            <a:outerShdw blurRad="152400" dist="317500" dir="5400000" sx="90000" sy="-19000" rotWithShape="0">
              <a:prstClr val="black">
                <a:alpha val="15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743200" y="3453047"/>
            <a:ext cx="5029200" cy="720804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435352" y="3331464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133600" y="685801"/>
            <a:ext cx="5791200" cy="3505199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09600" y="609601"/>
            <a:ext cx="2133600" cy="51816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895600" y="685801"/>
            <a:ext cx="5029200" cy="45720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accent6">
                  <a:lumMod val="50000"/>
                  <a:alpha val="36000"/>
                </a:schemeClr>
              </a:gs>
              <a:gs pos="100000">
                <a:schemeClr val="bg2">
                  <a:alpha val="1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 rot="19724275">
            <a:off x="1373221" y="1038440"/>
            <a:ext cx="7240620" cy="570698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7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 rot="17656910">
            <a:off x="-274211" y="1165875"/>
            <a:ext cx="5538472" cy="4480459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 rot="19724275">
            <a:off x="3277955" y="116854"/>
            <a:ext cx="6479362" cy="475475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77240" y="4876800"/>
            <a:ext cx="7543800" cy="9144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33600" y="685801"/>
            <a:ext cx="6096000" cy="36575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547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35488CC5-E1FA-486C-BFAA-124FF93DBF94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22960" y="6154738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2960" y="5842000"/>
            <a:ext cx="2133600" cy="304800"/>
          </a:xfrm>
          <a:prstGeom prst="rect">
            <a:avLst/>
          </a:prstGeom>
        </p:spPr>
        <p:txBody>
          <a:bodyPr vert="horz" lIns="91440" tIns="45720" rIns="91440" bIns="9144" rtlCol="0" anchor="b"/>
          <a:lstStyle>
            <a:lvl1pPr algn="l">
              <a:defRPr sz="16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56032" algn="l" defTabSz="914400" rtl="0" eaLnBrk="1" latinLnBrk="0" hangingPunct="1">
        <a:spcBef>
          <a:spcPct val="20000"/>
        </a:spcBef>
        <a:spcAft>
          <a:spcPts val="0"/>
        </a:spcAft>
        <a:buSzPct val="60000"/>
        <a:buFont typeface="Wingdings" pitchFamily="2" charset="2"/>
        <a:buChar char=""/>
        <a:defRPr sz="21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1pPr>
      <a:lvl2pPr marL="6400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2pPr>
      <a:lvl3pPr marL="10058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7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3pPr>
      <a:lvl4pPr marL="1371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6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4pPr>
      <a:lvl5pPr marL="164592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5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5pPr>
      <a:lvl6pPr marL="196596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6pPr>
      <a:lvl7pPr marL="22402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7pPr>
      <a:lvl8pPr marL="2514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8pPr>
      <a:lvl9pPr marL="28346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90174308"/>
              </p:ext>
            </p:extLst>
          </p:nvPr>
        </p:nvGraphicFramePr>
        <p:xfrm>
          <a:off x="1368425" y="2924175"/>
          <a:ext cx="6405563" cy="3281364"/>
        </p:xfrm>
        <a:graphic>
          <a:graphicData uri="http://schemas.openxmlformats.org/drawingml/2006/table">
            <a:tbl>
              <a:tblPr/>
              <a:tblGrid>
                <a:gridCol w="1201738"/>
                <a:gridCol w="114300"/>
                <a:gridCol w="5089525"/>
              </a:tblGrid>
              <a:tr h="3127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školy: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Základní škola a Mateřská škola, Hradec Králové, Úprkova 1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Mgr. Jitka Marečková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VY_32_INOVACE_14C_12_Savci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_Ploutvonožci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14C_Př8.roč.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49074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Datum ověření: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VM ověřen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dne 4.12.2012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 8.A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Číslo projektu: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CZ.1.07/1.4.00/21.3215 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122686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je určen k výkladu učiva. Žáci se seznamují s charakteristikou a zástupci  ploutvonožců. Na obrázcích si procvičují poznávání  jednotlivých zástupců.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2084" name="Obrázek 0" descr="Popis: logo EU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233363"/>
            <a:ext cx="7904162" cy="847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85" name="obrázek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9175" y="1909763"/>
            <a:ext cx="2152650" cy="781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86" name="Rectangle 3"/>
          <p:cNvSpPr>
            <a:spLocks noChangeArrowheads="1"/>
          </p:cNvSpPr>
          <p:nvPr/>
        </p:nvSpPr>
        <p:spPr bwMode="auto">
          <a:xfrm>
            <a:off x="1368425" y="2224088"/>
            <a:ext cx="70199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endParaRPr lang="cs-CZ" sz="180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2087" name="Rectangle 4"/>
          <p:cNvSpPr>
            <a:spLocks noChangeArrowheads="1"/>
          </p:cNvSpPr>
          <p:nvPr/>
        </p:nvSpPr>
        <p:spPr bwMode="auto">
          <a:xfrm>
            <a:off x="755650" y="1268413"/>
            <a:ext cx="7759700" cy="800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>
              <a:solidFill>
                <a:srgbClr val="000000"/>
              </a:solidFill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>
              <a:solidFill>
                <a:srgbClr val="000000"/>
              </a:solidFill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 sz="1800">
              <a:solidFill>
                <a:srgbClr val="000000"/>
              </a:solidFill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2088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 sz="18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1110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Suckling goat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88639"/>
            <a:ext cx="8657828" cy="6592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95936" y="548680"/>
            <a:ext cx="388843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SAVCI</a:t>
            </a:r>
            <a:endParaRPr lang="cs-CZ" sz="4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460432" y="6309320"/>
            <a:ext cx="4489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68066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548680"/>
            <a:ext cx="60486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řád: PLOUTVONOŽCI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1556792"/>
            <a:ext cx="7272808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znaky: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orpédovitý tvar těla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rst krátká hustá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ončetiny přeměněny v ploutve  (30 km/hod)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uzavřou ušní i nosní otvor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masožravci - šelmy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ýskyt: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moře + pobřeží   mírný pás + Arktida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kolonie v době rozmnožování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18433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Seehund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4" y="139546"/>
            <a:ext cx="8736905" cy="57991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339752" y="5951021"/>
            <a:ext cx="38164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tuleň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460433" y="404664"/>
            <a:ext cx="4320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203039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04664"/>
            <a:ext cx="30963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tuleni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316850"/>
            <a:ext cx="5184576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popis: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hmotnost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: 55 – 170 kg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ušní boltce chybí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hustá kožešina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potrava: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ryby – sledi a tresky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rozmnožování: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olonie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lov - kůže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146" name="Picture 2" descr="File:Phoca vitulina colony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00094" y="1316850"/>
            <a:ext cx="4810832" cy="22610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532440" y="3717032"/>
            <a:ext cx="4784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126308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File:Common seal (js) 7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88640"/>
            <a:ext cx="8640960" cy="5616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316416" y="6021288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339752" y="5805264"/>
            <a:ext cx="25922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           tuleň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599801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File:Hydrurga leptonyx edit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26619"/>
            <a:ext cx="8380435" cy="58244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55576" y="5951021"/>
            <a:ext cx="68407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   tuleň leopardí -  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potrava i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tučňáci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172400" y="6165304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817284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oubor:Noaa-walrus2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4" y="134206"/>
            <a:ext cx="8736905" cy="5449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915816" y="5733256"/>
            <a:ext cx="30243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mrož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100392" y="5733256"/>
            <a:ext cx="7920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048187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332656"/>
            <a:ext cx="22322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mrož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052736"/>
            <a:ext cx="662473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popis: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největší ploutvonožec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kly - 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amci kly až 1 m        samice 50 cm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samec 1200 kg                     samice 800 kg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vyvinutý hmat - vousy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ž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ivot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kupiny v čele se silným samcem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migrují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potrava: 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drobní živočichové na dně – korýši</a:t>
            </a:r>
          </a:p>
        </p:txBody>
      </p:sp>
    </p:spTree>
    <p:extLst>
      <p:ext uri="{BB962C8B-B14F-4D97-AF65-F5344CB8AC3E}">
        <p14:creationId xmlns:p14="http://schemas.microsoft.com/office/powerpoint/2010/main" val="26605042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Soubor:Walrus - Kamogawa Seaworld - pup -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1777" y="188641"/>
            <a:ext cx="6968575" cy="55379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827584" y="5930116"/>
            <a:ext cx="691276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rozmnožování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: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mládě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75 kg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a   1,5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m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7812360" y="5229200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420509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Soubor:Sealionharem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4" y="260648"/>
            <a:ext cx="8664897" cy="4581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5242386"/>
            <a:ext cx="792088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lachtan hřivnatý  (lvoun)</a:t>
            </a:r>
          </a:p>
          <a:p>
            <a:pPr algn="ctr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„harém“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172400" y="5085184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8.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564703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548680"/>
            <a:ext cx="30963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lachtani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2411010"/>
            <a:ext cx="6264696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popis: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amec    2,4 m a 390 kg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amice   2 m  a  110  kg  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potrava: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losos,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treska, sledi, chobotnice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rozmnožování: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kolonie 1 + 16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mléko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hodně tučné</a:t>
            </a:r>
          </a:p>
        </p:txBody>
      </p:sp>
      <p:pic>
        <p:nvPicPr>
          <p:cNvPr id="1028" name="Picture 4" descr="File:Sea lion mother and pup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8102" y="260648"/>
            <a:ext cx="4969874" cy="3240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316416" y="3635732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9.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79756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File:Zalophus californianus -Blackpool Zoo, Lancashire, England -female-8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7261" y="125924"/>
            <a:ext cx="4399270" cy="66154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67544" y="764704"/>
            <a:ext cx="381642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citlivý čenich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ýcvik: 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oo a cirkusy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244408" y="6300028"/>
            <a:ext cx="5601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62626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File:Lobo-00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4" y="188640"/>
            <a:ext cx="8736905" cy="5646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339752" y="5949280"/>
            <a:ext cx="46805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kolonie  lachtanů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316416" y="5877272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037382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552" name="Group 2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71025698"/>
              </p:ext>
            </p:extLst>
          </p:nvPr>
        </p:nvGraphicFramePr>
        <p:xfrm>
          <a:off x="251520" y="3233739"/>
          <a:ext cx="8640961" cy="3474720"/>
        </p:xfrm>
        <a:graphic>
          <a:graphicData uri="http://schemas.openxmlformats.org/drawingml/2006/table">
            <a:tbl>
              <a:tblPr/>
              <a:tblGrid>
                <a:gridCol w="888303"/>
                <a:gridCol w="161510"/>
                <a:gridCol w="7591148"/>
              </a:tblGrid>
              <a:tr h="17074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Použití zdroje: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1. 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SKAMPECKIJ. </a:t>
                      </a:r>
                      <a:r>
                        <a:rPr lang="cs-CZ" sz="1200" i="1" dirty="0" err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200" i="1" dirty="0" err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[online]. [cit. 14.7.2012]. Dostupný na WWW: &lt;http://upload.wikimedia.org/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thumb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/6/61/Suckling_goat.jpg/788px-Suckling_goat.jpg&gt;.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2. BURKHARD. 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18.7.2012]. Dostupný na WWW: &lt;http://upload.wikimedia.org/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thumb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/7/7d/Seehund.jpg/800px-Seehund.jpg&gt;.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3. TREPTE, Andreas. 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18.7.2012]. Dostupný na WWW: &lt;http://upload.wikimedia.org/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thumb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/9/9a/Phoca_vitulina_colony.jpg/800px-Phoca_vitulina_colony.jpgg&gt;.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4. STRZELECKI, 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Jerzy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. 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18.7.2012]. Dostupný na WWW: &lt;http://upload.wikimedia.org/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thumb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/7/7f/Common_seal_%28js%29_7.jpg/800px-Common_seal_%28js%29_7.jpg&gt;.</a:t>
                      </a:r>
                      <a:endParaRPr kumimoji="0" 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5. AUTOR NEUVEDEN. 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18.7.2012]. Dostupný na WWW: &lt;http://upload.wikimedia.org/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thumb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/b/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bf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/Hydrurga_leptonyx_edit1.jpg/800px-Hydrurga_leptonyx_edit1.jpg&gt;.</a:t>
                      </a:r>
                      <a:endParaRPr kumimoji="0" 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6. </a:t>
                      </a:r>
                      <a:r>
                        <a:rPr lang="en-US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CHRISTMAN. </a:t>
                      </a:r>
                      <a:r>
                        <a:rPr lang="en-US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 Commons</a:t>
                      </a:r>
                      <a:r>
                        <a:rPr lang="en-US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18.7.2012]. </a:t>
                      </a:r>
                      <a:r>
                        <a:rPr lang="en-US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Dostupný</a:t>
                      </a:r>
                      <a:r>
                        <a:rPr lang="en-US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en-US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na</a:t>
                      </a:r>
                      <a:r>
                        <a:rPr lang="en-US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WWW: &lt;http://upload.wikimedia.org/wikipedia/commons/thumb/c/ce/Noaa-walrus22.jpg/800px-Noaa-walrus22.jpg&gt;.</a:t>
                      </a:r>
                      <a:endParaRPr kumimoji="0" 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7. SMITH. 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18.7.2012]. Dostupný na WWW: &lt;http://upload.wikimedia.org/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thumb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/2/23/Walrus_-_Kamogawa_Seaworld_-_pup_-1.jpg/755px-Walrus_-_Kamogawa_Seaworld_-_pup_-1.jpg&gt;.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="0" i="0" kern="1200" dirty="0" smtClean="0"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22540" name="Obrázek 0" descr="Popis: logo EU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549275"/>
            <a:ext cx="7921625" cy="847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41" name="obrázek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5" y="2157413"/>
            <a:ext cx="2152650" cy="781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2542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22543" name="Rectangle 4"/>
          <p:cNvSpPr>
            <a:spLocks noChangeArrowheads="1"/>
          </p:cNvSpPr>
          <p:nvPr/>
        </p:nvSpPr>
        <p:spPr bwMode="auto">
          <a:xfrm>
            <a:off x="611188" y="1557338"/>
            <a:ext cx="7921625" cy="800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 dirty="0">
              <a:solidFill>
                <a:schemeClr val="tx1"/>
              </a:solidFill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 dirty="0">
              <a:solidFill>
                <a:schemeClr val="tx1"/>
              </a:solidFill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 sz="1800" dirty="0">
              <a:solidFill>
                <a:schemeClr val="tx1"/>
              </a:solidFill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22544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 sz="180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84885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552" name="Group 2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61814332"/>
              </p:ext>
            </p:extLst>
          </p:nvPr>
        </p:nvGraphicFramePr>
        <p:xfrm>
          <a:off x="251520" y="3233739"/>
          <a:ext cx="8640961" cy="2011680"/>
        </p:xfrm>
        <a:graphic>
          <a:graphicData uri="http://schemas.openxmlformats.org/drawingml/2006/table">
            <a:tbl>
              <a:tblPr/>
              <a:tblGrid>
                <a:gridCol w="888303"/>
                <a:gridCol w="161510"/>
                <a:gridCol w="7591148"/>
              </a:tblGrid>
              <a:tr h="17074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Použití zdroje: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8. GALINA, Nestor. 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18.7.2012]. Dostupný na WWW: &lt;http://upload.wikimedia.org/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thumb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/0/09/Sealionharem.jpg/800px-Sealionharem.jpg&gt;.</a:t>
                      </a:r>
                      <a:endParaRPr kumimoji="0" 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9. AUTOR NEUVEDEN. 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18.7.2012]. Dostupný na WWW: &lt;http://upload.wikimedia.org/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/1/1f/Sea_lion_mother_and_pup.jpg&gt;.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10. 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T.Neil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. 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18.7.2012]. Dostupný na WWW: &lt;http://upload.wikimedia.org/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thumb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/c/ca/Zalophus_californianus_-Blackpool_Zoo%2C_Lancashire%2C_England_-female-8a.jpg/399px-Zalophus_californianus_-Blackpool_Zoo%2C_Lancashire%2C_England_-female-8a.jpg&gt;.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11. </a:t>
                      </a:r>
                      <a:r>
                        <a:rPr lang="en-US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JAHN, </a:t>
                      </a:r>
                      <a:r>
                        <a:rPr lang="en-US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Reinhard</a:t>
                      </a:r>
                      <a:r>
                        <a:rPr lang="en-US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. </a:t>
                      </a:r>
                      <a:r>
                        <a:rPr lang="en-US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 Commons</a:t>
                      </a:r>
                      <a:r>
                        <a:rPr lang="en-US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18.7.2012]. </a:t>
                      </a:r>
                      <a:r>
                        <a:rPr lang="en-US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Dostupný</a:t>
                      </a:r>
                      <a:r>
                        <a:rPr lang="en-US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en-US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na</a:t>
                      </a:r>
                      <a:r>
                        <a:rPr lang="en-US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WWW: &lt;http://upload.wikimedia.org/wikipedia/commons/thumb/1/1b/Lobo-001.jpg/800px-Lobo-001.jpg&gt;.</a:t>
                      </a:r>
                      <a:endParaRPr lang="cs-CZ" sz="1200" b="0" i="0" kern="1200" dirty="0" smtClean="0"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="0" i="0" kern="1200" dirty="0" smtClean="0"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22540" name="Obrázek 0" descr="Popis: logo EU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549275"/>
            <a:ext cx="7921625" cy="847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41" name="obrázek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5" y="2157413"/>
            <a:ext cx="2152650" cy="781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2542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22543" name="Rectangle 4"/>
          <p:cNvSpPr>
            <a:spLocks noChangeArrowheads="1"/>
          </p:cNvSpPr>
          <p:nvPr/>
        </p:nvSpPr>
        <p:spPr bwMode="auto">
          <a:xfrm>
            <a:off x="611188" y="1557338"/>
            <a:ext cx="7921625" cy="800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 dirty="0">
              <a:solidFill>
                <a:schemeClr val="tx1"/>
              </a:solidFill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 dirty="0">
              <a:solidFill>
                <a:schemeClr val="tx1"/>
              </a:solidFill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 sz="1800" dirty="0">
              <a:solidFill>
                <a:schemeClr val="tx1"/>
              </a:solidFill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22544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 sz="180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14768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Živly">
  <a:themeElements>
    <a:clrScheme name="Živly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Živly">
      <a:maj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Živly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48000">
              <a:schemeClr val="phClr">
                <a:tint val="54000"/>
                <a:satMod val="140000"/>
              </a:schemeClr>
            </a:gs>
            <a:gs pos="100000">
              <a:schemeClr val="phClr">
                <a:tint val="24000"/>
                <a:satMod val="260000"/>
              </a:schemeClr>
            </a:gs>
          </a:gsLst>
          <a:lin ang="1620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48000"/>
                <a:satMod val="180000"/>
                <a:lumMod val="94000"/>
              </a:schemeClr>
            </a:gs>
            <a:gs pos="100000">
              <a:schemeClr val="phClr">
                <a:shade val="48000"/>
                <a:satMod val="180000"/>
                <a:lumMod val="94000"/>
              </a:schemeClr>
            </a:gs>
          </a:gsLst>
          <a:lin ang="414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38100" h="38100"/>
          </a:sp3d>
        </a:effectStyle>
        <a:effectStyle>
          <a:effectLst>
            <a:outerShdw blurRad="114300" dist="1143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plastic"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</a:schemeClr>
            </a:gs>
            <a:gs pos="100000">
              <a:schemeClr val="phClr">
                <a:shade val="40000"/>
                <a:satMod val="18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4000"/>
                <a:satMod val="280000"/>
              </a:schemeClr>
              <a:schemeClr val="phClr">
                <a:tint val="60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Elemental</Template>
  <TotalTime>105</TotalTime>
  <Words>284</Words>
  <Application>Microsoft Office PowerPoint</Application>
  <PresentationFormat>Předvádění na obrazovce (4:3)</PresentationFormat>
  <Paragraphs>122</Paragraphs>
  <Slides>16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Živly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mareckova</dc:creator>
  <cp:lastModifiedBy>mareckova</cp:lastModifiedBy>
  <cp:revision>15</cp:revision>
  <dcterms:created xsi:type="dcterms:W3CDTF">2012-07-15T06:54:02Z</dcterms:created>
  <dcterms:modified xsi:type="dcterms:W3CDTF">2012-12-19T00:01:02Z</dcterms:modified>
</cp:coreProperties>
</file>