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60" r:id="rId2"/>
    <p:sldId id="261" r:id="rId3"/>
    <p:sldId id="257" r:id="rId4"/>
    <p:sldId id="275" r:id="rId5"/>
    <p:sldId id="273" r:id="rId6"/>
    <p:sldId id="285" r:id="rId7"/>
    <p:sldId id="274" r:id="rId8"/>
    <p:sldId id="277" r:id="rId9"/>
    <p:sldId id="266" r:id="rId10"/>
    <p:sldId id="278" r:id="rId11"/>
    <p:sldId id="264" r:id="rId12"/>
    <p:sldId id="280" r:id="rId13"/>
    <p:sldId id="267" r:id="rId14"/>
    <p:sldId id="258" r:id="rId15"/>
    <p:sldId id="268" r:id="rId16"/>
    <p:sldId id="281" r:id="rId17"/>
    <p:sldId id="269" r:id="rId18"/>
    <p:sldId id="270" r:id="rId19"/>
    <p:sldId id="282" r:id="rId20"/>
    <p:sldId id="283" r:id="rId21"/>
    <p:sldId id="263" r:id="rId22"/>
    <p:sldId id="27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5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3FCD62-B750-47CB-8832-BD9C2332ABB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4087F0-CBEA-4B6C-BDF6-1948D8F62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82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Veon69Zh28&amp;feature=related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nA2WsfxBgU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0122446"/>
              </p:ext>
            </p:extLst>
          </p:nvPr>
        </p:nvGraphicFramePr>
        <p:xfrm>
          <a:off x="1368425" y="2924175"/>
          <a:ext cx="6405563" cy="328136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Jitka Marečková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VY_32_INOVACE_14C_13_Savci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_Kytovci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14C_Př8.roč.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dne 6.12.2012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8.A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2268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výkladu učiva. Žáci se seznamují s charakteristikou a zástupci  kytovců. Na obrázcích si procvičují poznávání  jednotlivých zástupců.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 sz="18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11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uckling goa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39"/>
            <a:ext cx="8657828" cy="659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548680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SAVCI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0432" y="6309320"/>
            <a:ext cx="448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0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44850"/>
            <a:ext cx="4320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ád: KYTOVCI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268760"/>
            <a:ext cx="82089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znaky: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mořští živočichové (druhotně) -  hydrodynamický tvar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přední končetiny přeměněny v ploutve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ocasní ploutev vodorovná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zadní končetiny zakrnělé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srst chybí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podkožní tuk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dutiny v lebce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diferenciace mozku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 – 2 nozdry (při výdechu kondenzace páry „fontánka“)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dva podřády: ozubení (dravci) a kosticovci (plankton)    </a:t>
            </a:r>
          </a:p>
        </p:txBody>
      </p:sp>
    </p:spTree>
    <p:extLst>
      <p:ext uri="{BB962C8B-B14F-4D97-AF65-F5344CB8AC3E}">
        <p14:creationId xmlns:p14="http://schemas.microsoft.com/office/powerpoint/2010/main" val="359184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Humpback Whale underwater sho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109670"/>
            <a:ext cx="8808913" cy="4944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19672" y="5517232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velryba černá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72400" y="458112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548680"/>
            <a:ext cx="3528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KOSTICOVCI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2271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351796"/>
            <a:ext cx="828092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echolokace – sonar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16 Hz – 280 kHz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(chvění hlasivek – ucho)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milostné hry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 mládě – ocasem napřed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mléko tučné – 50 % tuk (přírůstek až 50 kg denně)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0718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ile:GreenlandWhaleLyd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336694"/>
            <a:ext cx="8823885" cy="3452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9592" y="4005064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kostra  velryby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88424" y="386104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8328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27995"/>
            <a:ext cx="72008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kostice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keratinový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hřeben v horní čelisti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slouží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 cezení potravy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elikost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– dle druhu (30 cm – 4,5 m)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 80 let  20. stol. uloveno přes 2 000 000 kusů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(maso – tuk – kostice – ambra)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AMBRA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 v těle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vorvaních samců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4% někdy se sama uvolní 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voňavky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216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Bowhead Whale 2002-08-1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188640"/>
            <a:ext cx="8808913" cy="5615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5877272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   velryba  grónská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44408" y="587727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5892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velryba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grónská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628800"/>
            <a:ext cx="60486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20 m   50 t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elká hlava a velká ocasní ploutev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kostice 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 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studené vody severní polokoule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nepotápí se hluboko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5222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File:Bluewhale87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188640"/>
            <a:ext cx="8671927" cy="5463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5807005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blue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whale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plejtvák  obrovský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88424" y="593998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8471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692696"/>
            <a:ext cx="41652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plejtvák obrovský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541691"/>
            <a:ext cx="532859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 m   180 t</a:t>
            </a:r>
          </a:p>
          <a:p>
            <a:r>
              <a:rPr lang="cs-CZ" sz="2800" dirty="0" smtClean="0"/>
              <a:t>nejtěžší živočich</a:t>
            </a:r>
          </a:p>
          <a:p>
            <a:r>
              <a:rPr lang="cs-CZ" sz="2800" dirty="0" smtClean="0"/>
              <a:t>jazyk 2,9 t</a:t>
            </a:r>
          </a:p>
          <a:p>
            <a:endParaRPr lang="cs-CZ" sz="2800" dirty="0"/>
          </a:p>
          <a:p>
            <a:r>
              <a:rPr lang="cs-CZ" sz="2800" b="1" dirty="0" smtClean="0"/>
              <a:t>potrava:</a:t>
            </a:r>
            <a:r>
              <a:rPr lang="cs-CZ" sz="2800" dirty="0" smtClean="0"/>
              <a:t>  </a:t>
            </a:r>
            <a:r>
              <a:rPr lang="cs-CZ" sz="2800" dirty="0" err="1" smtClean="0"/>
              <a:t>kril</a:t>
            </a:r>
            <a:r>
              <a:rPr lang="cs-CZ" sz="2800" dirty="0" smtClean="0"/>
              <a:t> – až 4 t denně</a:t>
            </a:r>
            <a:endParaRPr lang="cs-CZ" sz="2800" dirty="0"/>
          </a:p>
        </p:txBody>
      </p:sp>
      <p:pic>
        <p:nvPicPr>
          <p:cNvPr id="8198" name="Picture 6" descr="Soubor:Blue whale size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58369"/>
            <a:ext cx="7610475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File:Bluewhale 3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76672"/>
            <a:ext cx="3899507" cy="2563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100392" y="2665075"/>
            <a:ext cx="5871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6.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393960" y="6093296"/>
            <a:ext cx="570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261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File:Humpback Whale underwater sho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932" y="1006479"/>
            <a:ext cx="7620000" cy="4276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262389"/>
            <a:ext cx="7452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keporkak – plejtvák dlouhoploutvý 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5283205"/>
            <a:ext cx="75608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dokáže vyskočit z vody a otočit se ve vzduch</a:t>
            </a:r>
          </a:p>
          <a:p>
            <a:r>
              <a:rPr lang="cs-CZ" sz="2800" dirty="0" smtClean="0"/>
              <a:t>zpěv – dorozumívání (slyšitelnost na 40 km)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6228020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http://www.youtube.com/watch?v=iVeon69Zh28&amp;feature=related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100392" y="479715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0433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342509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vorvaň  obrovský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348880"/>
            <a:ext cx="82089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popis:</a:t>
            </a:r>
          </a:p>
          <a:p>
            <a:r>
              <a:rPr lang="cs-CZ" sz="2800" dirty="0" smtClean="0"/>
              <a:t>až 28 m     150 t</a:t>
            </a:r>
          </a:p>
          <a:p>
            <a:r>
              <a:rPr lang="cs-CZ" sz="2800" dirty="0" smtClean="0"/>
              <a:t>samci  o 30 – 50 % větší</a:t>
            </a:r>
            <a:endParaRPr lang="cs-CZ" sz="2800" dirty="0"/>
          </a:p>
          <a:p>
            <a:r>
              <a:rPr lang="cs-CZ" sz="2800" dirty="0"/>
              <a:t>o</a:t>
            </a:r>
            <a:r>
              <a:rPr lang="cs-CZ" sz="2800" dirty="0" smtClean="0"/>
              <a:t>brovská hlava – u samců  1/3 těla</a:t>
            </a:r>
          </a:p>
          <a:p>
            <a:r>
              <a:rPr lang="cs-CZ" sz="2800" dirty="0" smtClean="0"/>
              <a:t>mozek 9 kg</a:t>
            </a:r>
          </a:p>
          <a:p>
            <a:r>
              <a:rPr lang="cs-CZ" sz="2800" dirty="0" smtClean="0"/>
              <a:t>hrbolatá kůže</a:t>
            </a:r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nejtlustší kůže  (bez tuku)  až 36 cm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AMBRA – v těle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samců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Soubor:Sperm whale fluk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3834" y="82530"/>
            <a:ext cx="4140349" cy="3298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60432" y="2996952"/>
            <a:ext cx="5437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548680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OZUBENÍ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2703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ile:Sperm young Nickli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85" y="70069"/>
            <a:ext cx="4032448" cy="3131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9512" y="3487648"/>
            <a:ext cx="871296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potápí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se až 3 km  (2 hod)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většinou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400 m ( 30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45 min)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adaptace -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volná žebra (roztahují se)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krev -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větší obsah hemoglobinu a myoglobinu (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víc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kyslíku)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zásobení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kyslíkem nerovnoměrné – důležité orgány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hlavonožci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635896" y="278092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975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File:Sperm Whale Tooth-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26" y="94081"/>
            <a:ext cx="8708954" cy="4898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5536" y="5229200"/>
            <a:ext cx="805717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20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26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párů zubů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(1 kg) ve spodní  čelisti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72400" y="443711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698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Bottlenose Dolphin KSC04pd017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496944" cy="5607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188640"/>
            <a:ext cx="70077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delfín 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skákavý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051386" y="5373216"/>
            <a:ext cx="6250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6021288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3"/>
              </a:rPr>
              <a:t>http://www.youtube.com/watch?v=OnA2WsfxBgU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3714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delfín skákavý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908720"/>
            <a:ext cx="612068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2,5 – 4 m   150 – 200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zobákovité čelisti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rojúhelníkovitá hřbetní ploutev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skupiny : 5 - 15    potopí se na 30 minut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rychlost až 5O km/hod.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koky: 10 m  a  4 – 5 m vysoko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ryby, korýši, malí žraloci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rozmnožování:  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mládě za 3 roky  (saje 1,5 roku)</a:t>
            </a:r>
          </a:p>
        </p:txBody>
      </p:sp>
      <p:pic>
        <p:nvPicPr>
          <p:cNvPr id="15362" name="Picture 2" descr="C:\Users\mareckova\AppData\Local\Microsoft\Windows\Temporary Internet Files\Content.IE5\RH2ZKMG2\MC9000527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128409">
            <a:off x="7069058" y="413530"/>
            <a:ext cx="1808683" cy="1555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mareckova\AppData\Local\Microsoft\Windows\Temporary Internet Files\Content.IE5\RH2ZKMG2\MC9000527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89288">
            <a:off x="6756438" y="3627965"/>
            <a:ext cx="2020559" cy="1895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5545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File:Killerwhales jump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426" y="188640"/>
            <a:ext cx="8361328" cy="5815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5949280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killer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whale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    kosatka  dravá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956376" y="551723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1562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kosatka dravá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269915"/>
            <a:ext cx="7776864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9 m   10 t  samec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kontrastní  černo – bílé zbarvení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nápadná trojúhelníkovitá hřbetní ploutev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rychlost až 70 km/hod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ryby (losos, sleď, tuňák), kytovci, lachtani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ve věku 15 let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5 mláďat za život (krmení po 3 roky)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750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Soubor:Tysfjord orca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188640"/>
            <a:ext cx="8808913" cy="4019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16416" y="3573016"/>
            <a:ext cx="6480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7279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6382140"/>
              </p:ext>
            </p:extLst>
          </p:nvPr>
        </p:nvGraphicFramePr>
        <p:xfrm>
          <a:off x="251520" y="3233739"/>
          <a:ext cx="8640961" cy="347472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1.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SKAMPECKIJ. 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/6/61/Suckling_goat.jpg/788px-Suckling_goat.jpg&gt;.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2. 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JDFORRESTER. </a:t>
                      </a:r>
                      <a:r>
                        <a:rPr lang="en-US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 Commons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Dostupný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WWW: &lt;http://upload.wikimedia.org/wikipedia/commons/thumb/6/61/Humpback_Whale_underwater_shot.jpg/800px-Humpback_Whale_underwater_shot.jpg&gt;.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3. LYDEKKER, Richard.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/5/5c/GreenlandWhaleLyd3.jpg/800px-GreenlandWhaleLyd3.jpg&gt;.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4. WALK,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Ansgar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/7/7a/Bowhead_Whale_2002-08-10.jpg/800px-Bowhead_Whale_2002-08-10.jpg&gt;.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 AUTOR NEUVEDEN.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/d/d8/Bluewhale877.jpg&gt;.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6. BENKO, Fred.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/6/6c/Bluewhale_300.jpg/800px-Bluewhale_300.jpg&gt;.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7. HUH,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Chris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/3/3d/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Blue_whale_size.svg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/799px-Blue_whale_size.svg.png&gt;.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48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3199808"/>
              </p:ext>
            </p:extLst>
          </p:nvPr>
        </p:nvGraphicFramePr>
        <p:xfrm>
          <a:off x="251520" y="3233739"/>
          <a:ext cx="8640961" cy="329184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8. 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JDFORRESTER. </a:t>
                      </a:r>
                      <a:r>
                        <a:rPr lang="en-US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 Commons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Dostupný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WWW: &lt;http://upload.wikimedia.org/wikipedia/commons/thumb/6/61/Humpback_Whale_underwater_shot.jpg/800px-Humpback_Whale_underwater_shot.jpg&gt;.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9. AUTOR NEUVEDEN.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/2/29/Sperm_young_Nicklin.jpg&gt;.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10. AUTOR NEUVEDEN.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/7/76/Sperm_whale_fluke.jpg&gt;.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11. LORD MOUNTBATTEN.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/8/8f/Sperm_Whale_Tooth-1.JPG/800px-Sperm_Whale_Tooth-1.JPG&gt;.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12. AUTOR NEUVEDEN.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/a/a6/Bottlenose_Dolphin_KSC04pd0178.jpg/800px-Bottlenose_Dolphin_KSC04pd0178.jpg&gt;.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13. PITTMAN.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/3/37/Killerwhales_jumping.jpg&gt;.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14. 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PCB21. </a:t>
                      </a:r>
                      <a:r>
                        <a:rPr lang="en-US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 Commons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Dostupný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WWW: &lt;http://upload.wikimedia.org/wikipedia/commons/thumb/d/dd/Tysfjord_orca_1.jpg/800px-Tysfjord_orca_1.jpg&gt;.</a:t>
                      </a: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746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212</TotalTime>
  <Words>576</Words>
  <Application>Microsoft Office PowerPoint</Application>
  <PresentationFormat>Předvádění na obrazovce (4:3)</PresentationFormat>
  <Paragraphs>169</Paragraphs>
  <Slides>22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mareckova</dc:creator>
  <cp:lastModifiedBy>mareckova</cp:lastModifiedBy>
  <cp:revision>24</cp:revision>
  <dcterms:created xsi:type="dcterms:W3CDTF">2012-07-15T06:54:02Z</dcterms:created>
  <dcterms:modified xsi:type="dcterms:W3CDTF">2012-12-19T00:09:49Z</dcterms:modified>
</cp:coreProperties>
</file>