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60" r:id="rId2"/>
    <p:sldId id="261" r:id="rId3"/>
    <p:sldId id="257" r:id="rId4"/>
    <p:sldId id="256" r:id="rId5"/>
    <p:sldId id="264" r:id="rId6"/>
    <p:sldId id="288" r:id="rId7"/>
    <p:sldId id="289" r:id="rId8"/>
    <p:sldId id="265" r:id="rId9"/>
    <p:sldId id="266" r:id="rId10"/>
    <p:sldId id="290" r:id="rId11"/>
    <p:sldId id="287" r:id="rId12"/>
    <p:sldId id="285" r:id="rId13"/>
    <p:sldId id="286" r:id="rId14"/>
    <p:sldId id="281" r:id="rId15"/>
    <p:sldId id="267" r:id="rId16"/>
    <p:sldId id="280" r:id="rId17"/>
    <p:sldId id="283" r:id="rId18"/>
    <p:sldId id="284" r:id="rId19"/>
    <p:sldId id="268" r:id="rId20"/>
    <p:sldId id="269" r:id="rId21"/>
    <p:sldId id="291" r:id="rId22"/>
    <p:sldId id="274" r:id="rId23"/>
    <p:sldId id="275" r:id="rId24"/>
    <p:sldId id="276" r:id="rId25"/>
    <p:sldId id="277" r:id="rId26"/>
    <p:sldId id="278" r:id="rId27"/>
    <p:sldId id="279" r:id="rId28"/>
    <p:sldId id="270" r:id="rId29"/>
    <p:sldId id="271" r:id="rId30"/>
    <p:sldId id="272" r:id="rId31"/>
    <p:sldId id="263" r:id="rId32"/>
    <p:sldId id="282" r:id="rId33"/>
    <p:sldId id="273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3FCD62-B750-47CB-8832-BD9C2332ABBF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4087F0-CBEA-4B6C-BDF6-1948D8F629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6821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4FADE0-8FBA-4B22-ABEE-BE4FB2B5D77E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867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5488CC5-E1FA-486C-BFAA-124FF93DBF9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84C4529F-15B1-4841-A617-0B1934E7F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82863798"/>
              </p:ext>
            </p:extLst>
          </p:nvPr>
        </p:nvGraphicFramePr>
        <p:xfrm>
          <a:off x="1368425" y="2924175"/>
          <a:ext cx="6405563" cy="328136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Jitka Marečková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VY_32_INOVACE_14C_15_Savci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_Lichokopytníci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14C_Př8.roč.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7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21.11.2012 v 8.A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2268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výkladu učiva. Žáci se seznamují s charakteristikou a zástupci  lichokopytníků. Na obrázcích si procvičují poznávání  jednotlivých zástupců.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endParaRPr lang="cs-CZ" sz="1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solidFill>
                  <a:srgbClr val="00000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solidFill>
                  <a:srgbClr val="0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5111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uckling go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8657828" cy="659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48680"/>
            <a:ext cx="38884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SAVCI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0432" y="6309320"/>
            <a:ext cx="448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80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řád: LICHOKOPYTNÍCI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48245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znaky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noze 1 nebo 3 prsty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váhu těla nese prostřední prst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kopyto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obří rychlí běžci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1843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Soubor:Przewalskipferd colog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7605"/>
            <a:ext cx="8304857" cy="6228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6167045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kůň   Převalského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59492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030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KONĚ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908720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domestikováni asi 3 000 let př.n.l. Asie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předci : kůň Převalského a tarpan + ( v zoo 1887)</a:t>
            </a:r>
          </a:p>
        </p:txBody>
      </p:sp>
      <p:pic>
        <p:nvPicPr>
          <p:cNvPr id="17410" name="Picture 2" descr="Soubor:Kherson tarp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88840"/>
            <a:ext cx="6550751" cy="454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38375" y="5949280"/>
            <a:ext cx="362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796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96180"/>
            <a:ext cx="81369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KONĚ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velikost: kolísá dle plemene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výška: do 152 cm poníci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býložravec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hříbě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využití: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potrava    tah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jezdectví  (hippoterapie)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lékařství (očkovací látky a séra)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Soubor:Ct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2656"/>
            <a:ext cx="3810000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44408" y="5486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751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upload.wikimedia.org/wikipedia/commons/9/9f/LaMirage_body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4" y="188639"/>
            <a:ext cx="8592889" cy="6450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79814" y="5877272"/>
            <a:ext cx="21842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arab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028384" y="620043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1243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File:Somali Wild As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576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5949280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   osel africký -  somálský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58924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595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OSLI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1204"/>
            <a:ext cx="82809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podobní menšímu koni     dlouhé ušní boltce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úhoří pruh – tmavší srst na hřbetě (pruhování končetin)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hříva vztyčená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rychlí a vytrvalí  (50 – 70 km/hod)   unesou až 300 kg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stáda (harémy)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býložravec (nenáročný)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956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825674"/>
            <a:ext cx="69847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 potomek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1x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za 2 roky (březost 11 měsíců)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po 2 hodinách mládě schopno jít se stádem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skupiny oslů: africká a asijská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osel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africký – domestikován – osel domácí</a:t>
            </a:r>
          </a:p>
        </p:txBody>
      </p:sp>
    </p:spTree>
    <p:extLst>
      <p:ext uri="{BB962C8B-B14F-4D97-AF65-F5344CB8AC3E}">
        <p14:creationId xmlns:p14="http://schemas.microsoft.com/office/powerpoint/2010/main" xmlns="" val="263646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Equus asinus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24" y="114299"/>
            <a:ext cx="4342267" cy="6448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6" y="446489"/>
            <a:ext cx="410445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křížení: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osel x kůň  - lze (neplodní)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MULA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  kobyla x osel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MEZEK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 oslice x kůň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muly : tah  i jezdecké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  580 př.n.l.  – závody 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1.světové válce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5877272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osel  domácí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6200437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7596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Kulaani Korkeasaar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814" y="88862"/>
            <a:ext cx="8722666" cy="613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3" y="6093296"/>
            <a:ext cx="4464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osel asijský - kulan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6237312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úhoří pruh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80920" y="5795972"/>
            <a:ext cx="467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3853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Equus kiang holdereri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727" y="44624"/>
            <a:ext cx="8280920" cy="621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92280" y="116632"/>
            <a:ext cx="14105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kiang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6218148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kiang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Tibetská náhorní plošina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2240" y="51571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812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Zebra 14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220" y="118237"/>
            <a:ext cx="8702260" cy="5787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877272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zebra stepní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416" y="54452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761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ZEBRY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zebra stepní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- nejhojnější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proměnlivá kresba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hříva krátká vztyčená – ve 3 letech ztrácí hřívu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ýborný zrak a sluch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   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táda (harémy)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býložravec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 mládě (30 kg) </a:t>
            </a:r>
          </a:p>
        </p:txBody>
      </p:sp>
    </p:spTree>
    <p:extLst>
      <p:ext uri="{BB962C8B-B14F-4D97-AF65-F5344CB8AC3E}">
        <p14:creationId xmlns:p14="http://schemas.microsoft.com/office/powerpoint/2010/main" xmlns="" val="126888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Zebra 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106" y="793788"/>
            <a:ext cx="6890361" cy="459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3" y="5507940"/>
            <a:ext cx="6336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zebra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chapmannova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1" y="6156012"/>
            <a:ext cx="4724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hnědé pruhy na zádi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79348"/>
            <a:ext cx="47246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zebra stepní tvoří </a:t>
            </a:r>
            <a:r>
              <a:rPr lang="cs-CZ" sz="2800" dirty="0"/>
              <a:t>poddruhy</a:t>
            </a:r>
            <a:r>
              <a:rPr lang="cs-CZ" dirty="0"/>
              <a:t>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077467" y="4869160"/>
            <a:ext cx="5908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99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Soubor:Quagga phot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518" y="260648"/>
            <a:ext cx="5419725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68144" y="54868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zebra kvaga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221088"/>
            <a:ext cx="820891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londýnská  zoo 1870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2800" dirty="0" smtClean="0"/>
              <a:t>„Jediné</a:t>
            </a:r>
            <a:r>
              <a:rPr lang="cs-CZ" sz="2800" dirty="0"/>
              <a:t>, co se po kvagách zachovalo do dnešních dnů, jsou tři fotografie, devatenáct kůží a několik lebek</a:t>
            </a:r>
            <a:r>
              <a:rPr lang="cs-CZ" sz="2800" dirty="0" smtClean="0"/>
              <a:t>.“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519624"/>
            <a:ext cx="30243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pruhy jen vpředu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ohromná stáda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 Afrika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poslední: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1878 ulovena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1883 uhynula v zoo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20072" y="40770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239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Zebra zoo-leipzi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0831"/>
            <a:ext cx="7281208" cy="5460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7176" y="558924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zebra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grevyho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59544" y="5714092"/>
            <a:ext cx="4544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největší  – až 4OO kg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80312" y="508518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477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Rhinoceros in South Africa adjust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7910"/>
            <a:ext cx="8568952" cy="659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587727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nosorožec tuponosý  -  bílý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56376" y="620043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29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NOSOROŽCI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1204"/>
            <a:ext cx="77768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Mohutní,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3,6 t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oh tvořen keratinem  (nehet)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ělo kryjí kožovité pláty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výborný sluch a čich, ale špatně vidí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život: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travnaté oblasti u vod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býložravec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rozmnožování: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pomalé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březost 500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dní</a:t>
            </a:r>
          </a:p>
        </p:txBody>
      </p:sp>
    </p:spTree>
    <p:extLst>
      <p:ext uri="{BB962C8B-B14F-4D97-AF65-F5344CB8AC3E}">
        <p14:creationId xmlns:p14="http://schemas.microsoft.com/office/powerpoint/2010/main" xmlns="" val="362417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9"/>
            <a:ext cx="8424936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nosorožec tuponosý  -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bílý   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Afrika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široká tlama  s  rovným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pyskem,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rohy (horní až 1 m)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klubáci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volavky sbírají hmyz z těla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poddruhy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: severní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(asi vyhuben)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jižní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(8 500 kusů)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825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Ostafrikanisches Spitzmaulnashor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39"/>
            <a:ext cx="7620000" cy="506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223771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nosorožec černý           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Afrika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5733256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horní pysk protažen – potrava: listy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hlavu nosí pod  tělem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388424" y="48691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557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Diceros bicornis Dvur zoo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4" y="140195"/>
            <a:ext cx="8808913" cy="5758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6002124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asi 90 % dospělých zabito kvůli „rohům“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9492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0590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Indian Rhinocer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4138"/>
            <a:ext cx="6477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04664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nosorožec indický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5733256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nápadné kožní pláty s hrbolky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obře plave  a rychlost běhu  35 km/hod.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5291916"/>
            <a:ext cx="500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650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RhinoAtSD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4" y="134511"/>
            <a:ext cx="8736905" cy="6006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6095037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nosorožec  indický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00392" y="33265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947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Dürer - Rhinocer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5737"/>
            <a:ext cx="8635648" cy="5970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6165304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rytina nosorožce      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61688" y="6237312"/>
            <a:ext cx="930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6421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Woolly rhinoceros (Coelodonta antiquitatis) - Mauricio Antó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39"/>
            <a:ext cx="8016825" cy="574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5" y="5013176"/>
            <a:ext cx="80168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srstnatý nosorožec</a:t>
            </a:r>
          </a:p>
          <a:p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vyhynuli koncem poslední doby ledové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84368" y="55079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9772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apír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4" y="107949"/>
            <a:ext cx="8795323" cy="585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951021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tapír  jihoamerický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72400" y="55172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0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6405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tapíři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332051"/>
            <a:ext cx="7200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popis: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pralesy  J Ameriky  (hnědá)  a  Asie  (černo-bílá)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horní pysk protažen v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chobůtek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mají 4 a 3 prsty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samci agresivní samotáři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dobře plave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potrava: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býložravci (listy, plody, vodní rostliny)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rozmnožování: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1 pruhované mládě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9198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Malayan Tapi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3865"/>
            <a:ext cx="7656786" cy="5971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093296"/>
            <a:ext cx="7368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tapír 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čabrakový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(indický)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24330" y="5733256"/>
            <a:ext cx="552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4671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61473310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 lvl="0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SKAMPECKIJ. 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 [online]. [cit. 14.7.2012]. Dostupný na WWW: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        &lt;http://upload.wikimedia.org/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thumb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/6/61/Suckling_goat.jpg/788px-Suckling_goat.jpg&gt;.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2. SCHMIDT, Lars.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       &lt;http://upload.wikimedia.org/wikipedia/commons/thumb/a/ac/Przewalskipferd_cologne.jpg/800px-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         Przewalskipferd_cologne.jpg&gt;.</a:t>
                      </a:r>
                      <a:endParaRPr lang="cs-CZ" sz="120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3. SCHERER.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    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/1/18/Kherson_tarpan.jpg/800px-Kherson_tarpan.jpg&gt;.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4. KEEP-SMILING.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   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/b/b7/Ct3.jpg&gt;.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TRESCATILLOS.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    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&lt;http://upload.wikimedia.org/wikipedia/commons/9/9f/LaMirage_body07.jpg&gt;.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6. LAWSON, Robert.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/e/e5/Somali_Wild_Ass.JPG&gt;.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7. SOLABARRIETA, Daniel.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/f/f3/Equus_asinus_1.jpg/404px-Equus_asinus_1.jpg&gt;.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 KALLERNA.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/e/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ed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/Kulaani_Korkeasaari.jpg/800px-Kulaani_Korkeasaari.jpg&gt;.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8488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97362185"/>
              </p:ext>
            </p:extLst>
          </p:nvPr>
        </p:nvGraphicFramePr>
        <p:xfrm>
          <a:off x="251520" y="3233739"/>
          <a:ext cx="8640961" cy="347472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9. BODLINA.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/5/54/Equus_kiang_holdereri01.jpg/800px-Equus_kiang_holdereri01.jpg&gt;.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10. HUBER, Joachim.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/7/71/Zebra_1424.jpg/800px-Zebra_1424.jpg&gt;.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11. NOVÁK,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Stano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/9/90/Zebra_02.jpg/800px-Zebra_02.jpg&gt;.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12. 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YORK. </a:t>
                      </a:r>
                      <a:r>
                        <a:rPr lang="en-US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 Commons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Dostupný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en-US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</a:t>
                      </a:r>
                      <a:r>
                        <a:rPr lang="en-US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WWW: &lt;http://upload.wikimedia.org/wikipedia/commons/d/d2/Quagga_photo.jpg&gt;.</a:t>
                      </a:r>
                      <a:endParaRPr lang="cs-CZ" sz="1200" b="0" i="0" kern="1200" dirty="0" smtClean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13. LERSCH, Thomas.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/0/0a/Zebra_zoo-leipzig.jpg/800px-Zebra_zoo-leipzig.jpg&gt;.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14. COMENCENTA.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/3/36/Rhinoceros_in_South_Africa_adjusted.jpg/780px-Rhinoceros_in_South_Africa_adjusted.jpg&gt;.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15. STAYCOOLANDBEGOOD.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/b/b3/Ostafrikanisches_Spitzmaulnashorn.JPG/800px-Ostafrikanisches_Spitzmaulnashorn.JPG&gt;.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53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52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42670859"/>
              </p:ext>
            </p:extLst>
          </p:nvPr>
        </p:nvGraphicFramePr>
        <p:xfrm>
          <a:off x="251520" y="3233739"/>
          <a:ext cx="8640961" cy="3108960"/>
        </p:xfrm>
        <a:graphic>
          <a:graphicData uri="http://schemas.openxmlformats.org/drawingml/2006/table">
            <a:tbl>
              <a:tblPr/>
              <a:tblGrid>
                <a:gridCol w="888303"/>
                <a:gridCol w="161510"/>
                <a:gridCol w="7591148"/>
              </a:tblGrid>
              <a:tr h="17074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16. KARELJ.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/4/4e/Diceros_bicornis_Dvur_zoo_1.jpg/800px-Diceros_bicornis_Dvur_zoo_1.jpg&gt;.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17. KRISTOF VT.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/f/ff/Indian_Rhinoceros.jpg&gt;.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18. SEPTH.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/6/69/RhinoAtSDZ.jpg/800px-RhinoAtSDZ.jpg&gt;.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19. AUTOR NEUVEDEN.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/b/b9/D%C3%BCrer_-_Rhinoceros.jpg&gt;.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20. ANTÓN, 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Mauricio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21.7.2012].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/3/34/Woolly_rhinoceros_%28Coelodonta_antiquitatis%29_-_Mauricio_Ant%C3%B3n.jpg&gt;.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21.KARELJ.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20.7.2012].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/f/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fd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/Tap%C3%ADr_1.jpg/800px-Tap%C3%ADr_1.jpg&gt;.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22. BLUEMOOSE. 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Wikimedia</a:t>
                      </a:r>
                      <a:r>
                        <a:rPr lang="cs-CZ" sz="1200" b="0" i="1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i="1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 [online]. [cit. 20.7.2012]. Dostupný na WWW: &lt;http://upload.wikimedia.org/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wikipedia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commons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thumb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/b/</a:t>
                      </a:r>
                      <a:r>
                        <a:rPr lang="cs-CZ" sz="1200" b="0" i="0" kern="1200" dirty="0" err="1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bd</a:t>
                      </a:r>
                      <a:r>
                        <a:rPr lang="cs-CZ" sz="1200" b="0" i="0" kern="120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/Malayan_Tapir.JPG/768px-Malayan_Tapir.JPG&gt;.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2540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41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42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2543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sz="1800" dirty="0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2544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352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214</TotalTime>
  <Words>661</Words>
  <Application>Microsoft Office PowerPoint</Application>
  <PresentationFormat>Předvádění na obrazovce (4:3)</PresentationFormat>
  <Paragraphs>240</Paragraphs>
  <Slides>33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Živly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mareckova</dc:creator>
  <cp:lastModifiedBy>Dum</cp:lastModifiedBy>
  <cp:revision>26</cp:revision>
  <dcterms:created xsi:type="dcterms:W3CDTF">2012-07-15T06:54:02Z</dcterms:created>
  <dcterms:modified xsi:type="dcterms:W3CDTF">2012-12-19T07:17:08Z</dcterms:modified>
</cp:coreProperties>
</file>