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0" r:id="rId2"/>
    <p:sldId id="256" r:id="rId3"/>
    <p:sldId id="257" r:id="rId4"/>
    <p:sldId id="261" r:id="rId5"/>
    <p:sldId id="262" r:id="rId6"/>
    <p:sldId id="263" r:id="rId7"/>
    <p:sldId id="265" r:id="rId8"/>
    <p:sldId id="258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7" d="100"/>
          <a:sy n="77" d="100"/>
        </p:scale>
        <p:origin x="-306" y="1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79EB22-9404-44C3-9128-2921D8F406DB}" type="datetimeFigureOut">
              <a:rPr lang="cs-CZ" smtClean="0"/>
              <a:t>21.11.2012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22BF25-F183-4205-AE37-5B1C132B770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2431630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79EB22-9404-44C3-9128-2921D8F406DB}" type="datetimeFigureOut">
              <a:rPr lang="cs-CZ" smtClean="0"/>
              <a:t>21.11.2012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22BF25-F183-4205-AE37-5B1C132B770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5485204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79EB22-9404-44C3-9128-2921D8F406DB}" type="datetimeFigureOut">
              <a:rPr lang="cs-CZ" smtClean="0"/>
              <a:t>21.11.2012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22BF25-F183-4205-AE37-5B1C132B770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3454035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79EB22-9404-44C3-9128-2921D8F406DB}" type="datetimeFigureOut">
              <a:rPr lang="cs-CZ" smtClean="0"/>
              <a:t>21.11.2012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22BF25-F183-4205-AE37-5B1C132B770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6630135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79EB22-9404-44C3-9128-2921D8F406DB}" type="datetimeFigureOut">
              <a:rPr lang="cs-CZ" smtClean="0"/>
              <a:t>21.11.2012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22BF25-F183-4205-AE37-5B1C132B770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6200611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79EB22-9404-44C3-9128-2921D8F406DB}" type="datetimeFigureOut">
              <a:rPr lang="cs-CZ" smtClean="0"/>
              <a:t>21.11.2012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22BF25-F183-4205-AE37-5B1C132B770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561486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79EB22-9404-44C3-9128-2921D8F406DB}" type="datetimeFigureOut">
              <a:rPr lang="cs-CZ" smtClean="0"/>
              <a:t>21.11.2012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22BF25-F183-4205-AE37-5B1C132B770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7005829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79EB22-9404-44C3-9128-2921D8F406DB}" type="datetimeFigureOut">
              <a:rPr lang="cs-CZ" smtClean="0"/>
              <a:t>21.11.2012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22BF25-F183-4205-AE37-5B1C132B770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664817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79EB22-9404-44C3-9128-2921D8F406DB}" type="datetimeFigureOut">
              <a:rPr lang="cs-CZ" smtClean="0"/>
              <a:t>21.11.2012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22BF25-F183-4205-AE37-5B1C132B770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8205477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79EB22-9404-44C3-9128-2921D8F406DB}" type="datetimeFigureOut">
              <a:rPr lang="cs-CZ" smtClean="0"/>
              <a:t>21.11.2012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22BF25-F183-4205-AE37-5B1C132B770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85964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79EB22-9404-44C3-9128-2921D8F406DB}" type="datetimeFigureOut">
              <a:rPr lang="cs-CZ" smtClean="0"/>
              <a:t>21.11.2012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22BF25-F183-4205-AE37-5B1C132B770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708920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79EB22-9404-44C3-9128-2921D8F406DB}" type="datetimeFigureOut">
              <a:rPr lang="cs-CZ" smtClean="0"/>
              <a:t>21.11.2012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222BF25-F183-4205-AE37-5B1C132B770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2158521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slide" Target="slide5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slide" Target="slide7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14938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1115616" y="2276872"/>
            <a:ext cx="7344816" cy="21236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/>
              <a:t>        Počítání do </a:t>
            </a:r>
            <a:r>
              <a:rPr lang="cs-CZ" sz="4400" dirty="0"/>
              <a:t>2</a:t>
            </a:r>
            <a:r>
              <a:rPr lang="cs-CZ" sz="4400" dirty="0" smtClean="0"/>
              <a:t>0</a:t>
            </a:r>
          </a:p>
          <a:p>
            <a:r>
              <a:rPr lang="cs-CZ" sz="4400" dirty="0" smtClean="0"/>
              <a:t>Autor: Mgr. Iveta Váňová</a:t>
            </a:r>
          </a:p>
          <a:p>
            <a:endParaRPr lang="cs-CZ" sz="4400" dirty="0"/>
          </a:p>
        </p:txBody>
      </p:sp>
      <p:sp>
        <p:nvSpPr>
          <p:cNvPr id="6" name="Obdélník 5"/>
          <p:cNvSpPr/>
          <p:nvPr/>
        </p:nvSpPr>
        <p:spPr>
          <a:xfrm>
            <a:off x="28099" y="4149080"/>
            <a:ext cx="9115901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4000" dirty="0" smtClean="0"/>
              <a:t>VY_32_INOVACE_16_Počítání do </a:t>
            </a:r>
            <a:r>
              <a:rPr lang="cs-CZ" sz="4000" dirty="0"/>
              <a:t>2</a:t>
            </a:r>
            <a:r>
              <a:rPr lang="cs-CZ" sz="4000" dirty="0" smtClean="0"/>
              <a:t>0</a:t>
            </a:r>
            <a:endParaRPr lang="cs-CZ" sz="4000" dirty="0"/>
          </a:p>
        </p:txBody>
      </p:sp>
      <p:sp>
        <p:nvSpPr>
          <p:cNvPr id="7" name="Obdélník 6"/>
          <p:cNvSpPr/>
          <p:nvPr/>
        </p:nvSpPr>
        <p:spPr>
          <a:xfrm>
            <a:off x="251520" y="6021288"/>
            <a:ext cx="8784975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Vytvořeno v rámci projektu „EU peníze školám“.</a:t>
            </a:r>
          </a:p>
          <a:p>
            <a:r>
              <a:rPr lang="cs-CZ" dirty="0"/>
              <a:t>OP VK oblast podpory 1.4 s názvem Zlepšení podmínek pro vzdělávání na základních školách.</a:t>
            </a:r>
          </a:p>
        </p:txBody>
      </p:sp>
    </p:spTree>
    <p:extLst>
      <p:ext uri="{BB962C8B-B14F-4D97-AF65-F5344CB8AC3E}">
        <p14:creationId xmlns:p14="http://schemas.microsoft.com/office/powerpoint/2010/main" val="34773698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3563888" y="211025"/>
            <a:ext cx="1728192" cy="707886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40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Sčítej</a:t>
            </a:r>
            <a:endParaRPr lang="cs-CZ" sz="40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83568" y="1124744"/>
            <a:ext cx="7704856" cy="480131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3+7</a:t>
            </a:r>
          </a:p>
          <a:p>
            <a:endParaRPr lang="cs-CZ" dirty="0"/>
          </a:p>
          <a:p>
            <a:r>
              <a:rPr lang="cs-CZ" dirty="0" smtClean="0"/>
              <a:t>6+7</a:t>
            </a:r>
          </a:p>
          <a:p>
            <a:endParaRPr lang="cs-CZ" dirty="0"/>
          </a:p>
          <a:p>
            <a:r>
              <a:rPr lang="cs-CZ" dirty="0" smtClean="0"/>
              <a:t>9+4</a:t>
            </a:r>
          </a:p>
          <a:p>
            <a:endParaRPr lang="cs-CZ" dirty="0"/>
          </a:p>
          <a:p>
            <a:r>
              <a:rPr lang="cs-CZ" dirty="0" smtClean="0"/>
              <a:t>9+7</a:t>
            </a:r>
          </a:p>
          <a:p>
            <a:endParaRPr lang="cs-CZ" dirty="0"/>
          </a:p>
          <a:p>
            <a:r>
              <a:rPr lang="cs-CZ" dirty="0" smtClean="0"/>
              <a:t>6+9</a:t>
            </a:r>
          </a:p>
          <a:p>
            <a:endParaRPr lang="cs-CZ" dirty="0"/>
          </a:p>
          <a:p>
            <a:r>
              <a:rPr lang="cs-CZ" dirty="0" smtClean="0"/>
              <a:t>8+7</a:t>
            </a:r>
          </a:p>
          <a:p>
            <a:endParaRPr lang="cs-CZ" dirty="0"/>
          </a:p>
          <a:p>
            <a:r>
              <a:rPr lang="cs-CZ" dirty="0" smtClean="0"/>
              <a:t>3+9</a:t>
            </a:r>
          </a:p>
          <a:p>
            <a:endParaRPr lang="cs-CZ" dirty="0"/>
          </a:p>
          <a:p>
            <a:r>
              <a:rPr lang="cs-CZ" dirty="0" smtClean="0"/>
              <a:t>9+1</a:t>
            </a:r>
          </a:p>
          <a:p>
            <a:endParaRPr lang="cs-CZ" dirty="0"/>
          </a:p>
          <a:p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3389428" y="1124744"/>
            <a:ext cx="3888432" cy="42473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14+7</a:t>
            </a:r>
          </a:p>
          <a:p>
            <a:endParaRPr lang="cs-CZ" dirty="0"/>
          </a:p>
          <a:p>
            <a:r>
              <a:rPr lang="cs-CZ" dirty="0" smtClean="0"/>
              <a:t>16+4</a:t>
            </a:r>
          </a:p>
          <a:p>
            <a:endParaRPr lang="cs-CZ" dirty="0"/>
          </a:p>
          <a:p>
            <a:r>
              <a:rPr lang="cs-CZ" dirty="0" smtClean="0"/>
              <a:t>19+7</a:t>
            </a:r>
          </a:p>
          <a:p>
            <a:endParaRPr lang="cs-CZ" dirty="0"/>
          </a:p>
          <a:p>
            <a:r>
              <a:rPr lang="cs-CZ" dirty="0" smtClean="0"/>
              <a:t>13+8</a:t>
            </a:r>
          </a:p>
          <a:p>
            <a:endParaRPr lang="cs-CZ" dirty="0"/>
          </a:p>
          <a:p>
            <a:r>
              <a:rPr lang="cs-CZ" dirty="0" smtClean="0"/>
              <a:t>17+5</a:t>
            </a:r>
          </a:p>
          <a:p>
            <a:endParaRPr lang="cs-CZ" dirty="0"/>
          </a:p>
          <a:p>
            <a:r>
              <a:rPr lang="cs-CZ" dirty="0" smtClean="0"/>
              <a:t>12+8</a:t>
            </a:r>
          </a:p>
          <a:p>
            <a:endParaRPr lang="cs-CZ" dirty="0"/>
          </a:p>
          <a:p>
            <a:r>
              <a:rPr lang="cs-CZ" dirty="0" smtClean="0"/>
              <a:t>11+9</a:t>
            </a:r>
          </a:p>
          <a:p>
            <a:endParaRPr lang="cs-CZ" dirty="0"/>
          </a:p>
          <a:p>
            <a:r>
              <a:rPr lang="cs-CZ" dirty="0" smtClean="0"/>
              <a:t>13+4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6161736" y="1124744"/>
            <a:ext cx="2232248" cy="42473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20-6</a:t>
            </a:r>
          </a:p>
          <a:p>
            <a:endParaRPr lang="cs-CZ" dirty="0"/>
          </a:p>
          <a:p>
            <a:r>
              <a:rPr lang="cs-CZ" dirty="0" smtClean="0"/>
              <a:t>16-7</a:t>
            </a:r>
          </a:p>
          <a:p>
            <a:endParaRPr lang="cs-CZ" dirty="0"/>
          </a:p>
          <a:p>
            <a:r>
              <a:rPr lang="cs-CZ" dirty="0" smtClean="0"/>
              <a:t>18-9</a:t>
            </a:r>
          </a:p>
          <a:p>
            <a:endParaRPr lang="cs-CZ" dirty="0"/>
          </a:p>
          <a:p>
            <a:r>
              <a:rPr lang="cs-CZ" dirty="0" smtClean="0"/>
              <a:t>13-5</a:t>
            </a:r>
          </a:p>
          <a:p>
            <a:endParaRPr lang="cs-CZ" dirty="0"/>
          </a:p>
          <a:p>
            <a:r>
              <a:rPr lang="cs-CZ" dirty="0" smtClean="0"/>
              <a:t>17-9</a:t>
            </a:r>
          </a:p>
          <a:p>
            <a:endParaRPr lang="cs-CZ" dirty="0"/>
          </a:p>
          <a:p>
            <a:r>
              <a:rPr lang="cs-CZ" dirty="0" smtClean="0"/>
              <a:t>16-7</a:t>
            </a:r>
          </a:p>
          <a:p>
            <a:endParaRPr lang="cs-CZ" dirty="0"/>
          </a:p>
          <a:p>
            <a:r>
              <a:rPr lang="cs-CZ" dirty="0" smtClean="0"/>
              <a:t>14-6</a:t>
            </a:r>
          </a:p>
          <a:p>
            <a:endParaRPr lang="cs-CZ" dirty="0"/>
          </a:p>
          <a:p>
            <a:r>
              <a:rPr lang="cs-CZ" dirty="0" smtClean="0"/>
              <a:t>20-13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102902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131840" y="116632"/>
            <a:ext cx="2448272" cy="864096"/>
          </a:xfr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/>
          <a:lstStyle/>
          <a:p>
            <a:r>
              <a:rPr lang="cs-CZ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Řešení</a:t>
            </a:r>
            <a:endParaRPr lang="cs-CZ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683568" y="1124744"/>
            <a:ext cx="7704856" cy="480131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3+7=10</a:t>
            </a:r>
          </a:p>
          <a:p>
            <a:endParaRPr lang="cs-CZ" dirty="0"/>
          </a:p>
          <a:p>
            <a:r>
              <a:rPr lang="cs-CZ" dirty="0" smtClean="0"/>
              <a:t>6+7=13</a:t>
            </a:r>
          </a:p>
          <a:p>
            <a:endParaRPr lang="cs-CZ" dirty="0"/>
          </a:p>
          <a:p>
            <a:r>
              <a:rPr lang="cs-CZ" dirty="0" smtClean="0"/>
              <a:t>9+4=13</a:t>
            </a:r>
          </a:p>
          <a:p>
            <a:endParaRPr lang="cs-CZ" dirty="0"/>
          </a:p>
          <a:p>
            <a:r>
              <a:rPr lang="cs-CZ" dirty="0" smtClean="0"/>
              <a:t>9+7=16</a:t>
            </a:r>
          </a:p>
          <a:p>
            <a:endParaRPr lang="cs-CZ" dirty="0"/>
          </a:p>
          <a:p>
            <a:r>
              <a:rPr lang="cs-CZ" dirty="0" smtClean="0"/>
              <a:t>6+9=15</a:t>
            </a:r>
          </a:p>
          <a:p>
            <a:endParaRPr lang="cs-CZ" dirty="0"/>
          </a:p>
          <a:p>
            <a:r>
              <a:rPr lang="cs-CZ" dirty="0" smtClean="0"/>
              <a:t>8+7=15</a:t>
            </a:r>
          </a:p>
          <a:p>
            <a:endParaRPr lang="cs-CZ" dirty="0"/>
          </a:p>
          <a:p>
            <a:r>
              <a:rPr lang="cs-CZ" dirty="0" smtClean="0"/>
              <a:t>3+9=12</a:t>
            </a:r>
          </a:p>
          <a:p>
            <a:endParaRPr lang="cs-CZ" dirty="0"/>
          </a:p>
          <a:p>
            <a:r>
              <a:rPr lang="cs-CZ" dirty="0" smtClean="0"/>
              <a:t>9+1=10</a:t>
            </a:r>
          </a:p>
          <a:p>
            <a:endParaRPr lang="cs-CZ" dirty="0"/>
          </a:p>
          <a:p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3389428" y="1124744"/>
            <a:ext cx="3888432" cy="42473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13+7=20</a:t>
            </a:r>
          </a:p>
          <a:p>
            <a:endParaRPr lang="cs-CZ" dirty="0"/>
          </a:p>
          <a:p>
            <a:r>
              <a:rPr lang="cs-CZ" dirty="0" smtClean="0"/>
              <a:t>16+2=18</a:t>
            </a:r>
          </a:p>
          <a:p>
            <a:endParaRPr lang="cs-CZ" dirty="0"/>
          </a:p>
          <a:p>
            <a:r>
              <a:rPr lang="cs-CZ" dirty="0" smtClean="0"/>
              <a:t>12+7=19</a:t>
            </a:r>
          </a:p>
          <a:p>
            <a:endParaRPr lang="cs-CZ" dirty="0"/>
          </a:p>
          <a:p>
            <a:r>
              <a:rPr lang="cs-CZ" dirty="0" smtClean="0"/>
              <a:t>13+6=19</a:t>
            </a:r>
          </a:p>
          <a:p>
            <a:endParaRPr lang="cs-CZ" dirty="0"/>
          </a:p>
          <a:p>
            <a:r>
              <a:rPr lang="cs-CZ" dirty="0" smtClean="0"/>
              <a:t>14+3=17</a:t>
            </a:r>
          </a:p>
          <a:p>
            <a:endParaRPr lang="cs-CZ" dirty="0"/>
          </a:p>
          <a:p>
            <a:r>
              <a:rPr lang="cs-CZ" dirty="0" smtClean="0"/>
              <a:t>12+8=20</a:t>
            </a:r>
          </a:p>
          <a:p>
            <a:endParaRPr lang="cs-CZ" dirty="0"/>
          </a:p>
          <a:p>
            <a:r>
              <a:rPr lang="cs-CZ" dirty="0" smtClean="0"/>
              <a:t>11+9=20</a:t>
            </a:r>
          </a:p>
          <a:p>
            <a:endParaRPr lang="cs-CZ" dirty="0"/>
          </a:p>
          <a:p>
            <a:r>
              <a:rPr lang="cs-CZ" dirty="0" smtClean="0"/>
              <a:t>13+4=17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6161736" y="1124744"/>
            <a:ext cx="2232248" cy="42473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20-6=14</a:t>
            </a:r>
          </a:p>
          <a:p>
            <a:endParaRPr lang="cs-CZ" dirty="0"/>
          </a:p>
          <a:p>
            <a:r>
              <a:rPr lang="cs-CZ" dirty="0" smtClean="0"/>
              <a:t>16-7=9</a:t>
            </a:r>
          </a:p>
          <a:p>
            <a:endParaRPr lang="cs-CZ" dirty="0"/>
          </a:p>
          <a:p>
            <a:r>
              <a:rPr lang="cs-CZ" dirty="0" smtClean="0"/>
              <a:t>18-9=9</a:t>
            </a:r>
          </a:p>
          <a:p>
            <a:endParaRPr lang="cs-CZ" dirty="0"/>
          </a:p>
          <a:p>
            <a:r>
              <a:rPr lang="cs-CZ" dirty="0" smtClean="0"/>
              <a:t>13-5=8</a:t>
            </a:r>
          </a:p>
          <a:p>
            <a:endParaRPr lang="cs-CZ" dirty="0"/>
          </a:p>
          <a:p>
            <a:r>
              <a:rPr lang="cs-CZ" dirty="0" smtClean="0"/>
              <a:t>17-9=8</a:t>
            </a:r>
          </a:p>
          <a:p>
            <a:endParaRPr lang="cs-CZ" dirty="0"/>
          </a:p>
          <a:p>
            <a:r>
              <a:rPr lang="cs-CZ" dirty="0" smtClean="0"/>
              <a:t>16-7=9</a:t>
            </a:r>
          </a:p>
          <a:p>
            <a:endParaRPr lang="cs-CZ" dirty="0"/>
          </a:p>
          <a:p>
            <a:r>
              <a:rPr lang="cs-CZ" dirty="0" smtClean="0"/>
              <a:t>14-6=8</a:t>
            </a:r>
          </a:p>
          <a:p>
            <a:endParaRPr lang="cs-CZ" dirty="0"/>
          </a:p>
          <a:p>
            <a:r>
              <a:rPr lang="cs-CZ" dirty="0" smtClean="0"/>
              <a:t>20-13=7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159927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conveyor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115616" y="1844824"/>
            <a:ext cx="74888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4134660" y="3140968"/>
            <a:ext cx="432048" cy="369332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b="1" dirty="0" smtClean="0"/>
              <a:t>15</a:t>
            </a:r>
            <a:endParaRPr lang="cs-CZ" b="1" dirty="0"/>
          </a:p>
        </p:txBody>
      </p:sp>
      <p:cxnSp>
        <p:nvCxnSpPr>
          <p:cNvPr id="7" name="Přímá spojnice se šipkou 6"/>
          <p:cNvCxnSpPr/>
          <p:nvPr/>
        </p:nvCxnSpPr>
        <p:spPr>
          <a:xfrm>
            <a:off x="3171025" y="2245313"/>
            <a:ext cx="792088" cy="720080"/>
          </a:xfrm>
          <a:prstGeom prst="straightConnector1">
            <a:avLst/>
          </a:prstGeom>
          <a:ln>
            <a:solidFill>
              <a:srgbClr val="FF0000"/>
            </a:solidFill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2267745" y="1844824"/>
            <a:ext cx="1080120" cy="369332"/>
          </a:xfrm>
          <a:prstGeom prst="rect">
            <a:avLst/>
          </a:prstGeom>
          <a:ln>
            <a:solidFill>
              <a:srgbClr val="FF0000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13+…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3758208" y="1844824"/>
            <a:ext cx="1184951" cy="369332"/>
          </a:xfrm>
          <a:prstGeom prst="rect">
            <a:avLst/>
          </a:prstGeom>
          <a:ln>
            <a:solidFill>
              <a:srgbClr val="FF0000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7+…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5220072" y="1844824"/>
            <a:ext cx="1224136" cy="369332"/>
          </a:xfrm>
          <a:prstGeom prst="rect">
            <a:avLst/>
          </a:prstGeom>
          <a:ln>
            <a:solidFill>
              <a:srgbClr val="FF0000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19-…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1407452" y="3150059"/>
            <a:ext cx="1404157" cy="369332"/>
          </a:xfrm>
          <a:prstGeom prst="rect">
            <a:avLst/>
          </a:prstGeom>
          <a:ln>
            <a:solidFill>
              <a:srgbClr val="FF0000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20-…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5724128" y="3136954"/>
            <a:ext cx="1656184" cy="369332"/>
          </a:xfrm>
          <a:prstGeom prst="rect">
            <a:avLst/>
          </a:prstGeom>
          <a:ln>
            <a:solidFill>
              <a:srgbClr val="FF0000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11+…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2271549" y="4077072"/>
            <a:ext cx="1080120" cy="369332"/>
          </a:xfrm>
          <a:prstGeom prst="rect">
            <a:avLst/>
          </a:prstGeom>
          <a:ln>
            <a:solidFill>
              <a:srgbClr val="FF0000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4+…</a:t>
            </a:r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3758208" y="4077072"/>
            <a:ext cx="1317848" cy="369332"/>
          </a:xfrm>
          <a:prstGeom prst="rect">
            <a:avLst/>
          </a:prstGeom>
          <a:ln>
            <a:solidFill>
              <a:srgbClr val="FF0000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9+…</a:t>
            </a:r>
            <a:endParaRPr lang="cs-CZ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5360551" y="4077072"/>
            <a:ext cx="1224136" cy="369332"/>
          </a:xfrm>
          <a:prstGeom prst="rect">
            <a:avLst/>
          </a:prstGeom>
          <a:ln>
            <a:solidFill>
              <a:srgbClr val="FF0000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17-…</a:t>
            </a:r>
            <a:endParaRPr lang="cs-CZ" dirty="0"/>
          </a:p>
        </p:txBody>
      </p:sp>
      <p:cxnSp>
        <p:nvCxnSpPr>
          <p:cNvPr id="21" name="Přímá spojnice se šipkou 20"/>
          <p:cNvCxnSpPr/>
          <p:nvPr/>
        </p:nvCxnSpPr>
        <p:spPr>
          <a:xfrm>
            <a:off x="2987824" y="3321620"/>
            <a:ext cx="975289" cy="4014"/>
          </a:xfrm>
          <a:prstGeom prst="straightConnector1">
            <a:avLst/>
          </a:prstGeom>
          <a:ln>
            <a:solidFill>
              <a:srgbClr val="FF0000"/>
            </a:solidFill>
            <a:tailEnd type="arrow"/>
          </a:ln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cxnSp>
        <p:nvCxnSpPr>
          <p:cNvPr id="23" name="Přímá spojnice se šipkou 22"/>
          <p:cNvCxnSpPr/>
          <p:nvPr/>
        </p:nvCxnSpPr>
        <p:spPr>
          <a:xfrm>
            <a:off x="4350683" y="2245313"/>
            <a:ext cx="0" cy="720080"/>
          </a:xfrm>
          <a:prstGeom prst="straightConnector1">
            <a:avLst/>
          </a:prstGeom>
          <a:ln>
            <a:solidFill>
              <a:srgbClr val="FF0000"/>
            </a:solidFill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25" name="Přímá spojnice se šipkou 24"/>
          <p:cNvCxnSpPr/>
          <p:nvPr/>
        </p:nvCxnSpPr>
        <p:spPr>
          <a:xfrm flipH="1">
            <a:off x="4860032" y="2259866"/>
            <a:ext cx="864096" cy="720080"/>
          </a:xfrm>
          <a:prstGeom prst="straightConnector1">
            <a:avLst/>
          </a:prstGeom>
          <a:ln>
            <a:solidFill>
              <a:srgbClr val="FF0000"/>
            </a:solidFill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28" name="Přímá spojnice se šipkou 27"/>
          <p:cNvCxnSpPr/>
          <p:nvPr/>
        </p:nvCxnSpPr>
        <p:spPr>
          <a:xfrm flipH="1">
            <a:off x="4716016" y="3317606"/>
            <a:ext cx="752903" cy="4014"/>
          </a:xfrm>
          <a:prstGeom prst="straightConnector1">
            <a:avLst/>
          </a:prstGeom>
          <a:ln>
            <a:solidFill>
              <a:srgbClr val="FF0000"/>
            </a:solidFill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31" name="Přímá spojnice se šipkou 30"/>
          <p:cNvCxnSpPr/>
          <p:nvPr/>
        </p:nvCxnSpPr>
        <p:spPr>
          <a:xfrm flipV="1">
            <a:off x="3171025" y="3519391"/>
            <a:ext cx="792088" cy="413665"/>
          </a:xfrm>
          <a:prstGeom prst="straightConnector1">
            <a:avLst/>
          </a:prstGeom>
          <a:ln>
            <a:solidFill>
              <a:srgbClr val="FF0000"/>
            </a:solidFill>
            <a:tailEnd type="arrow"/>
          </a:ln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cxnSp>
        <p:nvCxnSpPr>
          <p:cNvPr id="33" name="Přímá spojnice se šipkou 32"/>
          <p:cNvCxnSpPr/>
          <p:nvPr/>
        </p:nvCxnSpPr>
        <p:spPr>
          <a:xfrm flipV="1">
            <a:off x="4337184" y="3618260"/>
            <a:ext cx="1" cy="422757"/>
          </a:xfrm>
          <a:prstGeom prst="straightConnector1">
            <a:avLst/>
          </a:prstGeom>
          <a:ln>
            <a:solidFill>
              <a:srgbClr val="FF0000"/>
            </a:solidFill>
            <a:tailEnd type="arrow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35" name="Přímá spojnice se šipkou 34"/>
          <p:cNvCxnSpPr/>
          <p:nvPr/>
        </p:nvCxnSpPr>
        <p:spPr>
          <a:xfrm flipH="1" flipV="1">
            <a:off x="4716016" y="3519391"/>
            <a:ext cx="752903" cy="310248"/>
          </a:xfrm>
          <a:prstGeom prst="straightConnector1">
            <a:avLst/>
          </a:prstGeom>
          <a:ln>
            <a:solidFill>
              <a:srgbClr val="FF0000"/>
            </a:solidFill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37" name="TextovéPole 36"/>
          <p:cNvSpPr txBox="1"/>
          <p:nvPr/>
        </p:nvSpPr>
        <p:spPr>
          <a:xfrm>
            <a:off x="2109530" y="332656"/>
            <a:ext cx="4622710" cy="830997"/>
          </a:xfrm>
          <a:prstGeom prst="rect">
            <a:avLst/>
          </a:prstGeom>
          <a:noFill/>
        </p:spPr>
        <p:txBody>
          <a:bodyPr wrap="square" rtlCol="0">
            <a:prstTxWarp prst="textWave1">
              <a:avLst/>
            </a:prstTxWarp>
            <a:spAutoFit/>
          </a:bodyPr>
          <a:lstStyle/>
          <a:p>
            <a:r>
              <a:rPr lang="cs-CZ" sz="48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Sčítej a odčítej!</a:t>
            </a:r>
            <a:endParaRPr lang="cs-CZ" sz="4800" b="1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38" name="TextovéPole 37"/>
          <p:cNvSpPr txBox="1"/>
          <p:nvPr/>
        </p:nvSpPr>
        <p:spPr>
          <a:xfrm>
            <a:off x="7524328" y="6381328"/>
            <a:ext cx="15121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hlinkClick r:id="rId2" action="ppaction://hlinksldjump"/>
              </a:rPr>
              <a:t>ř</a:t>
            </a:r>
            <a:r>
              <a:rPr lang="cs-CZ" dirty="0" smtClean="0">
                <a:hlinkClick r:id="rId2" action="ppaction://hlinksldjump"/>
              </a:rPr>
              <a:t>ešení -&gt;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258116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400">
        <p14:honeycomb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699792" y="274638"/>
            <a:ext cx="3024336" cy="922114"/>
          </a:xfrm>
        </p:spPr>
        <p:txBody>
          <a:bodyPr>
            <a:prstTxWarp prst="textDeflate">
              <a:avLst/>
            </a:prstTxWarp>
          </a:bodyPr>
          <a:lstStyle/>
          <a:p>
            <a:r>
              <a:rPr lang="cs-CZ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řešení</a:t>
            </a:r>
            <a:endParaRPr lang="cs-CZ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267745" y="1844824"/>
            <a:ext cx="1080120" cy="369332"/>
          </a:xfrm>
          <a:prstGeom prst="rect">
            <a:avLst/>
          </a:prstGeom>
          <a:ln>
            <a:solidFill>
              <a:srgbClr val="FF0000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13+2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3758208" y="1844824"/>
            <a:ext cx="1184951" cy="369332"/>
          </a:xfrm>
          <a:prstGeom prst="rect">
            <a:avLst/>
          </a:prstGeom>
          <a:ln>
            <a:solidFill>
              <a:srgbClr val="FF0000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7+8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5220072" y="1844824"/>
            <a:ext cx="1224136" cy="369332"/>
          </a:xfrm>
          <a:prstGeom prst="rect">
            <a:avLst/>
          </a:prstGeom>
          <a:ln>
            <a:solidFill>
              <a:srgbClr val="FF0000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19-4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1407452" y="3150059"/>
            <a:ext cx="1404157" cy="369332"/>
          </a:xfrm>
          <a:prstGeom prst="rect">
            <a:avLst/>
          </a:prstGeom>
          <a:ln>
            <a:solidFill>
              <a:srgbClr val="FF0000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20-5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4134660" y="3140968"/>
            <a:ext cx="432048" cy="369332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b="1" dirty="0" smtClean="0"/>
              <a:t>15</a:t>
            </a:r>
            <a:endParaRPr lang="cs-CZ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5724128" y="3136954"/>
            <a:ext cx="1656184" cy="369332"/>
          </a:xfrm>
          <a:prstGeom prst="rect">
            <a:avLst/>
          </a:prstGeom>
          <a:ln>
            <a:solidFill>
              <a:srgbClr val="FF0000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11+4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271549" y="4077072"/>
            <a:ext cx="1080120" cy="369332"/>
          </a:xfrm>
          <a:prstGeom prst="rect">
            <a:avLst/>
          </a:prstGeom>
          <a:ln>
            <a:solidFill>
              <a:srgbClr val="FF0000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4+11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3758208" y="4077072"/>
            <a:ext cx="1317848" cy="369332"/>
          </a:xfrm>
          <a:prstGeom prst="rect">
            <a:avLst/>
          </a:prstGeom>
          <a:ln>
            <a:solidFill>
              <a:srgbClr val="FF0000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9+6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5360551" y="4077072"/>
            <a:ext cx="1224136" cy="369332"/>
          </a:xfrm>
          <a:prstGeom prst="rect">
            <a:avLst/>
          </a:prstGeom>
          <a:ln>
            <a:solidFill>
              <a:srgbClr val="FF0000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17-2</a:t>
            </a:r>
            <a:endParaRPr lang="cs-CZ" dirty="0"/>
          </a:p>
        </p:txBody>
      </p:sp>
      <p:cxnSp>
        <p:nvCxnSpPr>
          <p:cNvPr id="13" name="Přímá spojnice se šipkou 12"/>
          <p:cNvCxnSpPr/>
          <p:nvPr/>
        </p:nvCxnSpPr>
        <p:spPr>
          <a:xfrm flipV="1">
            <a:off x="3171025" y="3519391"/>
            <a:ext cx="792088" cy="413665"/>
          </a:xfrm>
          <a:prstGeom prst="straightConnector1">
            <a:avLst/>
          </a:prstGeom>
          <a:ln>
            <a:solidFill>
              <a:srgbClr val="FF0000"/>
            </a:solidFill>
            <a:tailEnd type="arrow"/>
          </a:ln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cxnSp>
        <p:nvCxnSpPr>
          <p:cNvPr id="14" name="Přímá spojnice se šipkou 13"/>
          <p:cNvCxnSpPr/>
          <p:nvPr/>
        </p:nvCxnSpPr>
        <p:spPr>
          <a:xfrm>
            <a:off x="2987824" y="3321620"/>
            <a:ext cx="975289" cy="4014"/>
          </a:xfrm>
          <a:prstGeom prst="straightConnector1">
            <a:avLst/>
          </a:prstGeom>
          <a:ln>
            <a:solidFill>
              <a:srgbClr val="FF0000"/>
            </a:solidFill>
            <a:tailEnd type="arrow"/>
          </a:ln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cxnSp>
        <p:nvCxnSpPr>
          <p:cNvPr id="15" name="Přímá spojnice se šipkou 14"/>
          <p:cNvCxnSpPr/>
          <p:nvPr/>
        </p:nvCxnSpPr>
        <p:spPr>
          <a:xfrm>
            <a:off x="3171025" y="2245313"/>
            <a:ext cx="792088" cy="720080"/>
          </a:xfrm>
          <a:prstGeom prst="straightConnector1">
            <a:avLst/>
          </a:prstGeom>
          <a:ln>
            <a:solidFill>
              <a:srgbClr val="FF0000"/>
            </a:solidFill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16" name="Přímá spojnice se šipkou 15"/>
          <p:cNvCxnSpPr/>
          <p:nvPr/>
        </p:nvCxnSpPr>
        <p:spPr>
          <a:xfrm>
            <a:off x="4350683" y="2245313"/>
            <a:ext cx="0" cy="720080"/>
          </a:xfrm>
          <a:prstGeom prst="straightConnector1">
            <a:avLst/>
          </a:prstGeom>
          <a:ln>
            <a:solidFill>
              <a:srgbClr val="FF0000"/>
            </a:solidFill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17" name="Přímá spojnice se šipkou 16"/>
          <p:cNvCxnSpPr/>
          <p:nvPr/>
        </p:nvCxnSpPr>
        <p:spPr>
          <a:xfrm flipH="1">
            <a:off x="4860032" y="2259866"/>
            <a:ext cx="864096" cy="720080"/>
          </a:xfrm>
          <a:prstGeom prst="straightConnector1">
            <a:avLst/>
          </a:prstGeom>
          <a:ln>
            <a:solidFill>
              <a:srgbClr val="FF0000"/>
            </a:solidFill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18" name="Přímá spojnice se šipkou 17"/>
          <p:cNvCxnSpPr/>
          <p:nvPr/>
        </p:nvCxnSpPr>
        <p:spPr>
          <a:xfrm flipH="1">
            <a:off x="4716016" y="3317606"/>
            <a:ext cx="752903" cy="4014"/>
          </a:xfrm>
          <a:prstGeom prst="straightConnector1">
            <a:avLst/>
          </a:prstGeom>
          <a:ln>
            <a:solidFill>
              <a:srgbClr val="FF0000"/>
            </a:solidFill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19" name="Přímá spojnice se šipkou 18"/>
          <p:cNvCxnSpPr/>
          <p:nvPr/>
        </p:nvCxnSpPr>
        <p:spPr>
          <a:xfrm flipH="1" flipV="1">
            <a:off x="4716016" y="3519391"/>
            <a:ext cx="752903" cy="310248"/>
          </a:xfrm>
          <a:prstGeom prst="straightConnector1">
            <a:avLst/>
          </a:prstGeom>
          <a:ln>
            <a:solidFill>
              <a:srgbClr val="FF0000"/>
            </a:solidFill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20" name="Přímá spojnice se šipkou 19"/>
          <p:cNvCxnSpPr/>
          <p:nvPr/>
        </p:nvCxnSpPr>
        <p:spPr>
          <a:xfrm flipV="1">
            <a:off x="4337184" y="3618260"/>
            <a:ext cx="1" cy="422757"/>
          </a:xfrm>
          <a:prstGeom prst="straightConnector1">
            <a:avLst/>
          </a:prstGeom>
          <a:ln>
            <a:solidFill>
              <a:srgbClr val="FF0000"/>
            </a:solidFill>
            <a:tailEnd type="arrow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7744718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Content="1"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6cípá hvězda 3"/>
          <p:cNvSpPr/>
          <p:nvPr/>
        </p:nvSpPr>
        <p:spPr>
          <a:xfrm>
            <a:off x="1657012" y="1268760"/>
            <a:ext cx="792088" cy="792088"/>
          </a:xfrm>
          <a:prstGeom prst="star6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11</a:t>
            </a:r>
            <a:endParaRPr lang="cs-CZ" dirty="0"/>
          </a:p>
        </p:txBody>
      </p:sp>
      <p:sp>
        <p:nvSpPr>
          <p:cNvPr id="5" name="6cípá hvězda 4"/>
          <p:cNvSpPr/>
          <p:nvPr/>
        </p:nvSpPr>
        <p:spPr>
          <a:xfrm>
            <a:off x="3230604" y="1268760"/>
            <a:ext cx="792088" cy="792088"/>
          </a:xfrm>
          <a:prstGeom prst="star6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14</a:t>
            </a:r>
            <a:endParaRPr lang="cs-CZ" dirty="0"/>
          </a:p>
        </p:txBody>
      </p:sp>
      <p:sp>
        <p:nvSpPr>
          <p:cNvPr id="6" name="6cípá hvězda 5"/>
          <p:cNvSpPr/>
          <p:nvPr/>
        </p:nvSpPr>
        <p:spPr>
          <a:xfrm>
            <a:off x="4947231" y="1268760"/>
            <a:ext cx="792088" cy="792088"/>
          </a:xfrm>
          <a:prstGeom prst="star6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17</a:t>
            </a:r>
            <a:endParaRPr lang="cs-CZ" dirty="0"/>
          </a:p>
        </p:txBody>
      </p:sp>
      <p:sp>
        <p:nvSpPr>
          <p:cNvPr id="7" name="6cípá hvězda 6"/>
          <p:cNvSpPr/>
          <p:nvPr/>
        </p:nvSpPr>
        <p:spPr>
          <a:xfrm>
            <a:off x="6660232" y="1268194"/>
            <a:ext cx="792088" cy="792088"/>
          </a:xfrm>
          <a:prstGeom prst="star6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13</a:t>
            </a:r>
            <a:endParaRPr lang="cs-CZ" dirty="0"/>
          </a:p>
        </p:txBody>
      </p:sp>
      <p:sp>
        <p:nvSpPr>
          <p:cNvPr id="8" name="6cípá hvězda 7"/>
          <p:cNvSpPr/>
          <p:nvPr/>
        </p:nvSpPr>
        <p:spPr>
          <a:xfrm>
            <a:off x="2420144" y="2492896"/>
            <a:ext cx="792088" cy="792088"/>
          </a:xfrm>
          <a:prstGeom prst="star6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16</a:t>
            </a:r>
            <a:endParaRPr lang="cs-CZ" dirty="0"/>
          </a:p>
        </p:txBody>
      </p:sp>
      <p:sp>
        <p:nvSpPr>
          <p:cNvPr id="9" name="6cípá hvězda 8"/>
          <p:cNvSpPr/>
          <p:nvPr/>
        </p:nvSpPr>
        <p:spPr>
          <a:xfrm>
            <a:off x="4155143" y="2492896"/>
            <a:ext cx="792088" cy="792088"/>
          </a:xfrm>
          <a:prstGeom prst="star6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19</a:t>
            </a:r>
            <a:endParaRPr lang="cs-CZ" dirty="0"/>
          </a:p>
        </p:txBody>
      </p:sp>
      <p:sp>
        <p:nvSpPr>
          <p:cNvPr id="10" name="6cípá hvězda 9"/>
          <p:cNvSpPr/>
          <p:nvPr/>
        </p:nvSpPr>
        <p:spPr>
          <a:xfrm>
            <a:off x="6012160" y="2492896"/>
            <a:ext cx="792088" cy="792088"/>
          </a:xfrm>
          <a:prstGeom prst="star6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15</a:t>
            </a:r>
            <a:endParaRPr lang="cs-CZ" dirty="0"/>
          </a:p>
        </p:txBody>
      </p:sp>
      <p:sp>
        <p:nvSpPr>
          <p:cNvPr id="11" name="6cípá hvězda 10"/>
          <p:cNvSpPr/>
          <p:nvPr/>
        </p:nvSpPr>
        <p:spPr>
          <a:xfrm>
            <a:off x="4355976" y="4941168"/>
            <a:ext cx="792088" cy="792088"/>
          </a:xfrm>
          <a:prstGeom prst="star6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15</a:t>
            </a:r>
            <a:endParaRPr lang="cs-CZ" dirty="0"/>
          </a:p>
        </p:txBody>
      </p:sp>
      <p:sp>
        <p:nvSpPr>
          <p:cNvPr id="12" name="6cípá hvězda 11"/>
          <p:cNvSpPr/>
          <p:nvPr/>
        </p:nvSpPr>
        <p:spPr>
          <a:xfrm>
            <a:off x="5257234" y="3717032"/>
            <a:ext cx="792088" cy="792088"/>
          </a:xfrm>
          <a:prstGeom prst="star6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10</a:t>
            </a:r>
            <a:endParaRPr lang="cs-CZ" dirty="0"/>
          </a:p>
        </p:txBody>
      </p:sp>
      <p:sp>
        <p:nvSpPr>
          <p:cNvPr id="13" name="6cípá hvězda 12"/>
          <p:cNvSpPr/>
          <p:nvPr/>
        </p:nvSpPr>
        <p:spPr>
          <a:xfrm>
            <a:off x="3363055" y="3717032"/>
            <a:ext cx="792088" cy="792088"/>
          </a:xfrm>
          <a:prstGeom prst="star6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12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235072" y="548680"/>
            <a:ext cx="8729416" cy="899864"/>
          </a:xfrm>
          <a:prstGeom prst="rect">
            <a:avLst/>
          </a:prstGeom>
          <a:noFill/>
        </p:spPr>
        <p:txBody>
          <a:bodyPr wrap="square" rtlCol="0">
            <a:prstTxWarp prst="textArchUp">
              <a:avLst/>
            </a:prstTxWarp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cs-CZ" sz="4400" b="1" dirty="0" smtClean="0">
                <a:ln w="11430">
                  <a:solidFill>
                    <a:srgbClr val="0070C0"/>
                  </a:solidFill>
                </a:ln>
                <a:solidFill>
                  <a:srgbClr val="0070C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Dopočítej podle šipky do další hvězdy!</a:t>
            </a:r>
            <a:endParaRPr lang="cs-CZ" sz="4400" b="1" dirty="0">
              <a:ln w="11430">
                <a:solidFill>
                  <a:srgbClr val="0070C0"/>
                </a:solidFill>
              </a:ln>
              <a:solidFill>
                <a:srgbClr val="0070C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7308304" y="6381328"/>
            <a:ext cx="16561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hlinkClick r:id="rId2" action="ppaction://hlinksldjump"/>
              </a:rPr>
              <a:t>ř</a:t>
            </a:r>
            <a:r>
              <a:rPr lang="cs-CZ" dirty="0" smtClean="0">
                <a:hlinkClick r:id="rId2" action="ppaction://hlinksldjump"/>
              </a:rPr>
              <a:t>ešení-&gt;</a:t>
            </a:r>
            <a:endParaRPr lang="cs-CZ" dirty="0"/>
          </a:p>
        </p:txBody>
      </p:sp>
      <p:cxnSp>
        <p:nvCxnSpPr>
          <p:cNvPr id="17" name="Přímá spojnice se šipkou 16"/>
          <p:cNvCxnSpPr/>
          <p:nvPr/>
        </p:nvCxnSpPr>
        <p:spPr>
          <a:xfrm>
            <a:off x="2449100" y="1664238"/>
            <a:ext cx="715590" cy="0"/>
          </a:xfrm>
          <a:prstGeom prst="straightConnector1">
            <a:avLst/>
          </a:prstGeom>
          <a:ln>
            <a:solidFill>
              <a:srgbClr val="0070C0"/>
            </a:solidFill>
            <a:tailEnd type="arrow"/>
          </a:ln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18" name="Přímá spojnice se šipkou 17"/>
          <p:cNvCxnSpPr/>
          <p:nvPr/>
        </p:nvCxnSpPr>
        <p:spPr>
          <a:xfrm>
            <a:off x="4155143" y="1666497"/>
            <a:ext cx="715590" cy="0"/>
          </a:xfrm>
          <a:prstGeom prst="straightConnector1">
            <a:avLst/>
          </a:prstGeom>
          <a:ln>
            <a:solidFill>
              <a:srgbClr val="0070C0"/>
            </a:solidFill>
            <a:tailEnd type="arrow"/>
          </a:ln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19" name="Přímá spojnice se šipkou 18"/>
          <p:cNvCxnSpPr/>
          <p:nvPr/>
        </p:nvCxnSpPr>
        <p:spPr>
          <a:xfrm>
            <a:off x="5892431" y="1666497"/>
            <a:ext cx="715590" cy="0"/>
          </a:xfrm>
          <a:prstGeom prst="straightConnector1">
            <a:avLst/>
          </a:prstGeom>
          <a:ln>
            <a:solidFill>
              <a:srgbClr val="0070C0"/>
            </a:solidFill>
            <a:tailEnd type="arrow"/>
          </a:ln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21" name="Přímá spojnice se šipkou 20"/>
          <p:cNvCxnSpPr/>
          <p:nvPr/>
        </p:nvCxnSpPr>
        <p:spPr>
          <a:xfrm>
            <a:off x="2209171" y="1916266"/>
            <a:ext cx="360040" cy="576630"/>
          </a:xfrm>
          <a:prstGeom prst="straightConnector1">
            <a:avLst/>
          </a:prstGeom>
          <a:ln>
            <a:solidFill>
              <a:srgbClr val="0070C0"/>
            </a:solidFill>
            <a:tailEnd type="arrow"/>
          </a:ln>
        </p:spPr>
        <p:style>
          <a:lnRef idx="2">
            <a:schemeClr val="accent5"/>
          </a:lnRef>
          <a:fillRef idx="0">
            <a:schemeClr val="accent5"/>
          </a:fillRef>
          <a:effectRef idx="1">
            <a:schemeClr val="accent5"/>
          </a:effectRef>
          <a:fontRef idx="minor">
            <a:schemeClr val="tx1"/>
          </a:fontRef>
        </p:style>
      </p:cxnSp>
      <p:cxnSp>
        <p:nvCxnSpPr>
          <p:cNvPr id="22" name="Přímá spojnice se šipkou 21"/>
          <p:cNvCxnSpPr/>
          <p:nvPr/>
        </p:nvCxnSpPr>
        <p:spPr>
          <a:xfrm>
            <a:off x="3050584" y="3140402"/>
            <a:ext cx="441296" cy="576630"/>
          </a:xfrm>
          <a:prstGeom prst="straightConnector1">
            <a:avLst/>
          </a:prstGeom>
          <a:ln>
            <a:solidFill>
              <a:srgbClr val="0070C0"/>
            </a:solidFill>
            <a:tailEnd type="arrow"/>
          </a:ln>
        </p:spPr>
        <p:style>
          <a:lnRef idx="2">
            <a:schemeClr val="accent5"/>
          </a:lnRef>
          <a:fillRef idx="0">
            <a:schemeClr val="accent5"/>
          </a:fillRef>
          <a:effectRef idx="1">
            <a:schemeClr val="accent5"/>
          </a:effectRef>
          <a:fontRef idx="minor">
            <a:schemeClr val="tx1"/>
          </a:fontRef>
        </p:style>
      </p:cxnSp>
      <p:cxnSp>
        <p:nvCxnSpPr>
          <p:cNvPr id="23" name="Přímá spojnice se šipkou 22"/>
          <p:cNvCxnSpPr/>
          <p:nvPr/>
        </p:nvCxnSpPr>
        <p:spPr>
          <a:xfrm>
            <a:off x="4022692" y="4466634"/>
            <a:ext cx="465342" cy="576630"/>
          </a:xfrm>
          <a:prstGeom prst="straightConnector1">
            <a:avLst/>
          </a:prstGeom>
          <a:ln>
            <a:solidFill>
              <a:srgbClr val="0070C0"/>
            </a:solidFill>
            <a:tailEnd type="arrow"/>
          </a:ln>
        </p:spPr>
        <p:style>
          <a:lnRef idx="2">
            <a:schemeClr val="accent5"/>
          </a:lnRef>
          <a:fillRef idx="0">
            <a:schemeClr val="accent5"/>
          </a:fillRef>
          <a:effectRef idx="1">
            <a:schemeClr val="accent5"/>
          </a:effectRef>
          <a:fontRef idx="minor">
            <a:schemeClr val="tx1"/>
          </a:fontRef>
        </p:style>
      </p:cxnSp>
      <p:cxnSp>
        <p:nvCxnSpPr>
          <p:cNvPr id="28" name="Přímá spojnice se šipkou 27"/>
          <p:cNvCxnSpPr/>
          <p:nvPr/>
        </p:nvCxnSpPr>
        <p:spPr>
          <a:xfrm flipH="1">
            <a:off x="6608021" y="1931237"/>
            <a:ext cx="340242" cy="561659"/>
          </a:xfrm>
          <a:prstGeom prst="straightConnector1">
            <a:avLst/>
          </a:prstGeom>
          <a:ln>
            <a:solidFill>
              <a:srgbClr val="0070C0"/>
            </a:solidFill>
            <a:tailEnd type="arrow"/>
          </a:ln>
        </p:spPr>
        <p:style>
          <a:lnRef idx="2">
            <a:schemeClr val="accent3"/>
          </a:lnRef>
          <a:fillRef idx="0">
            <a:schemeClr val="accent3"/>
          </a:fillRef>
          <a:effectRef idx="1">
            <a:schemeClr val="accent3"/>
          </a:effectRef>
          <a:fontRef idx="minor">
            <a:schemeClr val="tx1"/>
          </a:fontRef>
        </p:style>
      </p:cxnSp>
      <p:cxnSp>
        <p:nvCxnSpPr>
          <p:cNvPr id="32" name="Přímá spojnice se šipkou 31"/>
          <p:cNvCxnSpPr/>
          <p:nvPr/>
        </p:nvCxnSpPr>
        <p:spPr>
          <a:xfrm flipH="1">
            <a:off x="5892431" y="3201291"/>
            <a:ext cx="357796" cy="576064"/>
          </a:xfrm>
          <a:prstGeom prst="straightConnector1">
            <a:avLst/>
          </a:prstGeom>
          <a:ln>
            <a:solidFill>
              <a:srgbClr val="0070C0"/>
            </a:solidFill>
            <a:tailEnd type="arrow"/>
          </a:ln>
        </p:spPr>
        <p:style>
          <a:lnRef idx="2">
            <a:schemeClr val="accent3"/>
          </a:lnRef>
          <a:fillRef idx="0">
            <a:schemeClr val="accent3"/>
          </a:fillRef>
          <a:effectRef idx="1">
            <a:schemeClr val="accent3"/>
          </a:effectRef>
          <a:fontRef idx="minor">
            <a:schemeClr val="tx1"/>
          </a:fontRef>
        </p:style>
      </p:cxnSp>
      <p:cxnSp>
        <p:nvCxnSpPr>
          <p:cNvPr id="33" name="Přímá spojnice se šipkou 32"/>
          <p:cNvCxnSpPr/>
          <p:nvPr/>
        </p:nvCxnSpPr>
        <p:spPr>
          <a:xfrm flipH="1">
            <a:off x="5003033" y="4466634"/>
            <a:ext cx="433063" cy="561659"/>
          </a:xfrm>
          <a:prstGeom prst="straightConnector1">
            <a:avLst/>
          </a:prstGeom>
          <a:ln>
            <a:solidFill>
              <a:srgbClr val="0070C0"/>
            </a:solidFill>
            <a:tailEnd type="arrow"/>
          </a:ln>
        </p:spPr>
        <p:style>
          <a:lnRef idx="2">
            <a:schemeClr val="accent3"/>
          </a:lnRef>
          <a:fillRef idx="0">
            <a:schemeClr val="accent3"/>
          </a:fillRef>
          <a:effectRef idx="1">
            <a:schemeClr val="accent3"/>
          </a:effectRef>
          <a:fontRef idx="minor">
            <a:schemeClr val="tx1"/>
          </a:fontRef>
        </p:style>
      </p:cxnSp>
      <p:cxnSp>
        <p:nvCxnSpPr>
          <p:cNvPr id="41" name="Přímá spojnice se šipkou 40"/>
          <p:cNvCxnSpPr/>
          <p:nvPr/>
        </p:nvCxnSpPr>
        <p:spPr>
          <a:xfrm flipH="1">
            <a:off x="5003033" y="2888940"/>
            <a:ext cx="889398" cy="0"/>
          </a:xfrm>
          <a:prstGeom prst="straightConnector1">
            <a:avLst/>
          </a:prstGeom>
          <a:ln>
            <a:solidFill>
              <a:srgbClr val="0070C0"/>
            </a:solidFill>
            <a:tailEnd type="arrow"/>
          </a:ln>
        </p:spPr>
        <p:style>
          <a:lnRef idx="2">
            <a:schemeClr val="accent3"/>
          </a:lnRef>
          <a:fillRef idx="0">
            <a:schemeClr val="accent3"/>
          </a:fillRef>
          <a:effectRef idx="1">
            <a:schemeClr val="accent3"/>
          </a:effectRef>
          <a:fontRef idx="minor">
            <a:schemeClr val="tx1"/>
          </a:fontRef>
        </p:style>
      </p:cxnSp>
      <p:cxnSp>
        <p:nvCxnSpPr>
          <p:cNvPr id="43" name="Přímá spojnice se šipkou 42"/>
          <p:cNvCxnSpPr/>
          <p:nvPr/>
        </p:nvCxnSpPr>
        <p:spPr>
          <a:xfrm>
            <a:off x="3271232" y="2888940"/>
            <a:ext cx="751460" cy="0"/>
          </a:xfrm>
          <a:prstGeom prst="straightConnector1">
            <a:avLst/>
          </a:prstGeom>
          <a:ln>
            <a:solidFill>
              <a:srgbClr val="0070C0"/>
            </a:solidFill>
            <a:tailEnd type="arrow"/>
          </a:ln>
        </p:spPr>
        <p:style>
          <a:lnRef idx="2">
            <a:schemeClr val="accent3"/>
          </a:lnRef>
          <a:fillRef idx="0">
            <a:schemeClr val="accent3"/>
          </a:fillRef>
          <a:effectRef idx="1">
            <a:schemeClr val="accent3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5515251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6cípá hvězda 3"/>
          <p:cNvSpPr/>
          <p:nvPr/>
        </p:nvSpPr>
        <p:spPr>
          <a:xfrm>
            <a:off x="1657012" y="1268760"/>
            <a:ext cx="792088" cy="792088"/>
          </a:xfrm>
          <a:prstGeom prst="star6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11</a:t>
            </a:r>
            <a:endParaRPr lang="cs-CZ" dirty="0"/>
          </a:p>
        </p:txBody>
      </p:sp>
      <p:sp>
        <p:nvSpPr>
          <p:cNvPr id="5" name="6cípá hvězda 4"/>
          <p:cNvSpPr/>
          <p:nvPr/>
        </p:nvSpPr>
        <p:spPr>
          <a:xfrm>
            <a:off x="3230604" y="1268760"/>
            <a:ext cx="792088" cy="792088"/>
          </a:xfrm>
          <a:prstGeom prst="star6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14</a:t>
            </a:r>
            <a:endParaRPr lang="cs-CZ" dirty="0"/>
          </a:p>
        </p:txBody>
      </p:sp>
      <p:sp>
        <p:nvSpPr>
          <p:cNvPr id="6" name="6cípá hvězda 5"/>
          <p:cNvSpPr/>
          <p:nvPr/>
        </p:nvSpPr>
        <p:spPr>
          <a:xfrm>
            <a:off x="4947231" y="1268760"/>
            <a:ext cx="792088" cy="792088"/>
          </a:xfrm>
          <a:prstGeom prst="star6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17</a:t>
            </a:r>
            <a:endParaRPr lang="cs-CZ" dirty="0"/>
          </a:p>
        </p:txBody>
      </p:sp>
      <p:sp>
        <p:nvSpPr>
          <p:cNvPr id="7" name="6cípá hvězda 6"/>
          <p:cNvSpPr/>
          <p:nvPr/>
        </p:nvSpPr>
        <p:spPr>
          <a:xfrm>
            <a:off x="6660232" y="1268194"/>
            <a:ext cx="792088" cy="792088"/>
          </a:xfrm>
          <a:prstGeom prst="star6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13</a:t>
            </a:r>
            <a:endParaRPr lang="cs-CZ" dirty="0"/>
          </a:p>
        </p:txBody>
      </p:sp>
      <p:sp>
        <p:nvSpPr>
          <p:cNvPr id="8" name="6cípá hvězda 7"/>
          <p:cNvSpPr/>
          <p:nvPr/>
        </p:nvSpPr>
        <p:spPr>
          <a:xfrm>
            <a:off x="2420144" y="2492896"/>
            <a:ext cx="792088" cy="792088"/>
          </a:xfrm>
          <a:prstGeom prst="star6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16</a:t>
            </a:r>
            <a:endParaRPr lang="cs-CZ" dirty="0"/>
          </a:p>
        </p:txBody>
      </p:sp>
      <p:sp>
        <p:nvSpPr>
          <p:cNvPr id="9" name="6cípá hvězda 8"/>
          <p:cNvSpPr/>
          <p:nvPr/>
        </p:nvSpPr>
        <p:spPr>
          <a:xfrm>
            <a:off x="4155143" y="2492896"/>
            <a:ext cx="792088" cy="792088"/>
          </a:xfrm>
          <a:prstGeom prst="star6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19</a:t>
            </a:r>
            <a:endParaRPr lang="cs-CZ" dirty="0"/>
          </a:p>
        </p:txBody>
      </p:sp>
      <p:sp>
        <p:nvSpPr>
          <p:cNvPr id="10" name="6cípá hvězda 9"/>
          <p:cNvSpPr/>
          <p:nvPr/>
        </p:nvSpPr>
        <p:spPr>
          <a:xfrm>
            <a:off x="6012160" y="2492896"/>
            <a:ext cx="792088" cy="792088"/>
          </a:xfrm>
          <a:prstGeom prst="star6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15</a:t>
            </a:r>
            <a:endParaRPr lang="cs-CZ" dirty="0"/>
          </a:p>
        </p:txBody>
      </p:sp>
      <p:sp>
        <p:nvSpPr>
          <p:cNvPr id="11" name="6cípá hvězda 10"/>
          <p:cNvSpPr/>
          <p:nvPr/>
        </p:nvSpPr>
        <p:spPr>
          <a:xfrm>
            <a:off x="4355976" y="4941168"/>
            <a:ext cx="792088" cy="792088"/>
          </a:xfrm>
          <a:prstGeom prst="star6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15</a:t>
            </a:r>
            <a:endParaRPr lang="cs-CZ" dirty="0"/>
          </a:p>
        </p:txBody>
      </p:sp>
      <p:sp>
        <p:nvSpPr>
          <p:cNvPr id="12" name="6cípá hvězda 11"/>
          <p:cNvSpPr/>
          <p:nvPr/>
        </p:nvSpPr>
        <p:spPr>
          <a:xfrm>
            <a:off x="5257234" y="3717032"/>
            <a:ext cx="792088" cy="792088"/>
          </a:xfrm>
          <a:prstGeom prst="star6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10</a:t>
            </a:r>
            <a:endParaRPr lang="cs-CZ" dirty="0"/>
          </a:p>
        </p:txBody>
      </p:sp>
      <p:sp>
        <p:nvSpPr>
          <p:cNvPr id="13" name="6cípá hvězda 12"/>
          <p:cNvSpPr/>
          <p:nvPr/>
        </p:nvSpPr>
        <p:spPr>
          <a:xfrm>
            <a:off x="3363055" y="3717032"/>
            <a:ext cx="792088" cy="792088"/>
          </a:xfrm>
          <a:prstGeom prst="star6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12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3164690" y="224880"/>
            <a:ext cx="2727741" cy="769441"/>
          </a:xfrm>
          <a:prstGeom prst="rect">
            <a:avLst/>
          </a:prstGeom>
          <a:noFill/>
        </p:spPr>
        <p:txBody>
          <a:bodyPr wrap="square" rtlCol="0">
            <a:prstTxWarp prst="textTriangleInverted">
              <a:avLst/>
            </a:prstTxWarp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cs-CZ" sz="4400" b="1" dirty="0" smtClean="0">
                <a:ln w="11430">
                  <a:solidFill>
                    <a:srgbClr val="0070C0"/>
                  </a:solidFill>
                </a:ln>
                <a:solidFill>
                  <a:srgbClr val="0070C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řešení!</a:t>
            </a:r>
            <a:endParaRPr lang="cs-CZ" sz="4400" b="1" dirty="0">
              <a:ln w="11430">
                <a:solidFill>
                  <a:srgbClr val="0070C0"/>
                </a:solidFill>
              </a:ln>
              <a:solidFill>
                <a:srgbClr val="0070C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cxnSp>
        <p:nvCxnSpPr>
          <p:cNvPr id="17" name="Přímá spojnice se šipkou 16"/>
          <p:cNvCxnSpPr/>
          <p:nvPr/>
        </p:nvCxnSpPr>
        <p:spPr>
          <a:xfrm>
            <a:off x="2449100" y="1664238"/>
            <a:ext cx="715590" cy="0"/>
          </a:xfrm>
          <a:prstGeom prst="straightConnector1">
            <a:avLst/>
          </a:prstGeom>
          <a:ln>
            <a:solidFill>
              <a:srgbClr val="FF0000"/>
            </a:solidFill>
            <a:tailEnd type="arrow"/>
          </a:ln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18" name="Přímá spojnice se šipkou 17"/>
          <p:cNvCxnSpPr/>
          <p:nvPr/>
        </p:nvCxnSpPr>
        <p:spPr>
          <a:xfrm>
            <a:off x="4155143" y="1666497"/>
            <a:ext cx="715590" cy="0"/>
          </a:xfrm>
          <a:prstGeom prst="straightConnector1">
            <a:avLst/>
          </a:prstGeom>
          <a:ln>
            <a:solidFill>
              <a:srgbClr val="FF0000"/>
            </a:solidFill>
            <a:tailEnd type="arrow"/>
          </a:ln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19" name="Přímá spojnice se šipkou 18"/>
          <p:cNvCxnSpPr/>
          <p:nvPr/>
        </p:nvCxnSpPr>
        <p:spPr>
          <a:xfrm>
            <a:off x="5892431" y="1666497"/>
            <a:ext cx="715590" cy="0"/>
          </a:xfrm>
          <a:prstGeom prst="straightConnector1">
            <a:avLst/>
          </a:prstGeom>
          <a:ln>
            <a:solidFill>
              <a:srgbClr val="00B050"/>
            </a:solidFill>
            <a:tailEnd type="arrow"/>
          </a:ln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21" name="Přímá spojnice se šipkou 20"/>
          <p:cNvCxnSpPr/>
          <p:nvPr/>
        </p:nvCxnSpPr>
        <p:spPr>
          <a:xfrm>
            <a:off x="2209171" y="1916266"/>
            <a:ext cx="360040" cy="576630"/>
          </a:xfrm>
          <a:prstGeom prst="straightConnector1">
            <a:avLst/>
          </a:prstGeom>
          <a:ln>
            <a:solidFill>
              <a:srgbClr val="7030A0"/>
            </a:solidFill>
            <a:tailEnd type="arrow"/>
          </a:ln>
        </p:spPr>
        <p:style>
          <a:lnRef idx="2">
            <a:schemeClr val="accent5"/>
          </a:lnRef>
          <a:fillRef idx="0">
            <a:schemeClr val="accent5"/>
          </a:fillRef>
          <a:effectRef idx="1">
            <a:schemeClr val="accent5"/>
          </a:effectRef>
          <a:fontRef idx="minor">
            <a:schemeClr val="tx1"/>
          </a:fontRef>
        </p:style>
      </p:cxnSp>
      <p:cxnSp>
        <p:nvCxnSpPr>
          <p:cNvPr id="22" name="Přímá spojnice se šipkou 21"/>
          <p:cNvCxnSpPr/>
          <p:nvPr/>
        </p:nvCxnSpPr>
        <p:spPr>
          <a:xfrm>
            <a:off x="3050584" y="3140402"/>
            <a:ext cx="441296" cy="576630"/>
          </a:xfrm>
          <a:prstGeom prst="straightConnector1">
            <a:avLst/>
          </a:prstGeom>
          <a:ln>
            <a:solidFill>
              <a:srgbClr val="00B050"/>
            </a:solidFill>
            <a:tailEnd type="arrow"/>
          </a:ln>
        </p:spPr>
        <p:style>
          <a:lnRef idx="2">
            <a:schemeClr val="accent5"/>
          </a:lnRef>
          <a:fillRef idx="0">
            <a:schemeClr val="accent5"/>
          </a:fillRef>
          <a:effectRef idx="1">
            <a:schemeClr val="accent5"/>
          </a:effectRef>
          <a:fontRef idx="minor">
            <a:schemeClr val="tx1"/>
          </a:fontRef>
        </p:style>
      </p:cxnSp>
      <p:cxnSp>
        <p:nvCxnSpPr>
          <p:cNvPr id="23" name="Přímá spojnice se šipkou 22"/>
          <p:cNvCxnSpPr/>
          <p:nvPr/>
        </p:nvCxnSpPr>
        <p:spPr>
          <a:xfrm>
            <a:off x="4022692" y="4466634"/>
            <a:ext cx="465342" cy="576630"/>
          </a:xfrm>
          <a:prstGeom prst="straightConnector1">
            <a:avLst/>
          </a:prstGeom>
          <a:ln>
            <a:solidFill>
              <a:srgbClr val="FF0000"/>
            </a:solidFill>
            <a:tailEnd type="arrow"/>
          </a:ln>
        </p:spPr>
        <p:style>
          <a:lnRef idx="2">
            <a:schemeClr val="accent5"/>
          </a:lnRef>
          <a:fillRef idx="0">
            <a:schemeClr val="accent5"/>
          </a:fillRef>
          <a:effectRef idx="1">
            <a:schemeClr val="accent5"/>
          </a:effectRef>
          <a:fontRef idx="minor">
            <a:schemeClr val="tx1"/>
          </a:fontRef>
        </p:style>
      </p:cxnSp>
      <p:cxnSp>
        <p:nvCxnSpPr>
          <p:cNvPr id="28" name="Přímá spojnice se šipkou 27"/>
          <p:cNvCxnSpPr/>
          <p:nvPr/>
        </p:nvCxnSpPr>
        <p:spPr>
          <a:xfrm flipH="1">
            <a:off x="6608021" y="1931237"/>
            <a:ext cx="340242" cy="561659"/>
          </a:xfrm>
          <a:prstGeom prst="straightConnector1">
            <a:avLst/>
          </a:prstGeom>
          <a:ln>
            <a:solidFill>
              <a:srgbClr val="FFFF00"/>
            </a:solidFill>
            <a:tailEnd type="arrow"/>
          </a:ln>
        </p:spPr>
        <p:style>
          <a:lnRef idx="2">
            <a:schemeClr val="accent3"/>
          </a:lnRef>
          <a:fillRef idx="0">
            <a:schemeClr val="accent3"/>
          </a:fillRef>
          <a:effectRef idx="1">
            <a:schemeClr val="accent3"/>
          </a:effectRef>
          <a:fontRef idx="minor">
            <a:schemeClr val="tx1"/>
          </a:fontRef>
        </p:style>
      </p:cxnSp>
      <p:cxnSp>
        <p:nvCxnSpPr>
          <p:cNvPr id="32" name="Přímá spojnice se šipkou 31"/>
          <p:cNvCxnSpPr/>
          <p:nvPr/>
        </p:nvCxnSpPr>
        <p:spPr>
          <a:xfrm flipH="1">
            <a:off x="5892431" y="3201291"/>
            <a:ext cx="357796" cy="576064"/>
          </a:xfrm>
          <a:prstGeom prst="straightConnector1">
            <a:avLst/>
          </a:prstGeom>
          <a:ln>
            <a:solidFill>
              <a:srgbClr val="7030A0"/>
            </a:solidFill>
            <a:tailEnd type="arrow"/>
          </a:ln>
        </p:spPr>
        <p:style>
          <a:lnRef idx="2">
            <a:schemeClr val="accent3"/>
          </a:lnRef>
          <a:fillRef idx="0">
            <a:schemeClr val="accent3"/>
          </a:fillRef>
          <a:effectRef idx="1">
            <a:schemeClr val="accent3"/>
          </a:effectRef>
          <a:fontRef idx="minor">
            <a:schemeClr val="tx1"/>
          </a:fontRef>
        </p:style>
      </p:cxnSp>
      <p:cxnSp>
        <p:nvCxnSpPr>
          <p:cNvPr id="33" name="Přímá spojnice se šipkou 32"/>
          <p:cNvCxnSpPr/>
          <p:nvPr/>
        </p:nvCxnSpPr>
        <p:spPr>
          <a:xfrm flipH="1">
            <a:off x="5003033" y="4466634"/>
            <a:ext cx="433063" cy="561659"/>
          </a:xfrm>
          <a:prstGeom prst="straightConnector1">
            <a:avLst/>
          </a:prstGeom>
          <a:ln>
            <a:solidFill>
              <a:srgbClr val="7030A0"/>
            </a:solidFill>
            <a:tailEnd type="arrow"/>
          </a:ln>
        </p:spPr>
        <p:style>
          <a:lnRef idx="2">
            <a:schemeClr val="accent3"/>
          </a:lnRef>
          <a:fillRef idx="0">
            <a:schemeClr val="accent3"/>
          </a:fillRef>
          <a:effectRef idx="1">
            <a:schemeClr val="accent3"/>
          </a:effectRef>
          <a:fontRef idx="minor">
            <a:schemeClr val="tx1"/>
          </a:fontRef>
        </p:style>
      </p:cxnSp>
      <p:cxnSp>
        <p:nvCxnSpPr>
          <p:cNvPr id="3" name="Přímá spojnice se šipkou 2"/>
          <p:cNvCxnSpPr/>
          <p:nvPr/>
        </p:nvCxnSpPr>
        <p:spPr>
          <a:xfrm>
            <a:off x="395536" y="332656"/>
            <a:ext cx="0" cy="661665"/>
          </a:xfrm>
          <a:prstGeom prst="straightConnector1">
            <a:avLst/>
          </a:prstGeom>
          <a:ln>
            <a:solidFill>
              <a:srgbClr val="FF0000"/>
            </a:solidFill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sp>
        <p:nvSpPr>
          <p:cNvPr id="16" name="TextovéPole 15"/>
          <p:cNvSpPr txBox="1"/>
          <p:nvPr/>
        </p:nvSpPr>
        <p:spPr>
          <a:xfrm>
            <a:off x="683568" y="224880"/>
            <a:ext cx="4320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3</a:t>
            </a:r>
            <a:endParaRPr lang="cs-CZ" dirty="0"/>
          </a:p>
        </p:txBody>
      </p:sp>
      <p:cxnSp>
        <p:nvCxnSpPr>
          <p:cNvPr id="24" name="Přímá spojnice se šipkou 23"/>
          <p:cNvCxnSpPr/>
          <p:nvPr/>
        </p:nvCxnSpPr>
        <p:spPr>
          <a:xfrm>
            <a:off x="395536" y="1340768"/>
            <a:ext cx="0" cy="863813"/>
          </a:xfrm>
          <a:prstGeom prst="straightConnector1">
            <a:avLst/>
          </a:prstGeom>
          <a:ln>
            <a:solidFill>
              <a:srgbClr val="00B050"/>
            </a:solidFill>
            <a:tailEnd type="arrow"/>
          </a:ln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sp>
        <p:nvSpPr>
          <p:cNvPr id="26" name="TextovéPole 25"/>
          <p:cNvSpPr txBox="1"/>
          <p:nvPr/>
        </p:nvSpPr>
        <p:spPr>
          <a:xfrm>
            <a:off x="683568" y="1268194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4</a:t>
            </a:r>
            <a:endParaRPr lang="cs-CZ" dirty="0"/>
          </a:p>
        </p:txBody>
      </p:sp>
      <p:cxnSp>
        <p:nvCxnSpPr>
          <p:cNvPr id="29" name="Přímá spojnice se šipkou 28"/>
          <p:cNvCxnSpPr/>
          <p:nvPr/>
        </p:nvCxnSpPr>
        <p:spPr>
          <a:xfrm>
            <a:off x="395536" y="2564904"/>
            <a:ext cx="0" cy="863813"/>
          </a:xfrm>
          <a:prstGeom prst="straightConnector1">
            <a:avLst/>
          </a:prstGeom>
          <a:ln>
            <a:solidFill>
              <a:srgbClr val="FFFF00"/>
            </a:solidFill>
            <a:tailEnd type="arrow"/>
          </a:ln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sp>
        <p:nvSpPr>
          <p:cNvPr id="30" name="TextovéPole 29"/>
          <p:cNvSpPr txBox="1"/>
          <p:nvPr/>
        </p:nvSpPr>
        <p:spPr>
          <a:xfrm>
            <a:off x="683568" y="2492896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2</a:t>
            </a:r>
            <a:endParaRPr lang="cs-CZ" dirty="0"/>
          </a:p>
        </p:txBody>
      </p:sp>
      <p:cxnSp>
        <p:nvCxnSpPr>
          <p:cNvPr id="34" name="Přímá spojnice se šipkou 33"/>
          <p:cNvCxnSpPr/>
          <p:nvPr/>
        </p:nvCxnSpPr>
        <p:spPr>
          <a:xfrm flipH="1">
            <a:off x="5003033" y="2862228"/>
            <a:ext cx="889398" cy="0"/>
          </a:xfrm>
          <a:prstGeom prst="straightConnector1">
            <a:avLst/>
          </a:prstGeom>
          <a:ln>
            <a:solidFill>
              <a:srgbClr val="00B050"/>
            </a:solidFill>
            <a:tailEnd type="arrow"/>
          </a:ln>
        </p:spPr>
        <p:style>
          <a:lnRef idx="2">
            <a:schemeClr val="accent3"/>
          </a:lnRef>
          <a:fillRef idx="0">
            <a:schemeClr val="accent3"/>
          </a:fillRef>
          <a:effectRef idx="1">
            <a:schemeClr val="accent3"/>
          </a:effectRef>
          <a:fontRef idx="minor">
            <a:schemeClr val="tx1"/>
          </a:fontRef>
        </p:style>
      </p:cxnSp>
      <p:cxnSp>
        <p:nvCxnSpPr>
          <p:cNvPr id="36" name="Přímá spojnice se šipkou 35"/>
          <p:cNvCxnSpPr/>
          <p:nvPr/>
        </p:nvCxnSpPr>
        <p:spPr>
          <a:xfrm>
            <a:off x="3248976" y="2888940"/>
            <a:ext cx="792088" cy="0"/>
          </a:xfrm>
          <a:prstGeom prst="straightConnector1">
            <a:avLst/>
          </a:prstGeom>
          <a:ln>
            <a:solidFill>
              <a:srgbClr val="FF0000"/>
            </a:solidFill>
            <a:tailEnd type="arrow"/>
          </a:ln>
        </p:spPr>
        <p:style>
          <a:lnRef idx="2">
            <a:schemeClr val="accent3"/>
          </a:lnRef>
          <a:fillRef idx="0">
            <a:schemeClr val="accent3"/>
          </a:fillRef>
          <a:effectRef idx="1">
            <a:schemeClr val="accent3"/>
          </a:effectRef>
          <a:fontRef idx="minor">
            <a:schemeClr val="tx1"/>
          </a:fontRef>
        </p:style>
      </p:cxnSp>
      <p:cxnSp>
        <p:nvCxnSpPr>
          <p:cNvPr id="38" name="Přímá spojnice se šipkou 37"/>
          <p:cNvCxnSpPr/>
          <p:nvPr/>
        </p:nvCxnSpPr>
        <p:spPr>
          <a:xfrm>
            <a:off x="395536" y="3777355"/>
            <a:ext cx="0" cy="970108"/>
          </a:xfrm>
          <a:prstGeom prst="straightConnector1">
            <a:avLst/>
          </a:prstGeom>
          <a:ln>
            <a:solidFill>
              <a:srgbClr val="7030A0"/>
            </a:solidFill>
            <a:tailEnd type="arrow"/>
          </a:ln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sp>
        <p:nvSpPr>
          <p:cNvPr id="39" name="TextovéPole 38"/>
          <p:cNvSpPr txBox="1"/>
          <p:nvPr/>
        </p:nvSpPr>
        <p:spPr>
          <a:xfrm>
            <a:off x="683568" y="3717032"/>
            <a:ext cx="1800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5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903925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conveyor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1115616" y="404664"/>
            <a:ext cx="7056784" cy="569386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200" indent="-457200">
              <a:buFont typeface="Arial" pitchFamily="34" charset="0"/>
              <a:buChar char="•"/>
            </a:pPr>
            <a:r>
              <a:rPr lang="cs-CZ" sz="2800" dirty="0"/>
              <a:t>Vytvořeno jako DUM do </a:t>
            </a:r>
            <a:r>
              <a:rPr lang="cs-CZ" sz="2800"/>
              <a:t>předmětu </a:t>
            </a:r>
            <a:r>
              <a:rPr lang="cs-CZ" sz="2800" smtClean="0"/>
              <a:t>matematika</a:t>
            </a:r>
            <a:r>
              <a:rPr lang="cs-CZ" sz="2800" smtClean="0"/>
              <a:t> </a:t>
            </a:r>
            <a:r>
              <a:rPr lang="cs-CZ" sz="2800" dirty="0"/>
              <a:t>na Základní škole a Mateřské škole Mladá Boleslav,17.listopadu 1325, příspěvková organizace </a:t>
            </a:r>
            <a:r>
              <a:rPr lang="cs-CZ" sz="2800"/>
              <a:t>pro </a:t>
            </a:r>
            <a:r>
              <a:rPr lang="cs-CZ" sz="2800" smtClean="0"/>
              <a:t>druhý </a:t>
            </a:r>
            <a:r>
              <a:rPr lang="cs-CZ" sz="2800" dirty="0"/>
              <a:t>ročník základní školy.</a:t>
            </a:r>
          </a:p>
          <a:p>
            <a:pPr marL="457200" indent="-457200">
              <a:buFont typeface="Arial" pitchFamily="34" charset="0"/>
              <a:buChar char="•"/>
            </a:pPr>
            <a:endParaRPr lang="cs-CZ" sz="2800" dirty="0" smtClean="0"/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/>
              <a:t>Materiál </a:t>
            </a:r>
            <a:r>
              <a:rPr lang="cs-CZ" sz="2800" dirty="0"/>
              <a:t>slouží k doplnění </a:t>
            </a:r>
            <a:r>
              <a:rPr lang="cs-CZ" sz="2800" dirty="0" smtClean="0"/>
              <a:t>učiva o počítání do </a:t>
            </a:r>
            <a:r>
              <a:rPr lang="cs-CZ" sz="2800" dirty="0"/>
              <a:t>2</a:t>
            </a:r>
            <a:r>
              <a:rPr lang="cs-CZ" sz="2800" dirty="0" smtClean="0"/>
              <a:t>0.</a:t>
            </a:r>
          </a:p>
          <a:p>
            <a:pPr marL="457200" indent="-457200">
              <a:buFont typeface="Arial" pitchFamily="34" charset="0"/>
              <a:buChar char="•"/>
            </a:pPr>
            <a:endParaRPr lang="cs-CZ" sz="2800" dirty="0"/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/>
              <a:t>Materiál </a:t>
            </a:r>
            <a:r>
              <a:rPr lang="cs-CZ" sz="2800" dirty="0"/>
              <a:t>doporučuji prezentovat </a:t>
            </a:r>
            <a:r>
              <a:rPr lang="cs-CZ" sz="2800" dirty="0" smtClean="0"/>
              <a:t>pomocí interaktivní tabule</a:t>
            </a:r>
            <a:endParaRPr lang="cs-CZ" sz="2800" dirty="0"/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/>
              <a:t>Materiál byl vytvořen a pilotován ve I. pololetí školního roku </a:t>
            </a:r>
            <a:r>
              <a:rPr lang="cs-CZ" sz="2800" dirty="0" smtClean="0"/>
              <a:t>2012/2013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6645319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Papír">
      <a:dk1>
        <a:sysClr val="windowText" lastClr="000000"/>
      </a:dk1>
      <a:lt1>
        <a:sysClr val="window" lastClr="FFFFFF"/>
      </a:lt1>
      <a:dk2>
        <a:srgbClr val="444D26"/>
      </a:dk2>
      <a:lt2>
        <a:srgbClr val="FEFAC9"/>
      </a:lt2>
      <a:accent1>
        <a:srgbClr val="A5B592"/>
      </a:accent1>
      <a:accent2>
        <a:srgbClr val="F3A447"/>
      </a:accent2>
      <a:accent3>
        <a:srgbClr val="E7BC29"/>
      </a:accent3>
      <a:accent4>
        <a:srgbClr val="D092A7"/>
      </a:accent4>
      <a:accent5>
        <a:srgbClr val="9C85C0"/>
      </a:accent5>
      <a:accent6>
        <a:srgbClr val="809EC2"/>
      </a:accent6>
      <a:hlink>
        <a:srgbClr val="8E58B6"/>
      </a:hlink>
      <a:folHlink>
        <a:srgbClr val="7F6F6F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79</TotalTime>
  <Words>207</Words>
  <Application>Microsoft Office PowerPoint</Application>
  <PresentationFormat>Předvádění na obrazovce (4:3)</PresentationFormat>
  <Paragraphs>151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Prezentace aplikace PowerPoint</vt:lpstr>
      <vt:lpstr>Prezentace aplikace PowerPoint</vt:lpstr>
      <vt:lpstr>Řešení</vt:lpstr>
      <vt:lpstr>Prezentace aplikace PowerPoint</vt:lpstr>
      <vt:lpstr>řešení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Asus</dc:creator>
  <cp:lastModifiedBy>Marie Prskavcová</cp:lastModifiedBy>
  <cp:revision>12</cp:revision>
  <dcterms:created xsi:type="dcterms:W3CDTF">2012-07-14T12:58:28Z</dcterms:created>
  <dcterms:modified xsi:type="dcterms:W3CDTF">2012-11-21T13:05:22Z</dcterms:modified>
</cp:coreProperties>
</file>