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  <p:sldMasterId id="2147483684" r:id="rId2"/>
  </p:sldMasterIdLst>
  <p:notesMasterIdLst>
    <p:notesMasterId r:id="rId7"/>
  </p:notesMasterIdLst>
  <p:sldIdLst>
    <p:sldId id="259" r:id="rId3"/>
    <p:sldId id="256" r:id="rId4"/>
    <p:sldId id="257" r:id="rId5"/>
    <p:sldId id="258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1.xml"/><Relationship Id="rId7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tableStyles" Target="tableStyles.xml"/><Relationship Id="rId5" Type="http://schemas.openxmlformats.org/officeDocument/2006/relationships/slide" Target="slides/slide3.xml"/><Relationship Id="rId10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94B4FB2-DECB-4C19-AB72-FBE3626BCA9A}" type="datetimeFigureOut">
              <a:rPr lang="cs-CZ" smtClean="0"/>
              <a:t>18.6.2011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147D3BA-5FA0-4582-9BB4-9FD45938E14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491741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47D3BA-5FA0-4582-9BB4-9FD45938E147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1571247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2091118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5269425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40151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18.6.2011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723075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18.6.2011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0581815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18.6.2011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7879177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18.6.2011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479049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18.6.2011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8965455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18.6.2011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010499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0749668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7266608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18.6.2011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95EC1D4A-A796-47C3-A63E-CE236FB377E2}" type="datetimeFigureOut">
              <a:rPr lang="cs-CZ" smtClean="0"/>
              <a:t>18.6.2011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18.6.2011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18.6.2011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18.6.2011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95EC1D4A-A796-47C3-A63E-CE236FB377E2}" type="datetimeFigureOut">
              <a:rPr lang="cs-CZ" smtClean="0"/>
              <a:t>18.6.2011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18.6.2011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95EC1D4A-A796-47C3-A63E-CE236FB377E2}" type="datetimeFigureOut">
              <a:rPr lang="cs-CZ" smtClean="0"/>
              <a:t>18.6.2011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95EC1D4A-A796-47C3-A63E-CE236FB377E2}" type="datetimeFigureOut">
              <a:rPr lang="cs-CZ" smtClean="0"/>
              <a:t>18.6.2011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18.6.2011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3634414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18.6.2011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 idx="4294967295"/>
          </p:nvPr>
        </p:nvSpPr>
        <p:spPr>
          <a:xfrm>
            <a:off x="721519" y="2132856"/>
            <a:ext cx="7772400" cy="1470025"/>
          </a:xfrm>
        </p:spPr>
        <p:txBody>
          <a:bodyPr>
            <a:normAutofit/>
          </a:bodyPr>
          <a:lstStyle/>
          <a:p>
            <a:r>
              <a:rPr lang="cs-CZ" sz="3200" b="1" dirty="0" smtClean="0"/>
              <a:t>VY_42_INOVACE_57_Koule - povrch</a:t>
            </a:r>
            <a:endParaRPr lang="cs-CZ" sz="3200" b="1" dirty="0" smtClean="0"/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611188" y="1484313"/>
            <a:ext cx="7993062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algn="ctr" eaLnBrk="1" hangingPunct="1"/>
            <a:r>
              <a:rPr lang="cs-CZ">
                <a:latin typeface="Arial" charset="0"/>
                <a:cs typeface="Arial" charset="0"/>
              </a:rPr>
              <a:t>Základní škola a Mateřská škola Choustník, okres Tábor</a:t>
            </a:r>
            <a:endParaRPr lang="cs-CZ">
              <a:latin typeface="Calibri" pitchFamily="34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86079114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cs-CZ" sz="3600" b="1" dirty="0" smtClean="0"/>
              <a:t>Koule - povrch</a:t>
            </a:r>
            <a:endParaRPr lang="cs-CZ" sz="36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499992" y="1124744"/>
            <a:ext cx="4392488" cy="5001419"/>
          </a:xfrm>
        </p:spPr>
        <p:txBody>
          <a:bodyPr>
            <a:normAutofit/>
          </a:bodyPr>
          <a:lstStyle/>
          <a:p>
            <a:r>
              <a:rPr lang="cs-CZ" sz="2000" dirty="0" smtClean="0"/>
              <a:t>Povrch koule si představíme jako součet povrchů nekonečně velkého množství stejných „zakřivených“ trojúhelníků</a:t>
            </a:r>
          </a:p>
          <a:p>
            <a:r>
              <a:rPr lang="cs-CZ" sz="2000" dirty="0" smtClean="0"/>
              <a:t>Součet objemů jehlanů, jejichž  podstavami jsou tyto trojúhelníky a společným vrcholem je bod O, je roven objemu celé koule.</a:t>
            </a:r>
          </a:p>
        </p:txBody>
      </p:sp>
      <p:grpSp>
        <p:nvGrpSpPr>
          <p:cNvPr id="64" name="Skupina 63"/>
          <p:cNvGrpSpPr/>
          <p:nvPr/>
        </p:nvGrpSpPr>
        <p:grpSpPr>
          <a:xfrm>
            <a:off x="395536" y="1556792"/>
            <a:ext cx="3960440" cy="3816424"/>
            <a:chOff x="395536" y="1556792"/>
            <a:chExt cx="3960440" cy="3816424"/>
          </a:xfrm>
        </p:grpSpPr>
        <p:grpSp>
          <p:nvGrpSpPr>
            <p:cNvPr id="58" name="Skupina 57"/>
            <p:cNvGrpSpPr/>
            <p:nvPr/>
          </p:nvGrpSpPr>
          <p:grpSpPr>
            <a:xfrm>
              <a:off x="395536" y="1556792"/>
              <a:ext cx="3960440" cy="3816424"/>
              <a:chOff x="395536" y="1556792"/>
              <a:chExt cx="3960440" cy="3816424"/>
            </a:xfrm>
          </p:grpSpPr>
          <p:grpSp>
            <p:nvGrpSpPr>
              <p:cNvPr id="10" name="Skupina 9"/>
              <p:cNvGrpSpPr/>
              <p:nvPr/>
            </p:nvGrpSpPr>
            <p:grpSpPr>
              <a:xfrm>
                <a:off x="395536" y="1556792"/>
                <a:ext cx="3960440" cy="3816424"/>
                <a:chOff x="395536" y="1556792"/>
                <a:chExt cx="3960440" cy="3816424"/>
              </a:xfrm>
            </p:grpSpPr>
            <p:sp>
              <p:nvSpPr>
                <p:cNvPr id="6" name="Ovál 5"/>
                <p:cNvSpPr/>
                <p:nvPr/>
              </p:nvSpPr>
              <p:spPr>
                <a:xfrm>
                  <a:off x="395536" y="1556792"/>
                  <a:ext cx="3960440" cy="3816424"/>
                </a:xfrm>
                <a:prstGeom prst="ellipse">
                  <a:avLst/>
                </a:prstGeom>
                <a:noFill/>
                <a:ln>
                  <a:solidFill>
                    <a:srgbClr val="00B0F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 sz="2000" dirty="0"/>
                </a:p>
              </p:txBody>
            </p:sp>
            <p:sp>
              <p:nvSpPr>
                <p:cNvPr id="7" name="Oblouk 6"/>
                <p:cNvSpPr/>
                <p:nvPr/>
              </p:nvSpPr>
              <p:spPr>
                <a:xfrm rot="20280967">
                  <a:off x="1659656" y="2637702"/>
                  <a:ext cx="1432198" cy="1409828"/>
                </a:xfrm>
                <a:prstGeom prst="arc">
                  <a:avLst>
                    <a:gd name="adj1" fmla="val 14464415"/>
                    <a:gd name="adj2" fmla="val 20734722"/>
                  </a:avLst>
                </a:prstGeom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8" name="Oblouk 7"/>
                <p:cNvSpPr/>
                <p:nvPr/>
              </p:nvSpPr>
              <p:spPr>
                <a:xfrm rot="317546">
                  <a:off x="1400197" y="1832678"/>
                  <a:ext cx="1615254" cy="1561160"/>
                </a:xfrm>
                <a:prstGeom prst="arc">
                  <a:avLst>
                    <a:gd name="adj1" fmla="val 17748087"/>
                    <a:gd name="adj2" fmla="val 983372"/>
                  </a:avLst>
                </a:prstGeom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9" name="Oblouk 8"/>
                <p:cNvSpPr/>
                <p:nvPr/>
              </p:nvSpPr>
              <p:spPr>
                <a:xfrm rot="14724656">
                  <a:off x="1747246" y="1999216"/>
                  <a:ext cx="1615254" cy="1476164"/>
                </a:xfrm>
                <a:prstGeom prst="arc">
                  <a:avLst>
                    <a:gd name="adj1" fmla="val 17030651"/>
                    <a:gd name="adj2" fmla="val 1726497"/>
                  </a:avLst>
                </a:prstGeom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</p:grpSp>
          <p:grpSp>
            <p:nvGrpSpPr>
              <p:cNvPr id="57" name="Skupina 56"/>
              <p:cNvGrpSpPr/>
              <p:nvPr/>
            </p:nvGrpSpPr>
            <p:grpSpPr>
              <a:xfrm>
                <a:off x="1447842" y="1738094"/>
                <a:ext cx="2387993" cy="1772077"/>
                <a:chOff x="1447842" y="1738094"/>
                <a:chExt cx="2387993" cy="1772077"/>
              </a:xfrm>
            </p:grpSpPr>
            <p:sp>
              <p:nvSpPr>
                <p:cNvPr id="11" name="Oblouk 10"/>
                <p:cNvSpPr/>
                <p:nvPr/>
              </p:nvSpPr>
              <p:spPr>
                <a:xfrm>
                  <a:off x="1447842" y="2348880"/>
                  <a:ext cx="941426" cy="759394"/>
                </a:xfrm>
                <a:prstGeom prst="arc">
                  <a:avLst>
                    <a:gd name="adj1" fmla="val 15766922"/>
                    <a:gd name="adj2" fmla="val 20907725"/>
                  </a:avLst>
                </a:prstGeom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12" name="Oblouk 11"/>
                <p:cNvSpPr/>
                <p:nvPr/>
              </p:nvSpPr>
              <p:spPr>
                <a:xfrm rot="16200000">
                  <a:off x="2457765" y="2266870"/>
                  <a:ext cx="763894" cy="927913"/>
                </a:xfrm>
                <a:prstGeom prst="arc">
                  <a:avLst>
                    <a:gd name="adj1" fmla="val 16758182"/>
                    <a:gd name="adj2" fmla="val 1005575"/>
                  </a:avLst>
                </a:prstGeom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13" name="Oblouk 12"/>
                <p:cNvSpPr/>
                <p:nvPr/>
              </p:nvSpPr>
              <p:spPr>
                <a:xfrm rot="15216371">
                  <a:off x="2310678" y="1812859"/>
                  <a:ext cx="1599921" cy="1450392"/>
                </a:xfrm>
                <a:prstGeom prst="arc">
                  <a:avLst>
                    <a:gd name="adj1" fmla="val 16846560"/>
                    <a:gd name="adj2" fmla="val 20123285"/>
                  </a:avLst>
                </a:prstGeom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cxnSp>
              <p:nvCxnSpPr>
                <p:cNvPr id="37" name="Přímá spojnice 36"/>
                <p:cNvCxnSpPr>
                  <a:stCxn id="12" idx="2"/>
                </p:cNvCxnSpPr>
                <p:nvPr/>
              </p:nvCxnSpPr>
              <p:spPr>
                <a:xfrm flipH="1">
                  <a:off x="2389268" y="2360103"/>
                  <a:ext cx="562087" cy="1150068"/>
                </a:xfrm>
                <a:prstGeom prst="line">
                  <a:avLst/>
                </a:prstGeom>
                <a:ln>
                  <a:prstDash val="dash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38" name="Přímá spojnice 37"/>
                <p:cNvCxnSpPr>
                  <a:stCxn id="7" idx="2"/>
                </p:cNvCxnSpPr>
                <p:nvPr/>
              </p:nvCxnSpPr>
              <p:spPr>
                <a:xfrm flipH="1">
                  <a:off x="2389268" y="2918038"/>
                  <a:ext cx="562261" cy="592133"/>
                </a:xfrm>
                <a:prstGeom prst="line">
                  <a:avLst/>
                </a:prstGeom>
                <a:ln>
                  <a:prstDash val="dash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39" name="Přímá spojnice 38"/>
                <p:cNvCxnSpPr/>
                <p:nvPr/>
              </p:nvCxnSpPr>
              <p:spPr>
                <a:xfrm>
                  <a:off x="1918555" y="2420888"/>
                  <a:ext cx="470713" cy="1089283"/>
                </a:xfrm>
                <a:prstGeom prst="line">
                  <a:avLst/>
                </a:prstGeom>
                <a:ln>
                  <a:prstDash val="dash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40" name="Přímá spojnice 39"/>
                <p:cNvCxnSpPr>
                  <a:stCxn id="12" idx="0"/>
                </p:cNvCxnSpPr>
                <p:nvPr/>
              </p:nvCxnSpPr>
              <p:spPr>
                <a:xfrm>
                  <a:off x="2384677" y="2656287"/>
                  <a:ext cx="4591" cy="853884"/>
                </a:xfrm>
                <a:prstGeom prst="line">
                  <a:avLst/>
                </a:prstGeom>
                <a:ln>
                  <a:prstDash val="dash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41" name="Přímá spojnice 40"/>
                <p:cNvCxnSpPr>
                  <a:stCxn id="13" idx="2"/>
                </p:cNvCxnSpPr>
                <p:nvPr/>
              </p:nvCxnSpPr>
              <p:spPr>
                <a:xfrm flipH="1">
                  <a:off x="2389268" y="1945410"/>
                  <a:ext cx="206089" cy="1519596"/>
                </a:xfrm>
                <a:prstGeom prst="line">
                  <a:avLst/>
                </a:prstGeom>
                <a:ln>
                  <a:prstDash val="dash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42" name="Přímá spojnice 41"/>
                <p:cNvCxnSpPr>
                  <a:stCxn id="7" idx="0"/>
                </p:cNvCxnSpPr>
                <p:nvPr/>
              </p:nvCxnSpPr>
              <p:spPr>
                <a:xfrm>
                  <a:off x="1826635" y="2896522"/>
                  <a:ext cx="562633" cy="613649"/>
                </a:xfrm>
                <a:prstGeom prst="line">
                  <a:avLst/>
                </a:prstGeom>
                <a:ln>
                  <a:prstDash val="dash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</p:grpSp>
        <p:sp>
          <p:nvSpPr>
            <p:cNvPr id="59" name="TextovéPole 58"/>
            <p:cNvSpPr txBox="1"/>
            <p:nvPr/>
          </p:nvSpPr>
          <p:spPr>
            <a:xfrm>
              <a:off x="2189146" y="3558306"/>
              <a:ext cx="336952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O</a:t>
              </a:r>
              <a:endParaRPr lang="cs-CZ" dirty="0"/>
            </a:p>
          </p:txBody>
        </p:sp>
        <mc:AlternateContent xmlns:mc="http://schemas.openxmlformats.org/markup-compatibility/2006" xmlns:a14="http://schemas.microsoft.com/office/drawing/2010/main">
          <mc:Choice Requires="a14">
            <p:sp>
              <p:nvSpPr>
                <p:cNvPr id="60" name="TextovéPole 59"/>
                <p:cNvSpPr txBox="1"/>
                <p:nvPr/>
              </p:nvSpPr>
              <p:spPr>
                <a:xfrm>
                  <a:off x="2588469" y="2335876"/>
                  <a:ext cx="456599" cy="369332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sSub>
                          <m:sSubPr>
                            <m:ctrlPr>
                              <a:rPr lang="cs-CZ" i="1" smtClean="0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b="0" i="1" smtClean="0">
                                <a:latin typeface="Cambria Math"/>
                              </a:rPr>
                              <m:t>𝑆</m:t>
                            </m:r>
                          </m:e>
                          <m:sub>
                            <m:r>
                              <a:rPr lang="cs-CZ" b="0" i="1" smtClean="0">
                                <a:latin typeface="Cambria Math"/>
                              </a:rPr>
                              <m:t>4</m:t>
                            </m:r>
                          </m:sub>
                        </m:sSub>
                      </m:oMath>
                    </m:oMathPara>
                  </a14:m>
                  <a:endParaRPr lang="cs-CZ" dirty="0"/>
                </a:p>
              </p:txBody>
            </p:sp>
          </mc:Choice>
          <mc:Fallback xmlns="">
            <p:sp>
              <p:nvSpPr>
                <p:cNvPr id="60" name="TextovéPole 59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2588469" y="2335876"/>
                  <a:ext cx="456599" cy="369332"/>
                </a:xfrm>
                <a:prstGeom prst="rect">
                  <a:avLst/>
                </a:prstGeom>
                <a:blipFill rotWithShape="1">
                  <a:blip r:embed="rId3"/>
                  <a:stretch>
                    <a:fillRect b="-1639"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61" name="Obdélník 60"/>
                <p:cNvSpPr/>
                <p:nvPr/>
              </p:nvSpPr>
              <p:spPr>
                <a:xfrm>
                  <a:off x="2290497" y="1995951"/>
                  <a:ext cx="561885" cy="646331"/>
                </a:xfrm>
                <a:prstGeom prst="rect">
                  <a:avLst/>
                </a:prstGeom>
              </p:spPr>
              <p:txBody>
                <a:bodyPr wrap="none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sSub>
                          <m:sSubPr>
                            <m:ctrlPr>
                              <a:rPr lang="cs-CZ" i="1" smtClean="0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i="1">
                                <a:latin typeface="Cambria Math"/>
                              </a:rPr>
                              <m:t>𝑆</m:t>
                            </m:r>
                          </m:e>
                          <m:sub>
                            <m:r>
                              <a:rPr lang="cs-CZ" b="0" i="1" smtClean="0">
                                <a:latin typeface="Cambria Math"/>
                              </a:rPr>
                              <m:t>3</m:t>
                            </m:r>
                          </m:sub>
                        </m:sSub>
                      </m:oMath>
                    </m:oMathPara>
                  </a14:m>
                  <a:endParaRPr lang="cs-CZ" dirty="0"/>
                </a:p>
                <a:p>
                  <a:endParaRPr lang="cs-CZ" dirty="0"/>
                </a:p>
              </p:txBody>
            </p:sp>
          </mc:Choice>
          <mc:Fallback xmlns="">
            <p:sp>
              <p:nvSpPr>
                <p:cNvPr id="61" name="Obdélník 60"/>
                <p:cNvSpPr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2290497" y="1995951"/>
                  <a:ext cx="561885" cy="646331"/>
                </a:xfrm>
                <a:prstGeom prst="rect">
                  <a:avLst/>
                </a:prstGeom>
                <a:blipFill rotWithShape="1">
                  <a:blip r:embed="rId4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62" name="Obdélník 61"/>
                <p:cNvSpPr/>
                <p:nvPr/>
              </p:nvSpPr>
              <p:spPr>
                <a:xfrm>
                  <a:off x="1780349" y="2367966"/>
                  <a:ext cx="451277" cy="369332"/>
                </a:xfrm>
                <a:prstGeom prst="rect">
                  <a:avLst/>
                </a:prstGeom>
              </p:spPr>
              <p:txBody>
                <a:bodyPr wrap="none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sSub>
                          <m:sSubPr>
                            <m:ctrlPr>
                              <a:rPr lang="cs-CZ" i="1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i="1">
                                <a:latin typeface="Cambria Math"/>
                              </a:rPr>
                              <m:t>𝑆</m:t>
                            </m:r>
                          </m:e>
                          <m:sub>
                            <m:r>
                              <a:rPr lang="cs-CZ" i="1">
                                <a:latin typeface="Cambria Math"/>
                              </a:rPr>
                              <m:t>1</m:t>
                            </m:r>
                          </m:sub>
                        </m:sSub>
                      </m:oMath>
                    </m:oMathPara>
                  </a14:m>
                  <a:endParaRPr lang="cs-CZ" dirty="0"/>
                </a:p>
              </p:txBody>
            </p:sp>
          </mc:Choice>
          <mc:Fallback xmlns="">
            <p:sp>
              <p:nvSpPr>
                <p:cNvPr id="62" name="Obdélník 61"/>
                <p:cNvSpPr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1780349" y="2367966"/>
                  <a:ext cx="451277" cy="369332"/>
                </a:xfrm>
                <a:prstGeom prst="rect">
                  <a:avLst/>
                </a:prstGeom>
                <a:blipFill rotWithShape="1">
                  <a:blip r:embed="rId5"/>
                  <a:stretch>
                    <a:fillRect b="-1639"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63" name="Obdélník 62"/>
                <p:cNvSpPr/>
                <p:nvPr/>
              </p:nvSpPr>
              <p:spPr>
                <a:xfrm>
                  <a:off x="1963507" y="2051556"/>
                  <a:ext cx="456599" cy="369332"/>
                </a:xfrm>
                <a:prstGeom prst="rect">
                  <a:avLst/>
                </a:prstGeom>
              </p:spPr>
              <p:txBody>
                <a:bodyPr wrap="none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sSub>
                          <m:sSubPr>
                            <m:ctrlPr>
                              <a:rPr lang="cs-CZ" i="1" smtClean="0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i="1">
                                <a:latin typeface="Cambria Math"/>
                              </a:rPr>
                              <m:t>𝑆</m:t>
                            </m:r>
                          </m:e>
                          <m:sub>
                            <m:r>
                              <a:rPr lang="cs-CZ" b="0" i="1" smtClean="0">
                                <a:latin typeface="Cambria Math"/>
                              </a:rPr>
                              <m:t>2</m:t>
                            </m:r>
                          </m:sub>
                        </m:sSub>
                      </m:oMath>
                    </m:oMathPara>
                  </a14:m>
                  <a:endParaRPr lang="cs-CZ" dirty="0"/>
                </a:p>
              </p:txBody>
            </p:sp>
          </mc:Choice>
          <mc:Fallback xmlns="">
            <p:sp>
              <p:nvSpPr>
                <p:cNvPr id="63" name="Obdélník 62"/>
                <p:cNvSpPr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1963507" y="2051556"/>
                  <a:ext cx="456599" cy="369332"/>
                </a:xfrm>
                <a:prstGeom prst="rect">
                  <a:avLst/>
                </a:prstGeom>
                <a:blipFill rotWithShape="1">
                  <a:blip r:embed="rId6"/>
                  <a:stretch>
                    <a:fillRect b="-3333"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</p:grpSp>
    </p:spTree>
    <p:extLst>
      <p:ext uri="{BB962C8B-B14F-4D97-AF65-F5344CB8AC3E}">
        <p14:creationId xmlns:p14="http://schemas.microsoft.com/office/powerpoint/2010/main" val="36144700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sz="quarter" idx="1"/>
              </p:nvPr>
            </p:nvSpPr>
            <p:spPr>
              <a:xfrm>
                <a:off x="4355976" y="102256"/>
                <a:ext cx="4788024" cy="6480720"/>
              </a:xfrm>
            </p:spPr>
            <p:txBody>
              <a:bodyPr>
                <a:normAutofit lnSpcReduction="10000"/>
              </a:bodyPr>
              <a:lstStyle/>
              <a:p>
                <a:pPr marL="0" indent="0">
                  <a:buNone/>
                </a:pPr>
                <a:r>
                  <a:rPr lang="cs-CZ" sz="2400" dirty="0" smtClean="0"/>
                  <a:t>Rovnost vyjádříme matematicky: </a:t>
                </a:r>
                <a:endParaRPr lang="cs-CZ" sz="2400" dirty="0"/>
              </a:p>
              <a:p>
                <a:pPr marL="0" indent="0">
                  <a:buNone/>
                </a:pPr>
                <a:r>
                  <a:rPr lang="cs-CZ" sz="2400" dirty="0" smtClean="0"/>
                  <a:t>. </a:t>
                </a:r>
                <a:r>
                  <a:rPr lang="cs-CZ" sz="2400" b="1" dirty="0" smtClean="0"/>
                  <a:t>Objem </a:t>
                </a:r>
                <a:r>
                  <a:rPr lang="cs-CZ" sz="2400" b="1" dirty="0"/>
                  <a:t>jednoho jehlanu </a:t>
                </a:r>
                <a:endParaRPr lang="cs-CZ" sz="2400" b="1" dirty="0" smtClean="0"/>
              </a:p>
              <a:p>
                <a:pPr marL="0" indent="0">
                  <a:buNone/>
                </a:pPr>
                <a:r>
                  <a:rPr lang="cs-CZ" sz="2400" dirty="0" smtClean="0"/>
                  <a:t>V </a:t>
                </a:r>
                <a:r>
                  <a:rPr lang="cs-CZ" sz="2400" dirty="0"/>
                  <a:t>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i="1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sz="2400" i="1">
                            <a:latin typeface="Cambria Math"/>
                          </a:rPr>
                          <m:t>3</m:t>
                        </m:r>
                      </m:den>
                    </m:f>
                    <m:sSub>
                      <m:sSubPr>
                        <m:ctrlPr>
                          <a:rPr lang="cs-CZ" sz="2400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400" i="1">
                            <a:latin typeface="Cambria Math"/>
                          </a:rPr>
                          <m:t>𝑆</m:t>
                        </m:r>
                      </m:e>
                      <m:sub>
                        <m:r>
                          <a:rPr lang="cs-CZ" sz="2400" i="1">
                            <a:latin typeface="Cambria Math"/>
                          </a:rPr>
                          <m:t>𝑝</m:t>
                        </m:r>
                      </m:sub>
                    </m:sSub>
                  </m:oMath>
                </a14:m>
                <a:r>
                  <a:rPr lang="cs-CZ" sz="2400" dirty="0"/>
                  <a:t>. v</a:t>
                </a:r>
                <a:r>
                  <a:rPr lang="cs-CZ" sz="2400" dirty="0" smtClean="0"/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i="1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sz="2400" i="1">
                            <a:latin typeface="Cambria Math"/>
                          </a:rPr>
                          <m:t>3</m:t>
                        </m:r>
                      </m:den>
                    </m:f>
                    <m:sSub>
                      <m:sSubPr>
                        <m:ctrlPr>
                          <a:rPr lang="cs-CZ" sz="2400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400" i="1">
                            <a:latin typeface="Cambria Math"/>
                          </a:rPr>
                          <m:t>𝑆</m:t>
                        </m:r>
                      </m:e>
                      <m:sub>
                        <m:r>
                          <a:rPr lang="cs-CZ" sz="2400" b="0" i="1" smtClean="0">
                            <a:latin typeface="Cambria Math"/>
                          </a:rPr>
                          <m:t>1</m:t>
                        </m:r>
                      </m:sub>
                    </m:sSub>
                  </m:oMath>
                </a14:m>
                <a:r>
                  <a:rPr lang="cs-CZ" sz="2400" dirty="0"/>
                  <a:t>. r</a:t>
                </a:r>
                <a:endParaRPr lang="cs-CZ" sz="2400" dirty="0" smtClean="0"/>
              </a:p>
              <a:p>
                <a:pPr marL="0" indent="0">
                  <a:buNone/>
                </a:pPr>
                <a:r>
                  <a:rPr lang="cs-CZ" sz="2400" dirty="0" smtClean="0"/>
                  <a:t> . </a:t>
                </a:r>
                <a:r>
                  <a:rPr lang="cs-CZ" sz="2400" b="1" dirty="0" smtClean="0"/>
                  <a:t>Součet objemu jehlanů</a:t>
                </a:r>
              </a:p>
              <a:p>
                <a:pPr marL="0" indent="0">
                  <a:buNone/>
                </a:pPr>
                <a:r>
                  <a:rPr lang="cs-CZ" sz="2400" dirty="0" smtClean="0"/>
                  <a:t>V </a:t>
                </a:r>
                <a:r>
                  <a:rPr lang="cs-CZ" sz="2400" dirty="0"/>
                  <a:t>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i="1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sz="2400" i="1">
                            <a:latin typeface="Cambria Math"/>
                          </a:rPr>
                          <m:t>3</m:t>
                        </m:r>
                      </m:den>
                    </m:f>
                    <m:sSub>
                      <m:sSubPr>
                        <m:ctrlPr>
                          <a:rPr lang="cs-CZ" sz="2400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400" b="0" i="1" smtClean="0">
                            <a:latin typeface="Cambria Math"/>
                          </a:rPr>
                          <m:t>𝑆</m:t>
                        </m:r>
                      </m:e>
                      <m:sub>
                        <m:r>
                          <a:rPr lang="cs-CZ" sz="2400" b="0" i="1" smtClean="0">
                            <a:latin typeface="Cambria Math"/>
                          </a:rPr>
                          <m:t>1</m:t>
                        </m:r>
                      </m:sub>
                    </m:sSub>
                  </m:oMath>
                </a14:m>
                <a:r>
                  <a:rPr lang="cs-CZ" sz="2400" dirty="0"/>
                  <a:t>. </a:t>
                </a:r>
                <a:r>
                  <a:rPr lang="cs-CZ" sz="2400" dirty="0" smtClean="0"/>
                  <a:t>r +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i="1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sz="2400" i="1">
                            <a:latin typeface="Cambria Math"/>
                          </a:rPr>
                          <m:t>3</m:t>
                        </m:r>
                      </m:den>
                    </m:f>
                    <m:sSub>
                      <m:sSubPr>
                        <m:ctrlPr>
                          <a:rPr lang="cs-CZ" sz="2400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400" i="1">
                            <a:latin typeface="Cambria Math"/>
                          </a:rPr>
                          <m:t>𝑆</m:t>
                        </m:r>
                      </m:e>
                      <m:sub>
                        <m:r>
                          <a:rPr lang="cs-CZ" sz="2400" b="0" i="1" smtClean="0">
                            <a:latin typeface="Cambria Math"/>
                          </a:rPr>
                          <m:t>2</m:t>
                        </m:r>
                      </m:sub>
                    </m:sSub>
                  </m:oMath>
                </a14:m>
                <a:r>
                  <a:rPr lang="cs-CZ" sz="2400" dirty="0"/>
                  <a:t>. r</a:t>
                </a:r>
                <a:r>
                  <a:rPr lang="cs-CZ" sz="2400" dirty="0" smtClean="0"/>
                  <a:t> +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i="1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sz="2400" i="1">
                            <a:latin typeface="Cambria Math"/>
                          </a:rPr>
                          <m:t>3</m:t>
                        </m:r>
                      </m:den>
                    </m:f>
                    <m:sSub>
                      <m:sSubPr>
                        <m:ctrlPr>
                          <a:rPr lang="cs-CZ" sz="2400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400" i="1">
                            <a:latin typeface="Cambria Math"/>
                          </a:rPr>
                          <m:t>𝑆</m:t>
                        </m:r>
                      </m:e>
                      <m:sub>
                        <m:r>
                          <a:rPr lang="cs-CZ" sz="2400" b="0" i="1" smtClean="0">
                            <a:latin typeface="Cambria Math"/>
                          </a:rPr>
                          <m:t>3</m:t>
                        </m:r>
                      </m:sub>
                    </m:sSub>
                  </m:oMath>
                </a14:m>
                <a:r>
                  <a:rPr lang="cs-CZ" sz="2400" dirty="0"/>
                  <a:t>. r </a:t>
                </a:r>
                <a:r>
                  <a:rPr lang="cs-CZ" sz="2400" dirty="0" smtClean="0"/>
                  <a:t>+ ….</a:t>
                </a:r>
              </a:p>
              <a:p>
                <a:pPr marL="0" indent="0">
                  <a:buNone/>
                </a:pPr>
                <a:r>
                  <a:rPr lang="cs-CZ" sz="2400" dirty="0" smtClean="0"/>
                  <a:t>. </a:t>
                </a:r>
                <a:r>
                  <a:rPr lang="cs-CZ" sz="2400" b="1" dirty="0" smtClean="0"/>
                  <a:t>Objem koule </a:t>
                </a:r>
              </a:p>
              <a:p>
                <a:pPr marL="0" indent="0">
                  <a:buNone/>
                </a:pPr>
                <a:r>
                  <a:rPr lang="cs-CZ" sz="2400" dirty="0" smtClean="0"/>
                  <a:t>V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</a:rPr>
                          <m:t>4</m:t>
                        </m:r>
                      </m:num>
                      <m:den>
                        <m:r>
                          <a:rPr lang="cs-CZ" sz="2400" i="1">
                            <a:latin typeface="Cambria Math"/>
                          </a:rPr>
                          <m:t>3</m:t>
                        </m:r>
                      </m:den>
                    </m:f>
                    <m:sSup>
                      <m:sSupPr>
                        <m:ctrlPr>
                          <a:rPr lang="cs-CZ" sz="2400" i="1" smtClean="0">
                            <a:latin typeface="Cambria Math"/>
                          </a:rPr>
                        </m:ctrlPr>
                      </m:sSupPr>
                      <m:e>
                        <m:r>
                          <m:rPr>
                            <m:sty m:val="p"/>
                          </m:rPr>
                          <a:rPr lang="el-GR" sz="2400" i="1" smtClean="0">
                            <a:latin typeface="Cambria Math"/>
                          </a:rPr>
                          <m:t>π</m:t>
                        </m:r>
                        <m:r>
                          <a:rPr lang="cs-CZ" sz="2400" b="0" i="1" smtClean="0">
                            <a:latin typeface="Cambria Math"/>
                          </a:rPr>
                          <m:t>𝑟</m:t>
                        </m:r>
                      </m:e>
                      <m:sup>
                        <m:r>
                          <a:rPr lang="cs-CZ" sz="2400" b="0" i="1" smtClean="0">
                            <a:latin typeface="Cambria Math"/>
                          </a:rPr>
                          <m:t>3</m:t>
                        </m:r>
                      </m:sup>
                    </m:sSup>
                  </m:oMath>
                </a14:m>
                <a:r>
                  <a:rPr lang="cs-CZ" sz="2400" dirty="0"/>
                  <a:t> </a:t>
                </a:r>
                <a:endParaRPr lang="cs-CZ" sz="2400" dirty="0" smtClean="0"/>
              </a:p>
              <a:p>
                <a:pPr marL="0" indent="0">
                  <a:buNone/>
                </a:pPr>
                <a:r>
                  <a:rPr lang="cs-CZ" sz="2400" dirty="0" smtClean="0"/>
                  <a:t>Sestavíme a upravíme rovnici: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f>
                      <m:fPr>
                        <m:ctrlPr>
                          <a:rPr lang="cs-CZ" sz="24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i="1">
                            <a:latin typeface="Cambria Math"/>
                          </a:rPr>
                          <m:t>4</m:t>
                        </m:r>
                      </m:num>
                      <m:den>
                        <m:r>
                          <a:rPr lang="cs-CZ" sz="2400" i="1">
                            <a:latin typeface="Cambria Math"/>
                          </a:rPr>
                          <m:t>3</m:t>
                        </m:r>
                      </m:den>
                    </m:f>
                    <m:sSup>
                      <m:sSupPr>
                        <m:ctrlPr>
                          <a:rPr lang="cs-CZ" sz="2400" i="1">
                            <a:latin typeface="Cambria Math"/>
                          </a:rPr>
                        </m:ctrlPr>
                      </m:sSupPr>
                      <m:e>
                        <m:r>
                          <m:rPr>
                            <m:sty m:val="p"/>
                          </m:rPr>
                          <a:rPr lang="el-GR" sz="2400" i="1">
                            <a:latin typeface="Cambria Math"/>
                          </a:rPr>
                          <m:t>π</m:t>
                        </m:r>
                        <m:r>
                          <a:rPr lang="cs-CZ" sz="2400" i="1">
                            <a:latin typeface="Cambria Math"/>
                          </a:rPr>
                          <m:t>𝑟</m:t>
                        </m:r>
                      </m:e>
                      <m:sup>
                        <m:r>
                          <a:rPr lang="cs-CZ" sz="2400" i="1">
                            <a:latin typeface="Cambria Math"/>
                          </a:rPr>
                          <m:t>3</m:t>
                        </m:r>
                      </m:sup>
                    </m:sSup>
                  </m:oMath>
                </a14:m>
                <a:r>
                  <a:rPr lang="cs-CZ" sz="2400" dirty="0" smtClean="0"/>
                  <a:t>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i="1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sz="2400" i="1">
                            <a:latin typeface="Cambria Math"/>
                          </a:rPr>
                          <m:t>3</m:t>
                        </m:r>
                      </m:den>
                    </m:f>
                    <m:sSub>
                      <m:sSubPr>
                        <m:ctrlPr>
                          <a:rPr lang="cs-CZ" sz="2400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400" i="1">
                            <a:latin typeface="Cambria Math"/>
                          </a:rPr>
                          <m:t>𝑆</m:t>
                        </m:r>
                      </m:e>
                      <m:sub>
                        <m:r>
                          <a:rPr lang="cs-CZ" sz="2400" i="1">
                            <a:latin typeface="Cambria Math"/>
                          </a:rPr>
                          <m:t>1</m:t>
                        </m:r>
                      </m:sub>
                    </m:sSub>
                  </m:oMath>
                </a14:m>
                <a:r>
                  <a:rPr lang="cs-CZ" sz="2400" dirty="0"/>
                  <a:t>. r+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i="1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sz="2400" i="1">
                            <a:latin typeface="Cambria Math"/>
                          </a:rPr>
                          <m:t>3</m:t>
                        </m:r>
                      </m:den>
                    </m:f>
                    <m:sSub>
                      <m:sSubPr>
                        <m:ctrlPr>
                          <a:rPr lang="cs-CZ" sz="2400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400" i="1">
                            <a:latin typeface="Cambria Math"/>
                          </a:rPr>
                          <m:t>𝑆</m:t>
                        </m:r>
                      </m:e>
                      <m:sub>
                        <m:r>
                          <a:rPr lang="cs-CZ" sz="2400" i="1">
                            <a:latin typeface="Cambria Math"/>
                          </a:rPr>
                          <m:t>2</m:t>
                        </m:r>
                      </m:sub>
                    </m:sSub>
                  </m:oMath>
                </a14:m>
                <a:r>
                  <a:rPr lang="cs-CZ" sz="2400" dirty="0"/>
                  <a:t>. </a:t>
                </a:r>
                <a:r>
                  <a:rPr lang="cs-CZ" sz="2400" dirty="0" smtClean="0"/>
                  <a:t>r+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i="1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sz="2400" i="1">
                            <a:latin typeface="Cambria Math"/>
                          </a:rPr>
                          <m:t>3</m:t>
                        </m:r>
                      </m:den>
                    </m:f>
                    <m:sSub>
                      <m:sSubPr>
                        <m:ctrlPr>
                          <a:rPr lang="cs-CZ" sz="2400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400" i="1">
                            <a:latin typeface="Cambria Math"/>
                          </a:rPr>
                          <m:t>𝑆</m:t>
                        </m:r>
                      </m:e>
                      <m:sub>
                        <m:r>
                          <a:rPr lang="cs-CZ" sz="2400" i="1">
                            <a:latin typeface="Cambria Math"/>
                          </a:rPr>
                          <m:t>3</m:t>
                        </m:r>
                      </m:sub>
                    </m:sSub>
                  </m:oMath>
                </a14:m>
                <a:r>
                  <a:rPr lang="cs-CZ" sz="2400" dirty="0"/>
                  <a:t>. </a:t>
                </a:r>
                <a:r>
                  <a:rPr lang="cs-CZ" sz="2400" dirty="0" smtClean="0"/>
                  <a:t>r+ </a:t>
                </a:r>
                <a:r>
                  <a:rPr lang="cs-CZ" sz="2400" dirty="0"/>
                  <a:t>….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f>
                      <m:fPr>
                        <m:ctrlPr>
                          <a:rPr lang="cs-CZ" sz="24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i="1">
                            <a:latin typeface="Cambria Math"/>
                          </a:rPr>
                          <m:t>4</m:t>
                        </m:r>
                      </m:num>
                      <m:den>
                        <m:r>
                          <a:rPr lang="cs-CZ" sz="2400" i="1">
                            <a:latin typeface="Cambria Math"/>
                          </a:rPr>
                          <m:t>3</m:t>
                        </m:r>
                      </m:den>
                    </m:f>
                    <m:sSup>
                      <m:sSupPr>
                        <m:ctrlPr>
                          <a:rPr lang="cs-CZ" sz="2400" i="1">
                            <a:latin typeface="Cambria Math"/>
                          </a:rPr>
                        </m:ctrlPr>
                      </m:sSupPr>
                      <m:e>
                        <m:r>
                          <m:rPr>
                            <m:sty m:val="p"/>
                          </m:rPr>
                          <a:rPr lang="el-GR" sz="2400" i="1">
                            <a:latin typeface="Cambria Math"/>
                          </a:rPr>
                          <m:t>π</m:t>
                        </m:r>
                        <m:r>
                          <a:rPr lang="cs-CZ" sz="2400" i="1">
                            <a:latin typeface="Cambria Math"/>
                          </a:rPr>
                          <m:t>𝑟</m:t>
                        </m:r>
                      </m:e>
                      <m:sup>
                        <m:r>
                          <a:rPr lang="cs-CZ" sz="2400" i="1">
                            <a:latin typeface="Cambria Math"/>
                          </a:rPr>
                          <m:t>3</m:t>
                        </m:r>
                      </m:sup>
                    </m:sSup>
                  </m:oMath>
                </a14:m>
                <a:r>
                  <a:rPr lang="cs-CZ" sz="2400" dirty="0"/>
                  <a:t>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i="1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sz="2400" i="1">
                            <a:latin typeface="Cambria Math"/>
                          </a:rPr>
                          <m:t>3</m:t>
                        </m:r>
                      </m:den>
                    </m:f>
                    <m:r>
                      <a:rPr lang="cs-CZ" sz="2400" b="0" i="1" smtClean="0">
                        <a:latin typeface="Cambria Math"/>
                      </a:rPr>
                      <m:t>𝑟</m:t>
                    </m:r>
                    <m:r>
                      <a:rPr lang="cs-CZ" sz="2400" b="0" i="1" smtClean="0">
                        <a:latin typeface="Cambria Math"/>
                      </a:rPr>
                      <m:t>(</m:t>
                    </m:r>
                    <m:sSub>
                      <m:sSubPr>
                        <m:ctrlPr>
                          <a:rPr lang="cs-CZ" sz="2400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400" i="1">
                            <a:latin typeface="Cambria Math"/>
                          </a:rPr>
                          <m:t>𝑆</m:t>
                        </m:r>
                      </m:e>
                      <m:sub>
                        <m:r>
                          <a:rPr lang="cs-CZ" sz="2400" i="1">
                            <a:latin typeface="Cambria Math"/>
                          </a:rPr>
                          <m:t>1</m:t>
                        </m:r>
                      </m:sub>
                    </m:sSub>
                  </m:oMath>
                </a14:m>
                <a:r>
                  <a:rPr lang="cs-CZ" sz="2400" dirty="0"/>
                  <a:t>+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400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400" i="1">
                            <a:latin typeface="Cambria Math"/>
                          </a:rPr>
                          <m:t>𝑆</m:t>
                        </m:r>
                      </m:e>
                      <m:sub>
                        <m:r>
                          <a:rPr lang="cs-CZ" sz="2400" i="1">
                            <a:latin typeface="Cambria Math"/>
                          </a:rPr>
                          <m:t>2</m:t>
                        </m:r>
                      </m:sub>
                    </m:sSub>
                  </m:oMath>
                </a14:m>
                <a:r>
                  <a:rPr lang="cs-CZ" sz="2400" dirty="0"/>
                  <a:t>+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400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400" i="1">
                            <a:latin typeface="Cambria Math"/>
                          </a:rPr>
                          <m:t>𝑆</m:t>
                        </m:r>
                      </m:e>
                      <m:sub>
                        <m:r>
                          <a:rPr lang="cs-CZ" sz="2400" i="1">
                            <a:latin typeface="Cambria Math"/>
                          </a:rPr>
                          <m:t>3</m:t>
                        </m:r>
                      </m:sub>
                    </m:sSub>
                    <m:r>
                      <a:rPr lang="cs-CZ" sz="2400" b="0" i="1" smtClean="0">
                        <a:latin typeface="Cambria Math"/>
                      </a:rPr>
                      <m:t>+…)</m:t>
                    </m:r>
                  </m:oMath>
                </a14:m>
                <a:endParaRPr lang="cs-CZ" sz="2400" dirty="0" smtClean="0"/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f>
                      <m:fPr>
                        <m:ctrlPr>
                          <a:rPr lang="cs-CZ" sz="24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i="1">
                            <a:latin typeface="Cambria Math"/>
                          </a:rPr>
                          <m:t>4</m:t>
                        </m:r>
                      </m:num>
                      <m:den>
                        <m:r>
                          <a:rPr lang="cs-CZ" sz="2400" i="1">
                            <a:latin typeface="Cambria Math"/>
                          </a:rPr>
                          <m:t>3</m:t>
                        </m:r>
                      </m:den>
                    </m:f>
                    <m:sSup>
                      <m:sSupPr>
                        <m:ctrlPr>
                          <a:rPr lang="cs-CZ" sz="2400" i="1">
                            <a:latin typeface="Cambria Math"/>
                          </a:rPr>
                        </m:ctrlPr>
                      </m:sSupPr>
                      <m:e>
                        <m:r>
                          <m:rPr>
                            <m:sty m:val="p"/>
                          </m:rPr>
                          <a:rPr lang="el-GR" sz="2400" i="1">
                            <a:latin typeface="Cambria Math"/>
                          </a:rPr>
                          <m:t>π</m:t>
                        </m:r>
                        <m:r>
                          <a:rPr lang="cs-CZ" sz="2400" i="1">
                            <a:latin typeface="Cambria Math"/>
                          </a:rPr>
                          <m:t>𝑟</m:t>
                        </m:r>
                      </m:e>
                      <m:sup>
                        <m:r>
                          <a:rPr lang="cs-CZ" sz="2400" i="1">
                            <a:latin typeface="Cambria Math"/>
                          </a:rPr>
                          <m:t>3</m:t>
                        </m:r>
                      </m:sup>
                    </m:sSup>
                  </m:oMath>
                </a14:m>
                <a:r>
                  <a:rPr lang="cs-CZ" sz="2400" dirty="0"/>
                  <a:t>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i="1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sz="2400" i="1">
                            <a:latin typeface="Cambria Math"/>
                          </a:rPr>
                          <m:t>3</m:t>
                        </m:r>
                      </m:den>
                    </m:f>
                    <m:r>
                      <a:rPr lang="cs-CZ" sz="2400" i="1">
                        <a:latin typeface="Cambria Math"/>
                      </a:rPr>
                      <m:t>𝑟</m:t>
                    </m:r>
                    <m:r>
                      <a:rPr lang="cs-CZ" sz="2400" b="0" i="1" smtClean="0">
                        <a:latin typeface="Cambria Math"/>
                      </a:rPr>
                      <m:t>𝑆</m:t>
                    </m:r>
                  </m:oMath>
                </a14:m>
                <a:endParaRPr lang="cs-CZ" sz="2400" b="0" i="1" dirty="0" smtClean="0">
                  <a:latin typeface="Cambria Math"/>
                </a:endParaRP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b="1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𝑺</m:t>
                      </m:r>
                      <m:r>
                        <a:rPr lang="cs-CZ" sz="2400" b="1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=</m:t>
                      </m:r>
                      <m:r>
                        <a:rPr lang="cs-CZ" sz="2400" b="1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𝟒</m:t>
                      </m:r>
                      <m:sSup>
                        <m:sSupPr>
                          <m:ctrlPr>
                            <a:rPr lang="cs-CZ" sz="2400" b="1" i="1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el-GR" sz="2400" b="1" i="1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𝝅</m:t>
                          </m:r>
                          <m:r>
                            <a:rPr lang="cs-CZ" sz="2400" b="1" i="1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𝒓</m:t>
                          </m:r>
                        </m:e>
                        <m:sup>
                          <m:r>
                            <a:rPr lang="cs-CZ" sz="24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𝟐</m:t>
                          </m:r>
                        </m:sup>
                      </m:sSup>
                    </m:oMath>
                  </m:oMathPara>
                </a14:m>
                <a:endParaRPr lang="cs-CZ" sz="2400" b="1" dirty="0"/>
              </a:p>
              <a:p>
                <a:pPr marL="0" indent="0">
                  <a:buNone/>
                </a:pPr>
                <a:endParaRPr lang="cs-CZ" sz="2400" dirty="0"/>
              </a:p>
              <a:p>
                <a:pPr marL="0" indent="0">
                  <a:buNone/>
                </a:pPr>
                <a:endParaRPr lang="cs-CZ" sz="2400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quarter" idx="1"/>
              </p:nvPr>
            </p:nvSpPr>
            <p:spPr>
              <a:xfrm>
                <a:off x="4355976" y="102256"/>
                <a:ext cx="4788024" cy="6480720"/>
              </a:xfrm>
              <a:blipFill rotWithShape="1">
                <a:blip r:embed="rId2"/>
                <a:stretch>
                  <a:fillRect l="-2038" t="-131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4" name="Skupina 3"/>
          <p:cNvGrpSpPr/>
          <p:nvPr/>
        </p:nvGrpSpPr>
        <p:grpSpPr>
          <a:xfrm>
            <a:off x="395536" y="1556792"/>
            <a:ext cx="3960440" cy="3816424"/>
            <a:chOff x="395536" y="1556792"/>
            <a:chExt cx="3960440" cy="3816424"/>
          </a:xfrm>
        </p:grpSpPr>
        <p:grpSp>
          <p:nvGrpSpPr>
            <p:cNvPr id="5" name="Skupina 4"/>
            <p:cNvGrpSpPr/>
            <p:nvPr/>
          </p:nvGrpSpPr>
          <p:grpSpPr>
            <a:xfrm>
              <a:off x="395536" y="1556792"/>
              <a:ext cx="3960440" cy="3816424"/>
              <a:chOff x="395536" y="1556792"/>
              <a:chExt cx="3960440" cy="3816424"/>
            </a:xfrm>
          </p:grpSpPr>
          <p:grpSp>
            <p:nvGrpSpPr>
              <p:cNvPr id="11" name="Skupina 10"/>
              <p:cNvGrpSpPr/>
              <p:nvPr/>
            </p:nvGrpSpPr>
            <p:grpSpPr>
              <a:xfrm>
                <a:off x="395536" y="1556792"/>
                <a:ext cx="3960440" cy="3816424"/>
                <a:chOff x="395536" y="1556792"/>
                <a:chExt cx="3960440" cy="3816424"/>
              </a:xfrm>
            </p:grpSpPr>
            <p:sp>
              <p:nvSpPr>
                <p:cNvPr id="22" name="Ovál 21"/>
                <p:cNvSpPr/>
                <p:nvPr/>
              </p:nvSpPr>
              <p:spPr>
                <a:xfrm>
                  <a:off x="395536" y="1556792"/>
                  <a:ext cx="3960440" cy="3816424"/>
                </a:xfrm>
                <a:prstGeom prst="ellipse">
                  <a:avLst/>
                </a:prstGeom>
                <a:noFill/>
                <a:ln>
                  <a:solidFill>
                    <a:srgbClr val="00B0F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 sz="2000" dirty="0"/>
                </a:p>
              </p:txBody>
            </p:sp>
            <p:sp>
              <p:nvSpPr>
                <p:cNvPr id="23" name="Oblouk 22"/>
                <p:cNvSpPr/>
                <p:nvPr/>
              </p:nvSpPr>
              <p:spPr>
                <a:xfrm rot="20280967">
                  <a:off x="1659656" y="2637702"/>
                  <a:ext cx="1432198" cy="1409828"/>
                </a:xfrm>
                <a:prstGeom prst="arc">
                  <a:avLst>
                    <a:gd name="adj1" fmla="val 14464415"/>
                    <a:gd name="adj2" fmla="val 20734722"/>
                  </a:avLst>
                </a:prstGeom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24" name="Oblouk 23"/>
                <p:cNvSpPr/>
                <p:nvPr/>
              </p:nvSpPr>
              <p:spPr>
                <a:xfrm rot="317546">
                  <a:off x="1400197" y="1832678"/>
                  <a:ext cx="1615254" cy="1561160"/>
                </a:xfrm>
                <a:prstGeom prst="arc">
                  <a:avLst>
                    <a:gd name="adj1" fmla="val 17748087"/>
                    <a:gd name="adj2" fmla="val 983372"/>
                  </a:avLst>
                </a:prstGeom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25" name="Oblouk 24"/>
                <p:cNvSpPr/>
                <p:nvPr/>
              </p:nvSpPr>
              <p:spPr>
                <a:xfrm rot="14724656">
                  <a:off x="1747246" y="1999216"/>
                  <a:ext cx="1615254" cy="1476164"/>
                </a:xfrm>
                <a:prstGeom prst="arc">
                  <a:avLst>
                    <a:gd name="adj1" fmla="val 17030651"/>
                    <a:gd name="adj2" fmla="val 1726497"/>
                  </a:avLst>
                </a:prstGeom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</p:grpSp>
          <p:grpSp>
            <p:nvGrpSpPr>
              <p:cNvPr id="12" name="Skupina 11"/>
              <p:cNvGrpSpPr/>
              <p:nvPr/>
            </p:nvGrpSpPr>
            <p:grpSpPr>
              <a:xfrm>
                <a:off x="1447842" y="1738094"/>
                <a:ext cx="2387993" cy="1772077"/>
                <a:chOff x="1447842" y="1738094"/>
                <a:chExt cx="2387993" cy="1772077"/>
              </a:xfrm>
            </p:grpSpPr>
            <p:sp>
              <p:nvSpPr>
                <p:cNvPr id="13" name="Oblouk 12"/>
                <p:cNvSpPr/>
                <p:nvPr/>
              </p:nvSpPr>
              <p:spPr>
                <a:xfrm>
                  <a:off x="1447842" y="2348880"/>
                  <a:ext cx="941426" cy="759394"/>
                </a:xfrm>
                <a:prstGeom prst="arc">
                  <a:avLst>
                    <a:gd name="adj1" fmla="val 15766922"/>
                    <a:gd name="adj2" fmla="val 20907725"/>
                  </a:avLst>
                </a:prstGeom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14" name="Oblouk 13"/>
                <p:cNvSpPr/>
                <p:nvPr/>
              </p:nvSpPr>
              <p:spPr>
                <a:xfrm rot="16200000">
                  <a:off x="2457765" y="2266870"/>
                  <a:ext cx="763894" cy="927913"/>
                </a:xfrm>
                <a:prstGeom prst="arc">
                  <a:avLst>
                    <a:gd name="adj1" fmla="val 16758182"/>
                    <a:gd name="adj2" fmla="val 1005575"/>
                  </a:avLst>
                </a:prstGeom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15" name="Oblouk 14"/>
                <p:cNvSpPr/>
                <p:nvPr/>
              </p:nvSpPr>
              <p:spPr>
                <a:xfrm rot="15216371">
                  <a:off x="2310678" y="1812859"/>
                  <a:ext cx="1599921" cy="1450392"/>
                </a:xfrm>
                <a:prstGeom prst="arc">
                  <a:avLst>
                    <a:gd name="adj1" fmla="val 16846560"/>
                    <a:gd name="adj2" fmla="val 20123285"/>
                  </a:avLst>
                </a:prstGeom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cxnSp>
              <p:nvCxnSpPr>
                <p:cNvPr id="16" name="Přímá spojnice 15"/>
                <p:cNvCxnSpPr>
                  <a:stCxn id="14" idx="2"/>
                </p:cNvCxnSpPr>
                <p:nvPr/>
              </p:nvCxnSpPr>
              <p:spPr>
                <a:xfrm flipH="1">
                  <a:off x="2389268" y="2360103"/>
                  <a:ext cx="562087" cy="1150068"/>
                </a:xfrm>
                <a:prstGeom prst="line">
                  <a:avLst/>
                </a:prstGeom>
                <a:ln>
                  <a:prstDash val="dash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7" name="Přímá spojnice 16"/>
                <p:cNvCxnSpPr>
                  <a:stCxn id="23" idx="2"/>
                </p:cNvCxnSpPr>
                <p:nvPr/>
              </p:nvCxnSpPr>
              <p:spPr>
                <a:xfrm flipH="1">
                  <a:off x="2389268" y="2918038"/>
                  <a:ext cx="562261" cy="592133"/>
                </a:xfrm>
                <a:prstGeom prst="line">
                  <a:avLst/>
                </a:prstGeom>
                <a:ln>
                  <a:prstDash val="dash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8" name="Přímá spojnice 17"/>
                <p:cNvCxnSpPr/>
                <p:nvPr/>
              </p:nvCxnSpPr>
              <p:spPr>
                <a:xfrm>
                  <a:off x="1918555" y="2420888"/>
                  <a:ext cx="470713" cy="1089283"/>
                </a:xfrm>
                <a:prstGeom prst="line">
                  <a:avLst/>
                </a:prstGeom>
                <a:ln>
                  <a:prstDash val="dash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9" name="Přímá spojnice 18"/>
                <p:cNvCxnSpPr>
                  <a:stCxn id="14" idx="0"/>
                </p:cNvCxnSpPr>
                <p:nvPr/>
              </p:nvCxnSpPr>
              <p:spPr>
                <a:xfrm>
                  <a:off x="2384677" y="2656287"/>
                  <a:ext cx="4591" cy="853884"/>
                </a:xfrm>
                <a:prstGeom prst="line">
                  <a:avLst/>
                </a:prstGeom>
                <a:ln>
                  <a:prstDash val="dash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20" name="Přímá spojnice 19"/>
                <p:cNvCxnSpPr>
                  <a:stCxn id="15" idx="2"/>
                </p:cNvCxnSpPr>
                <p:nvPr/>
              </p:nvCxnSpPr>
              <p:spPr>
                <a:xfrm flipH="1">
                  <a:off x="2389268" y="1945410"/>
                  <a:ext cx="206089" cy="1519596"/>
                </a:xfrm>
                <a:prstGeom prst="line">
                  <a:avLst/>
                </a:prstGeom>
                <a:ln>
                  <a:prstDash val="dash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21" name="Přímá spojnice 20"/>
                <p:cNvCxnSpPr>
                  <a:stCxn id="23" idx="0"/>
                </p:cNvCxnSpPr>
                <p:nvPr/>
              </p:nvCxnSpPr>
              <p:spPr>
                <a:xfrm>
                  <a:off x="1826635" y="2896522"/>
                  <a:ext cx="562633" cy="613649"/>
                </a:xfrm>
                <a:prstGeom prst="line">
                  <a:avLst/>
                </a:prstGeom>
                <a:ln>
                  <a:prstDash val="dash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</p:grpSp>
        <p:sp>
          <p:nvSpPr>
            <p:cNvPr id="6" name="TextovéPole 5"/>
            <p:cNvSpPr txBox="1"/>
            <p:nvPr/>
          </p:nvSpPr>
          <p:spPr>
            <a:xfrm>
              <a:off x="2189146" y="3558306"/>
              <a:ext cx="336952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O</a:t>
              </a:r>
              <a:endParaRPr lang="cs-CZ" dirty="0"/>
            </a:p>
          </p:txBody>
        </p:sp>
        <mc:AlternateContent xmlns:mc="http://schemas.openxmlformats.org/markup-compatibility/2006" xmlns:a14="http://schemas.microsoft.com/office/drawing/2010/main">
          <mc:Choice Requires="a14">
            <p:sp>
              <p:nvSpPr>
                <p:cNvPr id="7" name="TextovéPole 6"/>
                <p:cNvSpPr txBox="1"/>
                <p:nvPr/>
              </p:nvSpPr>
              <p:spPr>
                <a:xfrm>
                  <a:off x="2588469" y="2335876"/>
                  <a:ext cx="456599" cy="369332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sSub>
                          <m:sSubPr>
                            <m:ctrlPr>
                              <a:rPr lang="cs-CZ" i="1" smtClean="0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b="0" i="1" smtClean="0">
                                <a:latin typeface="Cambria Math"/>
                              </a:rPr>
                              <m:t>𝑆</m:t>
                            </m:r>
                          </m:e>
                          <m:sub>
                            <m:r>
                              <a:rPr lang="cs-CZ" b="0" i="1" smtClean="0">
                                <a:latin typeface="Cambria Math"/>
                              </a:rPr>
                              <m:t>4</m:t>
                            </m:r>
                          </m:sub>
                        </m:sSub>
                      </m:oMath>
                    </m:oMathPara>
                  </a14:m>
                  <a:endParaRPr lang="cs-CZ" dirty="0"/>
                </a:p>
              </p:txBody>
            </p:sp>
          </mc:Choice>
          <mc:Fallback xmlns="">
            <p:sp>
              <p:nvSpPr>
                <p:cNvPr id="7" name="TextovéPole 6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2588469" y="2335876"/>
                  <a:ext cx="456599" cy="369332"/>
                </a:xfrm>
                <a:prstGeom prst="rect">
                  <a:avLst/>
                </a:prstGeom>
                <a:blipFill rotWithShape="1">
                  <a:blip r:embed="rId3"/>
                  <a:stretch>
                    <a:fillRect b="-1639"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8" name="Obdélník 7"/>
                <p:cNvSpPr/>
                <p:nvPr/>
              </p:nvSpPr>
              <p:spPr>
                <a:xfrm>
                  <a:off x="2290497" y="1995951"/>
                  <a:ext cx="561885" cy="646331"/>
                </a:xfrm>
                <a:prstGeom prst="rect">
                  <a:avLst/>
                </a:prstGeom>
              </p:spPr>
              <p:txBody>
                <a:bodyPr wrap="none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sSub>
                          <m:sSubPr>
                            <m:ctrlPr>
                              <a:rPr lang="cs-CZ" i="1" smtClean="0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i="1">
                                <a:latin typeface="Cambria Math"/>
                              </a:rPr>
                              <m:t>𝑆</m:t>
                            </m:r>
                          </m:e>
                          <m:sub>
                            <m:r>
                              <a:rPr lang="cs-CZ" b="0" i="1" smtClean="0">
                                <a:latin typeface="Cambria Math"/>
                              </a:rPr>
                              <m:t>3</m:t>
                            </m:r>
                          </m:sub>
                        </m:sSub>
                      </m:oMath>
                    </m:oMathPara>
                  </a14:m>
                  <a:endParaRPr lang="cs-CZ" dirty="0"/>
                </a:p>
                <a:p>
                  <a:endParaRPr lang="cs-CZ" dirty="0"/>
                </a:p>
              </p:txBody>
            </p:sp>
          </mc:Choice>
          <mc:Fallback xmlns="">
            <p:sp>
              <p:nvSpPr>
                <p:cNvPr id="8" name="Obdélník 7"/>
                <p:cNvSpPr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2290497" y="1995951"/>
                  <a:ext cx="561885" cy="646331"/>
                </a:xfrm>
                <a:prstGeom prst="rect">
                  <a:avLst/>
                </a:prstGeom>
                <a:blipFill rotWithShape="1">
                  <a:blip r:embed="rId4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9" name="Obdélník 8"/>
                <p:cNvSpPr/>
                <p:nvPr/>
              </p:nvSpPr>
              <p:spPr>
                <a:xfrm>
                  <a:off x="1780349" y="2367966"/>
                  <a:ext cx="451277" cy="369332"/>
                </a:xfrm>
                <a:prstGeom prst="rect">
                  <a:avLst/>
                </a:prstGeom>
              </p:spPr>
              <p:txBody>
                <a:bodyPr wrap="none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sSub>
                          <m:sSubPr>
                            <m:ctrlPr>
                              <a:rPr lang="cs-CZ" i="1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i="1">
                                <a:latin typeface="Cambria Math"/>
                              </a:rPr>
                              <m:t>𝑆</m:t>
                            </m:r>
                          </m:e>
                          <m:sub>
                            <m:r>
                              <a:rPr lang="cs-CZ" i="1">
                                <a:latin typeface="Cambria Math"/>
                              </a:rPr>
                              <m:t>1</m:t>
                            </m:r>
                          </m:sub>
                        </m:sSub>
                      </m:oMath>
                    </m:oMathPara>
                  </a14:m>
                  <a:endParaRPr lang="cs-CZ" dirty="0"/>
                </a:p>
              </p:txBody>
            </p:sp>
          </mc:Choice>
          <mc:Fallback xmlns="">
            <p:sp>
              <p:nvSpPr>
                <p:cNvPr id="9" name="Obdélník 8"/>
                <p:cNvSpPr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1780349" y="2367966"/>
                  <a:ext cx="451277" cy="369332"/>
                </a:xfrm>
                <a:prstGeom prst="rect">
                  <a:avLst/>
                </a:prstGeom>
                <a:blipFill rotWithShape="1">
                  <a:blip r:embed="rId5"/>
                  <a:stretch>
                    <a:fillRect b="-1639"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10" name="Obdélník 9"/>
                <p:cNvSpPr/>
                <p:nvPr/>
              </p:nvSpPr>
              <p:spPr>
                <a:xfrm>
                  <a:off x="1963507" y="2051556"/>
                  <a:ext cx="456599" cy="369332"/>
                </a:xfrm>
                <a:prstGeom prst="rect">
                  <a:avLst/>
                </a:prstGeom>
              </p:spPr>
              <p:txBody>
                <a:bodyPr wrap="none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sSub>
                          <m:sSubPr>
                            <m:ctrlPr>
                              <a:rPr lang="cs-CZ" i="1" smtClean="0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i="1">
                                <a:latin typeface="Cambria Math"/>
                              </a:rPr>
                              <m:t>𝑆</m:t>
                            </m:r>
                          </m:e>
                          <m:sub>
                            <m:r>
                              <a:rPr lang="cs-CZ" b="0" i="1" smtClean="0">
                                <a:latin typeface="Cambria Math"/>
                              </a:rPr>
                              <m:t>2</m:t>
                            </m:r>
                          </m:sub>
                        </m:sSub>
                      </m:oMath>
                    </m:oMathPara>
                  </a14:m>
                  <a:endParaRPr lang="cs-CZ" dirty="0"/>
                </a:p>
              </p:txBody>
            </p:sp>
          </mc:Choice>
          <mc:Fallback xmlns="">
            <p:sp>
              <p:nvSpPr>
                <p:cNvPr id="10" name="Obdélník 9"/>
                <p:cNvSpPr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1963507" y="2051556"/>
                  <a:ext cx="456599" cy="369332"/>
                </a:xfrm>
                <a:prstGeom prst="rect">
                  <a:avLst/>
                </a:prstGeom>
                <a:blipFill rotWithShape="1">
                  <a:blip r:embed="rId6"/>
                  <a:stretch>
                    <a:fillRect b="-3333"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</p:grpSp>
    </p:spTree>
    <p:extLst>
      <p:ext uri="{BB962C8B-B14F-4D97-AF65-F5344CB8AC3E}">
        <p14:creationId xmlns:p14="http://schemas.microsoft.com/office/powerpoint/2010/main" val="25998681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Příklad: Vypočítejte povrch koule o průměru 1 m.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sz="quarter" idx="1"/>
              </p:nvPr>
            </p:nvSpPr>
            <p:spPr/>
            <p:txBody>
              <a:bodyPr/>
              <a:lstStyle/>
              <a:p>
                <a:r>
                  <a:rPr lang="cs-CZ" dirty="0" smtClean="0"/>
                  <a:t>d = 1m……r = 0,5m</a:t>
                </a:r>
              </a:p>
              <a:p>
                <a14:m>
                  <m:oMath xmlns:m="http://schemas.openxmlformats.org/officeDocument/2006/math">
                    <m:r>
                      <a:rPr lang="cs-CZ" b="1" i="1">
                        <a:solidFill>
                          <a:srgbClr val="FF0000"/>
                        </a:solidFill>
                        <a:latin typeface="Cambria Math"/>
                      </a:rPr>
                      <m:t>𝑺</m:t>
                    </m:r>
                    <m:r>
                      <a:rPr lang="cs-CZ" b="1" i="1">
                        <a:solidFill>
                          <a:srgbClr val="FF0000"/>
                        </a:solidFill>
                        <a:latin typeface="Cambria Math"/>
                      </a:rPr>
                      <m:t>=</m:t>
                    </m:r>
                    <m:r>
                      <a:rPr lang="cs-CZ" b="1" i="1">
                        <a:solidFill>
                          <a:srgbClr val="FF0000"/>
                        </a:solidFill>
                        <a:latin typeface="Cambria Math"/>
                      </a:rPr>
                      <m:t>𝟒</m:t>
                    </m:r>
                    <m:sSup>
                      <m:sSupPr>
                        <m:ctrlPr>
                          <a:rPr lang="cs-CZ" b="1" i="1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el-GR" b="1" i="1">
                            <a:solidFill>
                              <a:srgbClr val="FF0000"/>
                            </a:solidFill>
                            <a:latin typeface="Cambria Math"/>
                          </a:rPr>
                          <m:t>𝝅</m:t>
                        </m:r>
                        <m:r>
                          <a:rPr lang="cs-CZ" b="1" i="1">
                            <a:solidFill>
                              <a:srgbClr val="FF0000"/>
                            </a:solidFill>
                            <a:latin typeface="Cambria Math"/>
                          </a:rPr>
                          <m:t>𝒓</m:t>
                        </m:r>
                      </m:e>
                      <m:sup>
                        <m:r>
                          <a:rPr lang="cs-CZ" b="1" i="1">
                            <a:solidFill>
                              <a:srgbClr val="FF0000"/>
                            </a:solidFill>
                            <a:latin typeface="Cambria Math"/>
                          </a:rPr>
                          <m:t>𝟐</m:t>
                        </m:r>
                      </m:sup>
                    </m:sSup>
                  </m:oMath>
                </a14:m>
                <a:endParaRPr lang="cs-CZ" dirty="0" smtClean="0"/>
              </a:p>
              <a:p>
                <a:r>
                  <a:rPr lang="cs-CZ" dirty="0" smtClean="0"/>
                  <a:t>S = 4 . 3,14 .0,25</a:t>
                </a:r>
              </a:p>
              <a:p>
                <a:r>
                  <a:rPr lang="cs-CZ" u="sng" dirty="0" smtClean="0"/>
                  <a:t>S = 3,14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 u="sng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u="sng" smtClean="0">
                            <a:latin typeface="Cambria Math"/>
                          </a:rPr>
                          <m:t>𝑚</m:t>
                        </m:r>
                      </m:e>
                      <m:sup>
                        <m:r>
                          <a:rPr lang="cs-CZ" b="0" i="1" u="sng" smtClean="0"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endParaRPr lang="cs-CZ" u="sng" dirty="0" smtClean="0"/>
              </a:p>
              <a:p>
                <a:endParaRPr lang="cs-CZ" u="sng" dirty="0"/>
              </a:p>
              <a:p>
                <a:r>
                  <a:rPr lang="cs-CZ" dirty="0" smtClean="0"/>
                  <a:t>Povrch koule o průměru 1m je 3,14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>
                            <a:latin typeface="Cambria Math"/>
                          </a:rPr>
                        </m:ctrlPr>
                      </m:sSupPr>
                      <m:e>
                        <m:r>
                          <a:rPr lang="cs-CZ" i="1">
                            <a:latin typeface="Cambria Math"/>
                          </a:rPr>
                          <m:t>𝑚</m:t>
                        </m:r>
                      </m:e>
                      <m:sup>
                        <m:r>
                          <a:rPr lang="cs-CZ" i="1"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r>
                  <a:rPr lang="cs-CZ" dirty="0" smtClean="0"/>
                  <a:t>.</a:t>
                </a:r>
                <a:endParaRPr lang="cs-CZ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quarter" idx="1"/>
              </p:nvPr>
            </p:nvSpPr>
            <p:spPr>
              <a:blipFill rotWithShape="1">
                <a:blip r:embed="rId2"/>
                <a:stretch>
                  <a:fillRect l="-327" t="-100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2024310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60</TotalTime>
  <Words>336</Words>
  <Application>Microsoft Office PowerPoint</Application>
  <PresentationFormat>Předvádění na obrazovce (4:3)</PresentationFormat>
  <Paragraphs>35</Paragraphs>
  <Slides>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4</vt:i4>
      </vt:variant>
    </vt:vector>
  </HeadingPairs>
  <TitlesOfParts>
    <vt:vector size="6" baseType="lpstr">
      <vt:lpstr>Motiv systému Office</vt:lpstr>
      <vt:lpstr>Arkýř</vt:lpstr>
      <vt:lpstr>VY_42_INOVACE_57_Koule - povrch</vt:lpstr>
      <vt:lpstr>Koule - povrch</vt:lpstr>
      <vt:lpstr>Prezentace aplikace PowerPoint</vt:lpstr>
      <vt:lpstr>Příklad: Vypočítejte povrch koule o průměru 1 m.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Koule - povrch</dc:title>
  <dc:creator>Vagnerova</dc:creator>
  <cp:lastModifiedBy>Vagnerova</cp:lastModifiedBy>
  <cp:revision>9</cp:revision>
  <dcterms:created xsi:type="dcterms:W3CDTF">2011-04-25T12:21:06Z</dcterms:created>
  <dcterms:modified xsi:type="dcterms:W3CDTF">2011-06-18T16:35:10Z</dcterms:modified>
</cp:coreProperties>
</file>