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542" autoAdjust="0"/>
    <p:restoredTop sz="92552" autoAdjust="0"/>
  </p:normalViewPr>
  <p:slideViewPr>
    <p:cSldViewPr>
      <p:cViewPr varScale="1">
        <p:scale>
          <a:sx n="101" d="100"/>
          <a:sy n="101" d="100"/>
        </p:scale>
        <p:origin x="-27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VY_32_INOVACE_3/17_ ODČÍTÁNÍ BEZ PŘECHODU 10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ŠKOLY:MŠ a ZŠ, Veselí nad Moravou,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AUTOR:Mgr</a:t>
          </a:r>
          <a:r>
            <a:rPr lang="cs-CZ" sz="2000" dirty="0" smtClean="0"/>
            <a:t>. Kamila Říhová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Odčítání bez přechodu 10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PROJEKTU:CZ.1.07/1.4.00/21.0822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E6CBA50-0443-4241-B08D-E2F2408B4C1A}" type="presOf" srcId="{B651F6E3-6281-48DB-9319-2AEAFDAE7572}" destId="{6BB5E863-4638-4E1D-BFDE-399D028AC4ED}" srcOrd="1" destOrd="0" presId="urn:microsoft.com/office/officeart/2005/8/layout/target3"/>
    <dgm:cxn modelId="{7D8B0089-4941-4433-AAAE-702573EF02E3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E597AA5-CF0A-4920-A5E1-68F9788C9B04}" type="presOf" srcId="{D8197B8C-B260-4A16-BDF4-0947B075E274}" destId="{25B08C86-7E15-44DC-BE7F-FFB55DD49D12}" srcOrd="0" destOrd="0" presId="urn:microsoft.com/office/officeart/2005/8/layout/target3"/>
    <dgm:cxn modelId="{468DCCB1-E8AC-4A7A-AA7F-2FC6233A1146}" type="presOf" srcId="{B651F6E3-6281-48DB-9319-2AEAFDAE7572}" destId="{619D679B-A015-4ECF-8348-D1034C574F40}" srcOrd="0" destOrd="0" presId="urn:microsoft.com/office/officeart/2005/8/layout/target3"/>
    <dgm:cxn modelId="{20089299-7E4D-4631-AEE6-CFD475CB2E0B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58D0698-6286-4F60-BB15-763C89ADD97C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52F17BB-D9FC-46ED-9519-8A879A1186C5}" type="presOf" srcId="{4C35D32F-0EAB-4CD7-82EE-45574DC2A586}" destId="{890E4F0B-2866-4A3F-A3C7-2A14B1797930}" srcOrd="1" destOrd="0" presId="urn:microsoft.com/office/officeart/2005/8/layout/target3"/>
    <dgm:cxn modelId="{7AFE5D79-A67D-45E1-BD6B-09562ECB0B44}" type="presOf" srcId="{D1B46980-6531-4606-95E6-44980827E919}" destId="{6140AFEC-043D-4C43-A2F9-D0F5331DF3A3}" srcOrd="0" destOrd="0" presId="urn:microsoft.com/office/officeart/2005/8/layout/target3"/>
    <dgm:cxn modelId="{3164934D-154E-4A77-A08B-DB5D7B5911DC}" type="presOf" srcId="{D1D4F407-5343-4D3F-B5B9-D407B03CAEB4}" destId="{D005CE8C-CC26-4C3E-AC11-E15060ECD759}" srcOrd="0" destOrd="0" presId="urn:microsoft.com/office/officeart/2005/8/layout/target3"/>
    <dgm:cxn modelId="{93B5646A-9251-4BDA-88A8-F412ED9F5681}" type="presOf" srcId="{D1D4F407-5343-4D3F-B5B9-D407B03CAEB4}" destId="{AED2198E-93D5-4001-81B4-73124B309672}" srcOrd="1" destOrd="0" presId="urn:microsoft.com/office/officeart/2005/8/layout/target3"/>
    <dgm:cxn modelId="{716E9E01-CCC1-45D6-96F7-238C583054BF}" type="presOf" srcId="{757F3AB3-0718-4624-B441-E567A8F0AB56}" destId="{333A1088-737F-45CB-B68E-254E46348037}" srcOrd="0" destOrd="0" presId="urn:microsoft.com/office/officeart/2005/8/layout/target3"/>
    <dgm:cxn modelId="{1E8A47E1-507A-4188-A24E-60173902F793}" type="presParOf" srcId="{333A1088-737F-45CB-B68E-254E46348037}" destId="{F5ABB229-8D3B-4694-996A-96F23CF14429}" srcOrd="0" destOrd="0" presId="urn:microsoft.com/office/officeart/2005/8/layout/target3"/>
    <dgm:cxn modelId="{EC89EA12-7299-45DE-AF9A-8964E824A1C8}" type="presParOf" srcId="{333A1088-737F-45CB-B68E-254E46348037}" destId="{F41139FD-01EE-4571-8B17-4FB00FC51163}" srcOrd="1" destOrd="0" presId="urn:microsoft.com/office/officeart/2005/8/layout/target3"/>
    <dgm:cxn modelId="{D2F4CB33-A669-40EA-B464-E3BA5EB40446}" type="presParOf" srcId="{333A1088-737F-45CB-B68E-254E46348037}" destId="{D005CE8C-CC26-4C3E-AC11-E15060ECD759}" srcOrd="2" destOrd="0" presId="urn:microsoft.com/office/officeart/2005/8/layout/target3"/>
    <dgm:cxn modelId="{4F44953A-D88C-4B05-B681-95C9F852CC41}" type="presParOf" srcId="{333A1088-737F-45CB-B68E-254E46348037}" destId="{2C702D82-9B77-49B7-9568-BB8EB47C3372}" srcOrd="3" destOrd="0" presId="urn:microsoft.com/office/officeart/2005/8/layout/target3"/>
    <dgm:cxn modelId="{5336528C-A18D-4567-BB87-DEDDD67E5003}" type="presParOf" srcId="{333A1088-737F-45CB-B68E-254E46348037}" destId="{A52A0455-90FF-4808-ABD0-F02540D31D5A}" srcOrd="4" destOrd="0" presId="urn:microsoft.com/office/officeart/2005/8/layout/target3"/>
    <dgm:cxn modelId="{7FE3420D-F306-444B-8484-7E78E88D89A6}" type="presParOf" srcId="{333A1088-737F-45CB-B68E-254E46348037}" destId="{6140AFEC-043D-4C43-A2F9-D0F5331DF3A3}" srcOrd="5" destOrd="0" presId="urn:microsoft.com/office/officeart/2005/8/layout/target3"/>
    <dgm:cxn modelId="{C60BD38B-9F24-402E-B42A-12C5C37B1FC1}" type="presParOf" srcId="{333A1088-737F-45CB-B68E-254E46348037}" destId="{9358AC05-5D7D-4327-9F80-1AD486AEA664}" srcOrd="6" destOrd="0" presId="urn:microsoft.com/office/officeart/2005/8/layout/target3"/>
    <dgm:cxn modelId="{F927DDD5-1F18-4537-BCAF-977F36547042}" type="presParOf" srcId="{333A1088-737F-45CB-B68E-254E46348037}" destId="{313FC574-E1CD-4FB4-B054-0B805CE0447D}" srcOrd="7" destOrd="0" presId="urn:microsoft.com/office/officeart/2005/8/layout/target3"/>
    <dgm:cxn modelId="{26C38411-53EE-40F6-A132-16F095372D73}" type="presParOf" srcId="{333A1088-737F-45CB-B68E-254E46348037}" destId="{619D679B-A015-4ECF-8348-D1034C574F40}" srcOrd="8" destOrd="0" presId="urn:microsoft.com/office/officeart/2005/8/layout/target3"/>
    <dgm:cxn modelId="{CCBF6B5A-D9A2-48B7-A2B6-61C646476161}" type="presParOf" srcId="{333A1088-737F-45CB-B68E-254E46348037}" destId="{322283A8-4A27-4CDA-BAE3-F381106A9174}" srcOrd="9" destOrd="0" presId="urn:microsoft.com/office/officeart/2005/8/layout/target3"/>
    <dgm:cxn modelId="{EDF75D08-8945-4B2B-AB70-B4B2791191B4}" type="presParOf" srcId="{333A1088-737F-45CB-B68E-254E46348037}" destId="{FFC9F71D-1B4F-4AD9-A4A6-86ADEFC8AF5C}" srcOrd="10" destOrd="0" presId="urn:microsoft.com/office/officeart/2005/8/layout/target3"/>
    <dgm:cxn modelId="{3D5FA464-9A9D-4D02-BFD0-C003328DA118}" type="presParOf" srcId="{333A1088-737F-45CB-B68E-254E46348037}" destId="{25B08C86-7E15-44DC-BE7F-FFB55DD49D12}" srcOrd="11" destOrd="0" presId="urn:microsoft.com/office/officeart/2005/8/layout/target3"/>
    <dgm:cxn modelId="{A8B3E922-36DA-4A3D-9A79-EF497FF0817E}" type="presParOf" srcId="{333A1088-737F-45CB-B68E-254E46348037}" destId="{76644BE8-9D7C-4C09-B250-3D10AF48CBB7}" srcOrd="12" destOrd="0" presId="urn:microsoft.com/office/officeart/2005/8/layout/target3"/>
    <dgm:cxn modelId="{57873803-F665-457B-9DD7-28C89F4CF076}" type="presParOf" srcId="{333A1088-737F-45CB-B68E-254E46348037}" destId="{EE85B701-7295-41C0-BA7A-34D3756A2AE6}" srcOrd="13" destOrd="0" presId="urn:microsoft.com/office/officeart/2005/8/layout/target3"/>
    <dgm:cxn modelId="{9F2D48AB-687F-495E-BD6A-8BE6B9F7BD2C}" type="presParOf" srcId="{333A1088-737F-45CB-B68E-254E46348037}" destId="{8BEBB6EC-1DAA-4CAC-8A25-BC0FCBD5DBD5}" srcOrd="14" destOrd="0" presId="urn:microsoft.com/office/officeart/2005/8/layout/target3"/>
    <dgm:cxn modelId="{67BF6CA4-2550-4FDF-A513-209A9921D4CE}" type="presParOf" srcId="{333A1088-737F-45CB-B68E-254E46348037}" destId="{AED2198E-93D5-4001-81B4-73124B309672}" srcOrd="15" destOrd="0" presId="urn:microsoft.com/office/officeart/2005/8/layout/target3"/>
    <dgm:cxn modelId="{86793939-9F17-4999-AF9E-9924CC7C051F}" type="presParOf" srcId="{333A1088-737F-45CB-B68E-254E46348037}" destId="{2BE915AB-18AA-4053-B92C-3BFC9ED204BB}" srcOrd="16" destOrd="0" presId="urn:microsoft.com/office/officeart/2005/8/layout/target3"/>
    <dgm:cxn modelId="{86C1B5DC-4865-4B4E-A921-DEFFF65ED692}" type="presParOf" srcId="{333A1088-737F-45CB-B68E-254E46348037}" destId="{6BB5E863-4638-4E1D-BFDE-399D028AC4ED}" srcOrd="17" destOrd="0" presId="urn:microsoft.com/office/officeart/2005/8/layout/target3"/>
    <dgm:cxn modelId="{76C4D04B-AA1A-4836-8029-54E64E2BE54F}" type="presParOf" srcId="{333A1088-737F-45CB-B68E-254E46348037}" destId="{5A5FFA88-C948-4069-8E93-59FA12366E83}" srcOrd="18" destOrd="0" presId="urn:microsoft.com/office/officeart/2005/8/layout/target3"/>
    <dgm:cxn modelId="{FE89A2B1-D01B-4BFB-A0BE-94021BB997A8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B0F4BF-1E9B-4743-9C33-DA12CA51EFF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6A979D-AF8C-4489-959D-ACCF7E70FF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65687083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279106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285860"/>
            <a:ext cx="8229600" cy="4840303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je vhodný do matematiky pro žáky základní školy praktické </a:t>
            </a:r>
            <a:r>
              <a:rPr lang="cs-CZ" dirty="0" smtClean="0"/>
              <a:t>ve 3. ročníku. </a:t>
            </a:r>
            <a:r>
              <a:rPr lang="cs-CZ" dirty="0" smtClean="0"/>
              <a:t>Slouží k procvičování odčítání bez přechodu desítky.</a:t>
            </a:r>
          </a:p>
          <a:p>
            <a:r>
              <a:rPr lang="cs-CZ" dirty="0" smtClean="0"/>
              <a:t>Materiál slouží pro práci na interaktivní tabuli.</a:t>
            </a:r>
          </a:p>
          <a:p>
            <a:r>
              <a:rPr lang="cs-CZ" dirty="0" smtClean="0"/>
              <a:t>Slovní úkoly žáci tvoří ústně. Výpočet zapisují na </a:t>
            </a:r>
            <a:r>
              <a:rPr lang="cs-CZ" dirty="0" smtClean="0"/>
              <a:t>linku.</a:t>
            </a:r>
            <a:r>
              <a:rPr lang="cs-CZ" dirty="0" smtClean="0"/>
              <a:t>Učitel nechá žáky vymyslet různé úlohy, jen je usměrňuje ve vyjadřování a přesném sdělení.</a:t>
            </a:r>
            <a:endParaRPr lang="cs-CZ" dirty="0" smtClean="0"/>
          </a:p>
          <a:p>
            <a:r>
              <a:rPr lang="cs-CZ" dirty="0" smtClean="0"/>
              <a:t>Žáci bez problémů zvládli všechny příklady na odčítání bez přechodu desítky. Pracovali při nich samostatně. S vytvořením slovních úloh potřebovali pomoc především s tvořením vět a otázky.</a:t>
            </a:r>
            <a:endParaRPr lang="cs-CZ" dirty="0" smtClean="0"/>
          </a:p>
          <a:p>
            <a:r>
              <a:rPr lang="cs-CZ" dirty="0" smtClean="0"/>
              <a:t>Vytvořeno: říjen </a:t>
            </a:r>
            <a:r>
              <a:rPr lang="cs-CZ" dirty="0" smtClean="0"/>
              <a:t>2011</a:t>
            </a:r>
          </a:p>
          <a:p>
            <a:r>
              <a:rPr lang="cs-CZ" dirty="0" smtClean="0"/>
              <a:t>Ověřeno: 18.11.2011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205030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85786" y="285728"/>
            <a:ext cx="63579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Znázorni příklad a vypočítej.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071670" y="857232"/>
          <a:ext cx="6096000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071670" y="2000240"/>
          <a:ext cx="6096000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2071670" y="3000372"/>
          <a:ext cx="6096000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071670" y="4071942"/>
          <a:ext cx="6096000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2071670" y="5143512"/>
          <a:ext cx="6096000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Elipsa 9"/>
          <p:cNvSpPr/>
          <p:nvPr/>
        </p:nvSpPr>
        <p:spPr>
          <a:xfrm>
            <a:off x="2214546" y="928670"/>
            <a:ext cx="357190" cy="28575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2786050" y="928670"/>
            <a:ext cx="357190" cy="28575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3357554" y="928670"/>
            <a:ext cx="357190" cy="28575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4000496" y="928670"/>
            <a:ext cx="357190" cy="28575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4643438" y="928670"/>
            <a:ext cx="357190" cy="28575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5286380" y="928670"/>
            <a:ext cx="357190" cy="28575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5857884" y="928670"/>
            <a:ext cx="357190" cy="28575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6429388" y="928670"/>
            <a:ext cx="357190" cy="28575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7072330" y="928670"/>
            <a:ext cx="357190" cy="28575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7643834" y="928670"/>
            <a:ext cx="357190" cy="28575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5286380" y="1285860"/>
            <a:ext cx="357190" cy="28575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4643438" y="1285860"/>
            <a:ext cx="357190" cy="28575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4000496" y="1285860"/>
            <a:ext cx="357190" cy="28575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3357554" y="1285860"/>
            <a:ext cx="357190" cy="28575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2786050" y="1285860"/>
            <a:ext cx="357190" cy="28575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2214546" y="1285860"/>
            <a:ext cx="357190" cy="28575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ovací čára 28"/>
          <p:cNvCxnSpPr/>
          <p:nvPr/>
        </p:nvCxnSpPr>
        <p:spPr>
          <a:xfrm flipV="1">
            <a:off x="4643438" y="1285860"/>
            <a:ext cx="357190" cy="285752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flipV="1">
            <a:off x="5286380" y="1285860"/>
            <a:ext cx="357190" cy="285752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flipV="1">
            <a:off x="3357554" y="1285860"/>
            <a:ext cx="357190" cy="285752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flipV="1">
            <a:off x="4000496" y="1285860"/>
            <a:ext cx="357190" cy="285752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571472" y="785794"/>
            <a:ext cx="142876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2800" dirty="0" smtClean="0"/>
              <a:t>16 – 4 =</a:t>
            </a:r>
            <a:endParaRPr lang="cs-CZ" sz="2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71472" y="2000240"/>
            <a:ext cx="142876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2800" dirty="0" smtClean="0"/>
              <a:t>18 – 2 =</a:t>
            </a:r>
            <a:endParaRPr lang="cs-CZ" sz="28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71472" y="3000372"/>
            <a:ext cx="142876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2800" dirty="0" smtClean="0"/>
              <a:t>15 – 1 =</a:t>
            </a:r>
            <a:endParaRPr lang="cs-CZ" sz="2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71472" y="4000504"/>
            <a:ext cx="142876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2800" dirty="0" smtClean="0"/>
              <a:t>17 – 5 =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71472" y="5072074"/>
            <a:ext cx="142876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2800" dirty="0" smtClean="0"/>
              <a:t>19 – 3 =</a:t>
            </a:r>
            <a:endParaRPr lang="cs-CZ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85786" y="500042"/>
            <a:ext cx="628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Ukazuj na počitadle. Zapiš výsledek k příkladům.</a:t>
            </a:r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428728" y="1428736"/>
            <a:ext cx="535785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1428728" y="2143116"/>
            <a:ext cx="535785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Elipsa 9"/>
          <p:cNvSpPr/>
          <p:nvPr/>
        </p:nvSpPr>
        <p:spPr>
          <a:xfrm>
            <a:off x="1857356" y="1285860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2285984" y="1285860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2714612" y="1285860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3143240" y="1285860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3571868" y="1285860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4000496" y="1285860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4429124" y="1285860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4857752" y="1285860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5286380" y="1285860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5715008" y="1285860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1857356" y="1928802"/>
            <a:ext cx="357190" cy="357190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2285984" y="1928802"/>
            <a:ext cx="357190" cy="357190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2714612" y="1928802"/>
            <a:ext cx="357190" cy="357190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3143240" y="1928802"/>
            <a:ext cx="357190" cy="357190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3571868" y="1928802"/>
            <a:ext cx="357190" cy="357190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4000496" y="1928802"/>
            <a:ext cx="357190" cy="357190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4429124" y="1928802"/>
            <a:ext cx="357190" cy="357190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4857752" y="1928802"/>
            <a:ext cx="357190" cy="357190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5286380" y="1928802"/>
            <a:ext cx="357190" cy="357190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5715008" y="1928802"/>
            <a:ext cx="357190" cy="357190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642910" y="3286124"/>
            <a:ext cx="82153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20 – 1 =             20 – 4 =            20 – 7 =            20 – 10 =</a:t>
            </a:r>
            <a:endParaRPr lang="cs-CZ" sz="28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42910" y="4214818"/>
            <a:ext cx="82153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20 – 2 =             20 – 5 =            20 – 8 =            20 – 0   =</a:t>
            </a:r>
            <a:endParaRPr lang="cs-CZ" sz="2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42910" y="5072074"/>
            <a:ext cx="82153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20 – 3 =             20 – 6 =            20 – 9 =            20 – </a:t>
            </a:r>
            <a:r>
              <a:rPr lang="cs-CZ" sz="2800" dirty="0" err="1" smtClean="0"/>
              <a:t>20</a:t>
            </a:r>
            <a:r>
              <a:rPr lang="cs-CZ" sz="2800" dirty="0" smtClean="0"/>
              <a:t> =</a:t>
            </a:r>
            <a:endParaRPr lang="cs-CZ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16" y="500042"/>
            <a:ext cx="1119184" cy="1119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 descr="C:\Documents and Settings\PC\Local Settings\Temporary Internet Files\Content.IE5\K9TI0N28\MC900433912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2976" y="857232"/>
            <a:ext cx="857250" cy="857250"/>
          </a:xfrm>
          <a:prstGeom prst="rect">
            <a:avLst/>
          </a:prstGeom>
          <a:noFill/>
        </p:spPr>
      </p:pic>
      <p:pic>
        <p:nvPicPr>
          <p:cNvPr id="9" name="Picture 6" descr="C:\Documents and Settings\PC\Local Settings\Temporary Internet Files\Content.IE5\K9TI0N28\MC900433912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71736" y="1571612"/>
            <a:ext cx="857250" cy="857250"/>
          </a:xfrm>
          <a:prstGeom prst="rect">
            <a:avLst/>
          </a:prstGeom>
          <a:noFill/>
        </p:spPr>
      </p:pic>
      <p:pic>
        <p:nvPicPr>
          <p:cNvPr id="10" name="Picture 6" descr="C:\Documents and Settings\PC\Local Settings\Temporary Internet Files\Content.IE5\K9TI0N28\MC900433912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2500306"/>
            <a:ext cx="857250" cy="857250"/>
          </a:xfrm>
          <a:prstGeom prst="rect">
            <a:avLst/>
          </a:prstGeom>
          <a:noFill/>
        </p:spPr>
      </p:pic>
      <p:pic>
        <p:nvPicPr>
          <p:cNvPr id="11" name="Picture 6" descr="C:\Documents and Settings\PC\Local Settings\Temporary Internet Files\Content.IE5\K9TI0N28\MC900433912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3108" y="3357562"/>
            <a:ext cx="857250" cy="857250"/>
          </a:xfrm>
          <a:prstGeom prst="rect">
            <a:avLst/>
          </a:prstGeom>
          <a:noFill/>
        </p:spPr>
      </p:pic>
      <p:pic>
        <p:nvPicPr>
          <p:cNvPr id="12" name="Picture 6" descr="C:\Documents and Settings\PC\Local Settings\Temporary Internet Files\Content.IE5\K9TI0N28\MC900433912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4429132"/>
            <a:ext cx="857250" cy="857250"/>
          </a:xfrm>
          <a:prstGeom prst="rect">
            <a:avLst/>
          </a:prstGeom>
          <a:noFill/>
        </p:spPr>
      </p:pic>
      <p:pic>
        <p:nvPicPr>
          <p:cNvPr id="13" name="Picture 6" descr="C:\Documents and Settings\PC\Local Settings\Temporary Internet Files\Content.IE5\K9TI0N28\MC900433912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14612" y="5357826"/>
            <a:ext cx="857250" cy="857250"/>
          </a:xfrm>
          <a:prstGeom prst="rect">
            <a:avLst/>
          </a:prstGeom>
          <a:noFill/>
        </p:spPr>
      </p:pic>
      <p:pic>
        <p:nvPicPr>
          <p:cNvPr id="14" name="Picture 6" descr="C:\Documents and Settings\PC\Local Settings\Temporary Internet Files\Content.IE5\K9TI0N28\MC900433912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7620" y="3714752"/>
            <a:ext cx="857250" cy="857250"/>
          </a:xfrm>
          <a:prstGeom prst="rect">
            <a:avLst/>
          </a:prstGeom>
          <a:noFill/>
        </p:spPr>
      </p:pic>
      <p:pic>
        <p:nvPicPr>
          <p:cNvPr id="15" name="Picture 6" descr="C:\Documents and Settings\PC\Local Settings\Temporary Internet Files\Content.IE5\K9TI0N28\MC900433912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00496" y="714356"/>
            <a:ext cx="857250" cy="857250"/>
          </a:xfrm>
          <a:prstGeom prst="rect">
            <a:avLst/>
          </a:prstGeom>
          <a:noFill/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2132" y="1500174"/>
            <a:ext cx="1119184" cy="1119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4876" y="2500306"/>
            <a:ext cx="1119184" cy="1119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00958" y="3786190"/>
            <a:ext cx="1119184" cy="1119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9256" y="3857628"/>
            <a:ext cx="1119184" cy="1119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72396" y="5286388"/>
            <a:ext cx="1119184" cy="1119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3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0892" y="2500306"/>
            <a:ext cx="1119184" cy="1119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4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57818" y="5143512"/>
            <a:ext cx="1119184" cy="1119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5" name="TextovéPole 24"/>
          <p:cNvSpPr txBox="1"/>
          <p:nvPr/>
        </p:nvSpPr>
        <p:spPr>
          <a:xfrm>
            <a:off x="642910" y="142852"/>
            <a:ext cx="56436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 které boudy patří psi? Připoj čarou.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286248" y="78579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16</a:t>
            </a:r>
            <a:endParaRPr lang="cs-CZ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857488" y="171448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14</a:t>
            </a:r>
            <a:endParaRPr lang="cs-CZ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357290" y="928670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17</a:t>
            </a:r>
            <a:endParaRPr lang="cs-CZ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928662" y="257174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11</a:t>
            </a:r>
            <a:endParaRPr lang="cs-CZ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428860" y="3429000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13</a:t>
            </a:r>
            <a:endParaRPr lang="cs-CZ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143372" y="3786190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18</a:t>
            </a:r>
            <a:endParaRPr lang="cs-CZ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000364" y="542926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15</a:t>
            </a:r>
            <a:endParaRPr lang="cs-CZ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928662" y="4500570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12</a:t>
            </a:r>
            <a:endParaRPr lang="cs-CZ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072330" y="1357298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19 - 1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715008" y="2357430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20 - 3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714876" y="3357562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19 - 3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357818" y="4786322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20 - 5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215206" y="3357562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18 - 4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7715240" y="4643446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17 - 5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715240" y="6072206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15 - 4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500694" y="6000768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16 - 3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28662" y="500042"/>
            <a:ext cx="70009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Vymysli slovní úkol k obrázkům. Pak jej vyřeš.</a:t>
            </a:r>
            <a:endParaRPr lang="cs-CZ" dirty="0"/>
          </a:p>
        </p:txBody>
      </p:sp>
      <p:pic>
        <p:nvPicPr>
          <p:cNvPr id="2053" name="Picture 5" descr="C:\Documents and Settings\PC\Local Settings\Temporary Internet Files\Content.IE5\CAH8AMLO\MC90029391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1142984"/>
            <a:ext cx="553375" cy="571504"/>
          </a:xfrm>
          <a:prstGeom prst="rect">
            <a:avLst/>
          </a:prstGeom>
          <a:noFill/>
        </p:spPr>
      </p:pic>
      <p:pic>
        <p:nvPicPr>
          <p:cNvPr id="9" name="Picture 5" descr="C:\Documents and Settings\PC\Local Settings\Temporary Internet Files\Content.IE5\CAH8AMLO\MC90029391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1142984"/>
            <a:ext cx="553375" cy="571504"/>
          </a:xfrm>
          <a:prstGeom prst="rect">
            <a:avLst/>
          </a:prstGeom>
          <a:noFill/>
        </p:spPr>
      </p:pic>
      <p:pic>
        <p:nvPicPr>
          <p:cNvPr id="10" name="Picture 5" descr="C:\Documents and Settings\PC\Local Settings\Temporary Internet Files\Content.IE5\CAH8AMLO\MC90029391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1142984"/>
            <a:ext cx="553375" cy="571504"/>
          </a:xfrm>
          <a:prstGeom prst="rect">
            <a:avLst/>
          </a:prstGeom>
          <a:noFill/>
        </p:spPr>
      </p:pic>
      <p:pic>
        <p:nvPicPr>
          <p:cNvPr id="11" name="Picture 5" descr="C:\Documents and Settings\PC\Local Settings\Temporary Internet Files\Content.IE5\CAH8AMLO\MC90029391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43174" y="1142984"/>
            <a:ext cx="553375" cy="571504"/>
          </a:xfrm>
          <a:prstGeom prst="rect">
            <a:avLst/>
          </a:prstGeom>
          <a:noFill/>
        </p:spPr>
      </p:pic>
      <p:pic>
        <p:nvPicPr>
          <p:cNvPr id="12" name="Picture 5" descr="C:\Documents and Settings\PC\Local Settings\Temporary Internet Files\Content.IE5\CAH8AMLO\MC90029391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86116" y="1142984"/>
            <a:ext cx="553375" cy="571504"/>
          </a:xfrm>
          <a:prstGeom prst="rect">
            <a:avLst/>
          </a:prstGeom>
          <a:noFill/>
        </p:spPr>
      </p:pic>
      <p:pic>
        <p:nvPicPr>
          <p:cNvPr id="13" name="Picture 5" descr="C:\Documents and Settings\PC\Local Settings\Temporary Internet Files\Content.IE5\CAH8AMLO\MC90029391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9058" y="1142984"/>
            <a:ext cx="553375" cy="571504"/>
          </a:xfrm>
          <a:prstGeom prst="rect">
            <a:avLst/>
          </a:prstGeom>
          <a:noFill/>
        </p:spPr>
      </p:pic>
      <p:pic>
        <p:nvPicPr>
          <p:cNvPr id="14" name="Picture 5" descr="C:\Documents and Settings\PC\Local Settings\Temporary Internet Files\Content.IE5\CAH8AMLO\MC90029391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1142984"/>
            <a:ext cx="553375" cy="571504"/>
          </a:xfrm>
          <a:prstGeom prst="rect">
            <a:avLst/>
          </a:prstGeom>
          <a:noFill/>
        </p:spPr>
      </p:pic>
      <p:pic>
        <p:nvPicPr>
          <p:cNvPr id="15" name="Picture 5" descr="C:\Documents and Settings\PC\Local Settings\Temporary Internet Files\Content.IE5\CAH8AMLO\MC90029391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42" y="1142984"/>
            <a:ext cx="553375" cy="571504"/>
          </a:xfrm>
          <a:prstGeom prst="rect">
            <a:avLst/>
          </a:prstGeom>
          <a:noFill/>
        </p:spPr>
      </p:pic>
      <p:pic>
        <p:nvPicPr>
          <p:cNvPr id="16" name="Picture 5" descr="C:\Documents and Settings\PC\Local Settings\Temporary Internet Files\Content.IE5\CAH8AMLO\MC90029391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57884" y="1142984"/>
            <a:ext cx="553375" cy="571504"/>
          </a:xfrm>
          <a:prstGeom prst="rect">
            <a:avLst/>
          </a:prstGeom>
          <a:noFill/>
        </p:spPr>
      </p:pic>
      <p:pic>
        <p:nvPicPr>
          <p:cNvPr id="17" name="Picture 5" descr="C:\Documents and Settings\PC\Local Settings\Temporary Internet Files\Content.IE5\CAH8AMLO\MC90029391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00826" y="1142984"/>
            <a:ext cx="553375" cy="571504"/>
          </a:xfrm>
          <a:prstGeom prst="rect">
            <a:avLst/>
          </a:prstGeom>
          <a:noFill/>
        </p:spPr>
      </p:pic>
      <p:pic>
        <p:nvPicPr>
          <p:cNvPr id="18" name="Picture 5" descr="C:\Documents and Settings\PC\Local Settings\Temporary Internet Files\Content.IE5\CAH8AMLO\MC90029391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1857364"/>
            <a:ext cx="553375" cy="571504"/>
          </a:xfrm>
          <a:prstGeom prst="rect">
            <a:avLst/>
          </a:prstGeom>
          <a:noFill/>
        </p:spPr>
      </p:pic>
      <p:pic>
        <p:nvPicPr>
          <p:cNvPr id="19" name="Picture 5" descr="C:\Documents and Settings\PC\Local Settings\Temporary Internet Files\Content.IE5\CAH8AMLO\MC90029391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1857364"/>
            <a:ext cx="553375" cy="571504"/>
          </a:xfrm>
          <a:prstGeom prst="rect">
            <a:avLst/>
          </a:prstGeom>
          <a:noFill/>
        </p:spPr>
      </p:pic>
      <p:pic>
        <p:nvPicPr>
          <p:cNvPr id="20" name="Picture 5" descr="C:\Documents and Settings\PC\Local Settings\Temporary Internet Files\Content.IE5\CAH8AMLO\MC90029391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32" y="1857364"/>
            <a:ext cx="553375" cy="571504"/>
          </a:xfrm>
          <a:prstGeom prst="rect">
            <a:avLst/>
          </a:prstGeom>
          <a:noFill/>
        </p:spPr>
      </p:pic>
      <p:pic>
        <p:nvPicPr>
          <p:cNvPr id="21" name="Picture 5" descr="C:\Documents and Settings\PC\Local Settings\Temporary Internet Files\Content.IE5\CAH8AMLO\MC90029391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14612" y="1857364"/>
            <a:ext cx="553375" cy="571504"/>
          </a:xfrm>
          <a:prstGeom prst="rect">
            <a:avLst/>
          </a:prstGeom>
          <a:noFill/>
        </p:spPr>
      </p:pic>
      <p:pic>
        <p:nvPicPr>
          <p:cNvPr id="22" name="Picture 5" descr="C:\Documents and Settings\PC\Local Settings\Temporary Internet Files\Content.IE5\CAH8AMLO\MC90029391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54" y="1857364"/>
            <a:ext cx="553375" cy="571504"/>
          </a:xfrm>
          <a:prstGeom prst="rect">
            <a:avLst/>
          </a:prstGeom>
          <a:noFill/>
        </p:spPr>
      </p:pic>
      <p:cxnSp>
        <p:nvCxnSpPr>
          <p:cNvPr id="24" name="Přímá spojovací čára 23"/>
          <p:cNvCxnSpPr/>
          <p:nvPr/>
        </p:nvCxnSpPr>
        <p:spPr>
          <a:xfrm rot="5400000" flipH="1" flipV="1">
            <a:off x="3428992" y="1928802"/>
            <a:ext cx="500066" cy="50006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5400000" flipH="1" flipV="1">
            <a:off x="2714612" y="1928802"/>
            <a:ext cx="500066" cy="50006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5400000" flipH="1" flipV="1">
            <a:off x="2000232" y="1928802"/>
            <a:ext cx="500066" cy="50006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5400000" flipH="1" flipV="1">
            <a:off x="1357290" y="1857364"/>
            <a:ext cx="500066" cy="50006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857224" y="2643182"/>
            <a:ext cx="5429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__________________________________________</a:t>
            </a:r>
            <a:endParaRPr lang="cs-CZ" dirty="0"/>
          </a:p>
        </p:txBody>
      </p:sp>
      <p:pic>
        <p:nvPicPr>
          <p:cNvPr id="2056" name="Picture 8" descr="C:\Documents and Settings\PC\Local Settings\Temporary Internet Files\Content.IE5\K9TI0N28\MC90008404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3500438"/>
            <a:ext cx="446217" cy="685468"/>
          </a:xfrm>
          <a:prstGeom prst="rect">
            <a:avLst/>
          </a:prstGeom>
          <a:noFill/>
        </p:spPr>
      </p:pic>
      <p:pic>
        <p:nvPicPr>
          <p:cNvPr id="34" name="Picture 8" descr="C:\Documents and Settings\PC\Local Settings\Temporary Internet Files\Content.IE5\K9TI0N28\MC90008404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14414" y="3500438"/>
            <a:ext cx="446217" cy="685468"/>
          </a:xfrm>
          <a:prstGeom prst="rect">
            <a:avLst/>
          </a:prstGeom>
          <a:noFill/>
        </p:spPr>
      </p:pic>
      <p:pic>
        <p:nvPicPr>
          <p:cNvPr id="35" name="Picture 8" descr="C:\Documents and Settings\PC\Local Settings\Temporary Internet Files\Content.IE5\K9TI0N28\MC90008404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14480" y="3500438"/>
            <a:ext cx="446217" cy="685468"/>
          </a:xfrm>
          <a:prstGeom prst="rect">
            <a:avLst/>
          </a:prstGeom>
          <a:noFill/>
        </p:spPr>
      </p:pic>
      <p:pic>
        <p:nvPicPr>
          <p:cNvPr id="36" name="Picture 8" descr="C:\Documents and Settings\PC\Local Settings\Temporary Internet Files\Content.IE5\K9TI0N28\MC90008404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3108" y="3500438"/>
            <a:ext cx="446217" cy="685468"/>
          </a:xfrm>
          <a:prstGeom prst="rect">
            <a:avLst/>
          </a:prstGeom>
          <a:noFill/>
        </p:spPr>
      </p:pic>
      <p:pic>
        <p:nvPicPr>
          <p:cNvPr id="37" name="Picture 8" descr="C:\Documents and Settings\PC\Local Settings\Temporary Internet Files\Content.IE5\K9TI0N28\MC90008404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71736" y="3500438"/>
            <a:ext cx="446217" cy="685468"/>
          </a:xfrm>
          <a:prstGeom prst="rect">
            <a:avLst/>
          </a:prstGeom>
          <a:noFill/>
        </p:spPr>
      </p:pic>
      <p:pic>
        <p:nvPicPr>
          <p:cNvPr id="38" name="Picture 8" descr="C:\Documents and Settings\PC\Local Settings\Temporary Internet Files\Content.IE5\K9TI0N28\MC90008404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71802" y="3500438"/>
            <a:ext cx="446217" cy="685468"/>
          </a:xfrm>
          <a:prstGeom prst="rect">
            <a:avLst/>
          </a:prstGeom>
          <a:noFill/>
        </p:spPr>
      </p:pic>
      <p:pic>
        <p:nvPicPr>
          <p:cNvPr id="39" name="Picture 8" descr="C:\Documents and Settings\PC\Local Settings\Temporary Internet Files\Content.IE5\K9TI0N28\MC90008404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868" y="3500438"/>
            <a:ext cx="446217" cy="685468"/>
          </a:xfrm>
          <a:prstGeom prst="rect">
            <a:avLst/>
          </a:prstGeom>
          <a:noFill/>
        </p:spPr>
      </p:pic>
      <p:pic>
        <p:nvPicPr>
          <p:cNvPr id="40" name="Picture 8" descr="C:\Documents and Settings\PC\Local Settings\Temporary Internet Files\Content.IE5\K9TI0N28\MC90008404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71934" y="3500438"/>
            <a:ext cx="446217" cy="685468"/>
          </a:xfrm>
          <a:prstGeom prst="rect">
            <a:avLst/>
          </a:prstGeom>
          <a:noFill/>
        </p:spPr>
      </p:pic>
      <p:pic>
        <p:nvPicPr>
          <p:cNvPr id="41" name="Picture 8" descr="C:\Documents and Settings\PC\Local Settings\Temporary Internet Files\Content.IE5\K9TI0N28\MC90008404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3500438"/>
            <a:ext cx="446217" cy="685468"/>
          </a:xfrm>
          <a:prstGeom prst="rect">
            <a:avLst/>
          </a:prstGeom>
          <a:noFill/>
        </p:spPr>
      </p:pic>
      <p:pic>
        <p:nvPicPr>
          <p:cNvPr id="42" name="Picture 8" descr="C:\Documents and Settings\PC\Local Settings\Temporary Internet Files\Content.IE5\K9TI0N28\MC90008404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2066" y="3500438"/>
            <a:ext cx="446217" cy="685468"/>
          </a:xfrm>
          <a:prstGeom prst="rect">
            <a:avLst/>
          </a:prstGeom>
          <a:noFill/>
        </p:spPr>
      </p:pic>
      <p:pic>
        <p:nvPicPr>
          <p:cNvPr id="43" name="Picture 8" descr="C:\Documents and Settings\PC\Local Settings\Temporary Internet Files\Content.IE5\K9TI0N28\MC90008404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4286256"/>
            <a:ext cx="446217" cy="685468"/>
          </a:xfrm>
          <a:prstGeom prst="rect">
            <a:avLst/>
          </a:prstGeom>
          <a:noFill/>
        </p:spPr>
      </p:pic>
      <p:pic>
        <p:nvPicPr>
          <p:cNvPr id="44" name="Picture 8" descr="C:\Documents and Settings\PC\Local Settings\Temporary Internet Files\Content.IE5\K9TI0N28\MC90008404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14414" y="4286256"/>
            <a:ext cx="446217" cy="685468"/>
          </a:xfrm>
          <a:prstGeom prst="rect">
            <a:avLst/>
          </a:prstGeom>
          <a:noFill/>
        </p:spPr>
      </p:pic>
      <p:pic>
        <p:nvPicPr>
          <p:cNvPr id="45" name="Picture 8" descr="C:\Documents and Settings\PC\Local Settings\Temporary Internet Files\Content.IE5\K9TI0N28\MC90008404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14480" y="4286256"/>
            <a:ext cx="446217" cy="685468"/>
          </a:xfrm>
          <a:prstGeom prst="rect">
            <a:avLst/>
          </a:prstGeom>
          <a:noFill/>
        </p:spPr>
      </p:pic>
      <p:pic>
        <p:nvPicPr>
          <p:cNvPr id="46" name="Picture 8" descr="C:\Documents and Settings\PC\Local Settings\Temporary Internet Files\Content.IE5\K9TI0N28\MC90008404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3108" y="4286256"/>
            <a:ext cx="446217" cy="685468"/>
          </a:xfrm>
          <a:prstGeom prst="rect">
            <a:avLst/>
          </a:prstGeom>
          <a:noFill/>
        </p:spPr>
      </p:pic>
      <p:pic>
        <p:nvPicPr>
          <p:cNvPr id="47" name="Picture 8" descr="C:\Documents and Settings\PC\Local Settings\Temporary Internet Files\Content.IE5\K9TI0N28\MC90008404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71736" y="4286256"/>
            <a:ext cx="446217" cy="685468"/>
          </a:xfrm>
          <a:prstGeom prst="rect">
            <a:avLst/>
          </a:prstGeom>
          <a:noFill/>
        </p:spPr>
      </p:pic>
      <p:pic>
        <p:nvPicPr>
          <p:cNvPr id="48" name="Picture 8" descr="C:\Documents and Settings\PC\Local Settings\Temporary Internet Files\Content.IE5\K9TI0N28\MC90008404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71802" y="4286256"/>
            <a:ext cx="446217" cy="685468"/>
          </a:xfrm>
          <a:prstGeom prst="rect">
            <a:avLst/>
          </a:prstGeom>
          <a:noFill/>
        </p:spPr>
      </p:pic>
      <p:pic>
        <p:nvPicPr>
          <p:cNvPr id="49" name="Picture 8" descr="C:\Documents and Settings\PC\Local Settings\Temporary Internet Files\Content.IE5\K9TI0N28\MC90008404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868" y="4286256"/>
            <a:ext cx="446217" cy="685468"/>
          </a:xfrm>
          <a:prstGeom prst="rect">
            <a:avLst/>
          </a:prstGeom>
          <a:noFill/>
        </p:spPr>
      </p:pic>
      <p:pic>
        <p:nvPicPr>
          <p:cNvPr id="50" name="Picture 8" descr="C:\Documents and Settings\PC\Local Settings\Temporary Internet Files\Content.IE5\K9TI0N28\MC90008404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71934" y="4286256"/>
            <a:ext cx="446217" cy="685468"/>
          </a:xfrm>
          <a:prstGeom prst="rect">
            <a:avLst/>
          </a:prstGeom>
          <a:noFill/>
        </p:spPr>
      </p:pic>
      <p:pic>
        <p:nvPicPr>
          <p:cNvPr id="51" name="Picture 8" descr="C:\Documents and Settings\PC\Local Settings\Temporary Internet Files\Content.IE5\K9TI0N28\MC90008404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4286256"/>
            <a:ext cx="446217" cy="685468"/>
          </a:xfrm>
          <a:prstGeom prst="rect">
            <a:avLst/>
          </a:prstGeom>
          <a:noFill/>
        </p:spPr>
      </p:pic>
      <p:pic>
        <p:nvPicPr>
          <p:cNvPr id="52" name="Picture 8" descr="C:\Documents and Settings\PC\Local Settings\Temporary Internet Files\Content.IE5\K9TI0N28\MC90008404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2066" y="4286256"/>
            <a:ext cx="446217" cy="685468"/>
          </a:xfrm>
          <a:prstGeom prst="rect">
            <a:avLst/>
          </a:prstGeom>
          <a:noFill/>
        </p:spPr>
      </p:pic>
      <p:cxnSp>
        <p:nvCxnSpPr>
          <p:cNvPr id="53" name="Přímá spojovací čára 52"/>
          <p:cNvCxnSpPr/>
          <p:nvPr/>
        </p:nvCxnSpPr>
        <p:spPr>
          <a:xfrm rot="5400000" flipH="1" flipV="1">
            <a:off x="5000628" y="4357694"/>
            <a:ext cx="500066" cy="50006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 rot="5400000" flipH="1" flipV="1">
            <a:off x="4429124" y="4357694"/>
            <a:ext cx="500066" cy="50006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 rot="5400000" flipH="1" flipV="1">
            <a:off x="4000496" y="4357694"/>
            <a:ext cx="500066" cy="50006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 rot="5400000" flipH="1" flipV="1">
            <a:off x="3500430" y="4357694"/>
            <a:ext cx="500066" cy="50006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 rot="5400000" flipH="1" flipV="1">
            <a:off x="3000364" y="4357694"/>
            <a:ext cx="500066" cy="50006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 rot="5400000" flipH="1" flipV="1">
            <a:off x="2500298" y="4357694"/>
            <a:ext cx="500066" cy="50006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/>
          <p:nvPr/>
        </p:nvCxnSpPr>
        <p:spPr>
          <a:xfrm rot="5400000" flipH="1" flipV="1">
            <a:off x="2071670" y="4357694"/>
            <a:ext cx="500066" cy="50006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 rot="5400000" flipH="1" flipV="1">
            <a:off x="1643042" y="4357694"/>
            <a:ext cx="500066" cy="50006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ovéPole 60"/>
          <p:cNvSpPr txBox="1"/>
          <p:nvPr/>
        </p:nvSpPr>
        <p:spPr>
          <a:xfrm>
            <a:off x="857224" y="5286388"/>
            <a:ext cx="5429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1538" y="642918"/>
            <a:ext cx="585791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Možnost formulace slovních úkolů.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Na oslavu maminka objednala 15 malých dortíků. Děti už 4 snědly. Kolik dortíků zůstalo na oslavu? </a:t>
            </a:r>
          </a:p>
          <a:p>
            <a:endParaRPr lang="cs-CZ" dirty="0" smtClean="0"/>
          </a:p>
          <a:p>
            <a:r>
              <a:rPr lang="cs-CZ" dirty="0" smtClean="0"/>
              <a:t>15 – 4 = 11</a:t>
            </a:r>
          </a:p>
          <a:p>
            <a:endParaRPr lang="cs-CZ" dirty="0" smtClean="0"/>
          </a:p>
          <a:p>
            <a:r>
              <a:rPr lang="cs-CZ" dirty="0" smtClean="0"/>
              <a:t>Na oslavu zůstalo 11 dortíků.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Na poli stálo 20 čápů. 8 čápů odletělo. Kolik čápů stojí na poli?</a:t>
            </a:r>
          </a:p>
          <a:p>
            <a:endParaRPr lang="cs-CZ" dirty="0" smtClean="0"/>
          </a:p>
          <a:p>
            <a:r>
              <a:rPr lang="cs-CZ" dirty="0" smtClean="0"/>
              <a:t>20 – 8 = 12</a:t>
            </a:r>
          </a:p>
          <a:p>
            <a:endParaRPr lang="cs-CZ" dirty="0" smtClean="0"/>
          </a:p>
          <a:p>
            <a:r>
              <a:rPr lang="cs-CZ" dirty="0" smtClean="0"/>
              <a:t>Na poli stojí 12 čápů.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142976" y="1500174"/>
            <a:ext cx="6400800" cy="2706066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Ilustrace: www.ofice.microsoft.com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14546" y="642918"/>
            <a:ext cx="42148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ZDROJE: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675986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237</TotalTime>
  <Words>332</Words>
  <PresentationFormat>Předvádění na obrazovce (4:3)</PresentationFormat>
  <Paragraphs>66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PC</cp:lastModifiedBy>
  <cp:revision>33</cp:revision>
  <dcterms:modified xsi:type="dcterms:W3CDTF">2011-11-18T16:45:55Z</dcterms:modified>
</cp:coreProperties>
</file>