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VY_32_INOVACE_3/04_POČÍTÁNÍ S NULOU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ŠKOLY:MŠ a ZŠ, Veselí nad Moravou, Kollárova 1045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AUTOR:Mgr</a:t>
          </a:r>
          <a:r>
            <a:rPr lang="cs-CZ" sz="2000" dirty="0" smtClean="0"/>
            <a:t>. Kamila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Počítání s nulou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smtClean="0"/>
            <a:t>ČÍSLO PROJEKTU:CZ.1.07/1.4.00/21.0822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E6CBA50-0443-4241-B08D-E2F2408B4C1A}" type="presOf" srcId="{B651F6E3-6281-48DB-9319-2AEAFDAE7572}" destId="{6BB5E863-4638-4E1D-BFDE-399D028AC4ED}" srcOrd="1" destOrd="0" presId="urn:microsoft.com/office/officeart/2005/8/layout/target3"/>
    <dgm:cxn modelId="{7D8B0089-4941-4433-AAAE-702573EF02E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E597AA5-CF0A-4920-A5E1-68F9788C9B04}" type="presOf" srcId="{D8197B8C-B260-4A16-BDF4-0947B075E274}" destId="{25B08C86-7E15-44DC-BE7F-FFB55DD49D12}" srcOrd="0" destOrd="0" presId="urn:microsoft.com/office/officeart/2005/8/layout/target3"/>
    <dgm:cxn modelId="{468DCCB1-E8AC-4A7A-AA7F-2FC6233A1146}" type="presOf" srcId="{B651F6E3-6281-48DB-9319-2AEAFDAE7572}" destId="{619D679B-A015-4ECF-8348-D1034C574F40}" srcOrd="0" destOrd="0" presId="urn:microsoft.com/office/officeart/2005/8/layout/target3"/>
    <dgm:cxn modelId="{20089299-7E4D-4631-AEE6-CFD475CB2E0B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58D0698-6286-4F60-BB15-763C89ADD97C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52F17BB-D9FC-46ED-9519-8A879A1186C5}" type="presOf" srcId="{4C35D32F-0EAB-4CD7-82EE-45574DC2A586}" destId="{890E4F0B-2866-4A3F-A3C7-2A14B1797930}" srcOrd="1" destOrd="0" presId="urn:microsoft.com/office/officeart/2005/8/layout/target3"/>
    <dgm:cxn modelId="{7AFE5D79-A67D-45E1-BD6B-09562ECB0B44}" type="presOf" srcId="{D1B46980-6531-4606-95E6-44980827E919}" destId="{6140AFEC-043D-4C43-A2F9-D0F5331DF3A3}" srcOrd="0" destOrd="0" presId="urn:microsoft.com/office/officeart/2005/8/layout/target3"/>
    <dgm:cxn modelId="{3164934D-154E-4A77-A08B-DB5D7B5911DC}" type="presOf" srcId="{D1D4F407-5343-4D3F-B5B9-D407B03CAEB4}" destId="{D005CE8C-CC26-4C3E-AC11-E15060ECD759}" srcOrd="0" destOrd="0" presId="urn:microsoft.com/office/officeart/2005/8/layout/target3"/>
    <dgm:cxn modelId="{93B5646A-9251-4BDA-88A8-F412ED9F5681}" type="presOf" srcId="{D1D4F407-5343-4D3F-B5B9-D407B03CAEB4}" destId="{AED2198E-93D5-4001-81B4-73124B309672}" srcOrd="1" destOrd="0" presId="urn:microsoft.com/office/officeart/2005/8/layout/target3"/>
    <dgm:cxn modelId="{716E9E01-CCC1-45D6-96F7-238C583054BF}" type="presOf" srcId="{757F3AB3-0718-4624-B441-E567A8F0AB56}" destId="{333A1088-737F-45CB-B68E-254E46348037}" srcOrd="0" destOrd="0" presId="urn:microsoft.com/office/officeart/2005/8/layout/target3"/>
    <dgm:cxn modelId="{1E8A47E1-507A-4188-A24E-60173902F793}" type="presParOf" srcId="{333A1088-737F-45CB-B68E-254E46348037}" destId="{F5ABB229-8D3B-4694-996A-96F23CF14429}" srcOrd="0" destOrd="0" presId="urn:microsoft.com/office/officeart/2005/8/layout/target3"/>
    <dgm:cxn modelId="{EC89EA12-7299-45DE-AF9A-8964E824A1C8}" type="presParOf" srcId="{333A1088-737F-45CB-B68E-254E46348037}" destId="{F41139FD-01EE-4571-8B17-4FB00FC51163}" srcOrd="1" destOrd="0" presId="urn:microsoft.com/office/officeart/2005/8/layout/target3"/>
    <dgm:cxn modelId="{D2F4CB33-A669-40EA-B464-E3BA5EB40446}" type="presParOf" srcId="{333A1088-737F-45CB-B68E-254E46348037}" destId="{D005CE8C-CC26-4C3E-AC11-E15060ECD759}" srcOrd="2" destOrd="0" presId="urn:microsoft.com/office/officeart/2005/8/layout/target3"/>
    <dgm:cxn modelId="{4F44953A-D88C-4B05-B681-95C9F852CC41}" type="presParOf" srcId="{333A1088-737F-45CB-B68E-254E46348037}" destId="{2C702D82-9B77-49B7-9568-BB8EB47C3372}" srcOrd="3" destOrd="0" presId="urn:microsoft.com/office/officeart/2005/8/layout/target3"/>
    <dgm:cxn modelId="{5336528C-A18D-4567-BB87-DEDDD67E5003}" type="presParOf" srcId="{333A1088-737F-45CB-B68E-254E46348037}" destId="{A52A0455-90FF-4808-ABD0-F02540D31D5A}" srcOrd="4" destOrd="0" presId="urn:microsoft.com/office/officeart/2005/8/layout/target3"/>
    <dgm:cxn modelId="{7FE3420D-F306-444B-8484-7E78E88D89A6}" type="presParOf" srcId="{333A1088-737F-45CB-B68E-254E46348037}" destId="{6140AFEC-043D-4C43-A2F9-D0F5331DF3A3}" srcOrd="5" destOrd="0" presId="urn:microsoft.com/office/officeart/2005/8/layout/target3"/>
    <dgm:cxn modelId="{C60BD38B-9F24-402E-B42A-12C5C37B1FC1}" type="presParOf" srcId="{333A1088-737F-45CB-B68E-254E46348037}" destId="{9358AC05-5D7D-4327-9F80-1AD486AEA664}" srcOrd="6" destOrd="0" presId="urn:microsoft.com/office/officeart/2005/8/layout/target3"/>
    <dgm:cxn modelId="{F927DDD5-1F18-4537-BCAF-977F36547042}" type="presParOf" srcId="{333A1088-737F-45CB-B68E-254E46348037}" destId="{313FC574-E1CD-4FB4-B054-0B805CE0447D}" srcOrd="7" destOrd="0" presId="urn:microsoft.com/office/officeart/2005/8/layout/target3"/>
    <dgm:cxn modelId="{26C38411-53EE-40F6-A132-16F095372D73}" type="presParOf" srcId="{333A1088-737F-45CB-B68E-254E46348037}" destId="{619D679B-A015-4ECF-8348-D1034C574F40}" srcOrd="8" destOrd="0" presId="urn:microsoft.com/office/officeart/2005/8/layout/target3"/>
    <dgm:cxn modelId="{CCBF6B5A-D9A2-48B7-A2B6-61C646476161}" type="presParOf" srcId="{333A1088-737F-45CB-B68E-254E46348037}" destId="{322283A8-4A27-4CDA-BAE3-F381106A9174}" srcOrd="9" destOrd="0" presId="urn:microsoft.com/office/officeart/2005/8/layout/target3"/>
    <dgm:cxn modelId="{EDF75D08-8945-4B2B-AB70-B4B2791191B4}" type="presParOf" srcId="{333A1088-737F-45CB-B68E-254E46348037}" destId="{FFC9F71D-1B4F-4AD9-A4A6-86ADEFC8AF5C}" srcOrd="10" destOrd="0" presId="urn:microsoft.com/office/officeart/2005/8/layout/target3"/>
    <dgm:cxn modelId="{3D5FA464-9A9D-4D02-BFD0-C003328DA118}" type="presParOf" srcId="{333A1088-737F-45CB-B68E-254E46348037}" destId="{25B08C86-7E15-44DC-BE7F-FFB55DD49D12}" srcOrd="11" destOrd="0" presId="urn:microsoft.com/office/officeart/2005/8/layout/target3"/>
    <dgm:cxn modelId="{A8B3E922-36DA-4A3D-9A79-EF497FF0817E}" type="presParOf" srcId="{333A1088-737F-45CB-B68E-254E46348037}" destId="{76644BE8-9D7C-4C09-B250-3D10AF48CBB7}" srcOrd="12" destOrd="0" presId="urn:microsoft.com/office/officeart/2005/8/layout/target3"/>
    <dgm:cxn modelId="{57873803-F665-457B-9DD7-28C89F4CF076}" type="presParOf" srcId="{333A1088-737F-45CB-B68E-254E46348037}" destId="{EE85B701-7295-41C0-BA7A-34D3756A2AE6}" srcOrd="13" destOrd="0" presId="urn:microsoft.com/office/officeart/2005/8/layout/target3"/>
    <dgm:cxn modelId="{9F2D48AB-687F-495E-BD6A-8BE6B9F7BD2C}" type="presParOf" srcId="{333A1088-737F-45CB-B68E-254E46348037}" destId="{8BEBB6EC-1DAA-4CAC-8A25-BC0FCBD5DBD5}" srcOrd="14" destOrd="0" presId="urn:microsoft.com/office/officeart/2005/8/layout/target3"/>
    <dgm:cxn modelId="{67BF6CA4-2550-4FDF-A513-209A9921D4CE}" type="presParOf" srcId="{333A1088-737F-45CB-B68E-254E46348037}" destId="{AED2198E-93D5-4001-81B4-73124B309672}" srcOrd="15" destOrd="0" presId="urn:microsoft.com/office/officeart/2005/8/layout/target3"/>
    <dgm:cxn modelId="{86793939-9F17-4999-AF9E-9924CC7C051F}" type="presParOf" srcId="{333A1088-737F-45CB-B68E-254E46348037}" destId="{2BE915AB-18AA-4053-B92C-3BFC9ED204BB}" srcOrd="16" destOrd="0" presId="urn:microsoft.com/office/officeart/2005/8/layout/target3"/>
    <dgm:cxn modelId="{86C1B5DC-4865-4B4E-A921-DEFFF65ED692}" type="presParOf" srcId="{333A1088-737F-45CB-B68E-254E46348037}" destId="{6BB5E863-4638-4E1D-BFDE-399D028AC4ED}" srcOrd="17" destOrd="0" presId="urn:microsoft.com/office/officeart/2005/8/layout/target3"/>
    <dgm:cxn modelId="{76C4D04B-AA1A-4836-8029-54E64E2BE54F}" type="presParOf" srcId="{333A1088-737F-45CB-B68E-254E46348037}" destId="{5A5FFA88-C948-4069-8E93-59FA12366E83}" srcOrd="18" destOrd="0" presId="urn:microsoft.com/office/officeart/2005/8/layout/target3"/>
    <dgm:cxn modelId="{FE89A2B1-D01B-4BFB-A0BE-94021BB997A8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0F4BF-1E9B-4743-9C33-DA12CA51EFF0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6A979D-AF8C-4489-959D-ACCF7E70FF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65687083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7910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142984"/>
            <a:ext cx="8229600" cy="4983179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Materiál je vhodný do matematiky pro žáky základní školy praktické </a:t>
            </a:r>
            <a:r>
              <a:rPr lang="cs-CZ" dirty="0" smtClean="0"/>
              <a:t>ve 2. ročníku. </a:t>
            </a:r>
            <a:r>
              <a:rPr lang="cs-CZ" dirty="0" smtClean="0"/>
              <a:t>Slouží k procvičování sčítání a odčítání s nulou.</a:t>
            </a:r>
          </a:p>
          <a:p>
            <a:r>
              <a:rPr lang="cs-CZ" dirty="0" smtClean="0"/>
              <a:t>Materiál slouží pro práci na interaktivní tabuli.</a:t>
            </a:r>
          </a:p>
          <a:p>
            <a:r>
              <a:rPr lang="cs-CZ" dirty="0" smtClean="0"/>
              <a:t>Učitel čte zadání žákům a úkoly vysvětlí. Žáci bez obtíží zapisovali příklady k obrázkům. Pracovali individuálně u tabule. Příklady v domečcích nejprve vypočítali, pak teprve </a:t>
            </a:r>
            <a:r>
              <a:rPr lang="cs-CZ" smtClean="0"/>
              <a:t>kroužkovali </a:t>
            </a:r>
            <a:r>
              <a:rPr lang="cs-CZ" smtClean="0"/>
              <a:t>domečky,  </a:t>
            </a:r>
            <a:r>
              <a:rPr lang="cs-CZ" dirty="0" smtClean="0"/>
              <a:t>kde bydlí nula.</a:t>
            </a:r>
          </a:p>
          <a:p>
            <a:r>
              <a:rPr lang="cs-CZ" dirty="0" smtClean="0"/>
              <a:t>Vytvořeno: září 2011</a:t>
            </a:r>
          </a:p>
          <a:p>
            <a:r>
              <a:rPr lang="cs-CZ" dirty="0" smtClean="0"/>
              <a:t>Ověřeno: 18.11.2011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205030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2910" y="50004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Zapiš jako sčítání podle vzoru.</a:t>
            </a:r>
            <a:endParaRPr lang="cs-CZ" dirty="0"/>
          </a:p>
        </p:txBody>
      </p:sp>
      <p:sp>
        <p:nvSpPr>
          <p:cNvPr id="5" name="Rovnoramenný trojúhelník 4"/>
          <p:cNvSpPr/>
          <p:nvPr/>
        </p:nvSpPr>
        <p:spPr>
          <a:xfrm>
            <a:off x="785786" y="1142984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1428728" y="1142984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2071670" y="1142984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785786" y="192880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ovnoramenný trojúhelník 8"/>
          <p:cNvSpPr/>
          <p:nvPr/>
        </p:nvSpPr>
        <p:spPr>
          <a:xfrm>
            <a:off x="1428728" y="192880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2071670" y="192880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2714612" y="192880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3357554" y="192880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>
            <a:off x="4000496" y="192880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785786" y="264318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1428728" y="264318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2071670" y="264318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ovnoramenný trojúhelník 16"/>
          <p:cNvSpPr/>
          <p:nvPr/>
        </p:nvSpPr>
        <p:spPr>
          <a:xfrm>
            <a:off x="2714612" y="2643182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785786" y="3429000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ovnoramenný trojúhelník 18"/>
          <p:cNvSpPr/>
          <p:nvPr/>
        </p:nvSpPr>
        <p:spPr>
          <a:xfrm>
            <a:off x="1428728" y="3429000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ovnoramenný trojúhelník 19"/>
          <p:cNvSpPr/>
          <p:nvPr/>
        </p:nvSpPr>
        <p:spPr>
          <a:xfrm>
            <a:off x="2071670" y="3429000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ovnoramenný trojúhelník 20"/>
          <p:cNvSpPr/>
          <p:nvPr/>
        </p:nvSpPr>
        <p:spPr>
          <a:xfrm>
            <a:off x="2714612" y="3429000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ovnoramenný trojúhelník 21"/>
          <p:cNvSpPr/>
          <p:nvPr/>
        </p:nvSpPr>
        <p:spPr>
          <a:xfrm>
            <a:off x="3357554" y="3429000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ovnoramenný trojúhelník 22"/>
          <p:cNvSpPr/>
          <p:nvPr/>
        </p:nvSpPr>
        <p:spPr>
          <a:xfrm>
            <a:off x="785786" y="4214818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ovnoramenný trojúhelník 23"/>
          <p:cNvSpPr/>
          <p:nvPr/>
        </p:nvSpPr>
        <p:spPr>
          <a:xfrm>
            <a:off x="785786" y="5000636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ovnoramenný trojúhelník 24"/>
          <p:cNvSpPr/>
          <p:nvPr/>
        </p:nvSpPr>
        <p:spPr>
          <a:xfrm>
            <a:off x="1428728" y="5000636"/>
            <a:ext cx="571504" cy="500066"/>
          </a:xfrm>
          <a:prstGeom prst="triangl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ovací čára 26"/>
          <p:cNvCxnSpPr/>
          <p:nvPr/>
        </p:nvCxnSpPr>
        <p:spPr>
          <a:xfrm>
            <a:off x="5857884" y="1643050"/>
            <a:ext cx="214314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5857884" y="2428868"/>
            <a:ext cx="214314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5857884" y="3214686"/>
            <a:ext cx="214314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5857884" y="4000504"/>
            <a:ext cx="214314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5857884" y="4786322"/>
            <a:ext cx="214314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5857884" y="5643578"/>
            <a:ext cx="2143140" cy="158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5929322" y="1214422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 + 0 = </a:t>
            </a: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42910" y="571480"/>
            <a:ext cx="5072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Zapiš jako odčítání podle vzoru. Kolik škrtneš?</a:t>
            </a:r>
            <a:endParaRPr lang="cs-CZ" dirty="0"/>
          </a:p>
        </p:txBody>
      </p:sp>
      <p:sp>
        <p:nvSpPr>
          <p:cNvPr id="5" name="Vývojový diagram: magnetický disk 4"/>
          <p:cNvSpPr/>
          <p:nvPr/>
        </p:nvSpPr>
        <p:spPr>
          <a:xfrm>
            <a:off x="928662" y="1214422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magnetický disk 5"/>
          <p:cNvSpPr/>
          <p:nvPr/>
        </p:nvSpPr>
        <p:spPr>
          <a:xfrm>
            <a:off x="1500166" y="1214422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magnetický disk 6"/>
          <p:cNvSpPr/>
          <p:nvPr/>
        </p:nvSpPr>
        <p:spPr>
          <a:xfrm>
            <a:off x="2071670" y="1214422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magnetický disk 7"/>
          <p:cNvSpPr/>
          <p:nvPr/>
        </p:nvSpPr>
        <p:spPr>
          <a:xfrm>
            <a:off x="2643174" y="1214422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magnetický disk 8"/>
          <p:cNvSpPr/>
          <p:nvPr/>
        </p:nvSpPr>
        <p:spPr>
          <a:xfrm>
            <a:off x="928662" y="207167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magnetický disk 9"/>
          <p:cNvSpPr/>
          <p:nvPr/>
        </p:nvSpPr>
        <p:spPr>
          <a:xfrm>
            <a:off x="1500166" y="207167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magnetický disk 10"/>
          <p:cNvSpPr/>
          <p:nvPr/>
        </p:nvSpPr>
        <p:spPr>
          <a:xfrm>
            <a:off x="2071670" y="207167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magnetický disk 11"/>
          <p:cNvSpPr/>
          <p:nvPr/>
        </p:nvSpPr>
        <p:spPr>
          <a:xfrm>
            <a:off x="2643174" y="207167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magnetický disk 12"/>
          <p:cNvSpPr/>
          <p:nvPr/>
        </p:nvSpPr>
        <p:spPr>
          <a:xfrm>
            <a:off x="928662" y="2928934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magnetický disk 13"/>
          <p:cNvSpPr/>
          <p:nvPr/>
        </p:nvSpPr>
        <p:spPr>
          <a:xfrm>
            <a:off x="1500166" y="2928934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magnetický disk 14"/>
          <p:cNvSpPr/>
          <p:nvPr/>
        </p:nvSpPr>
        <p:spPr>
          <a:xfrm>
            <a:off x="2071670" y="2928934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magnetický disk 20"/>
          <p:cNvSpPr/>
          <p:nvPr/>
        </p:nvSpPr>
        <p:spPr>
          <a:xfrm>
            <a:off x="928662" y="3786190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magnetický disk 24"/>
          <p:cNvSpPr/>
          <p:nvPr/>
        </p:nvSpPr>
        <p:spPr>
          <a:xfrm>
            <a:off x="3214678" y="207167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magnetický disk 25"/>
          <p:cNvSpPr/>
          <p:nvPr/>
        </p:nvSpPr>
        <p:spPr>
          <a:xfrm>
            <a:off x="3786182" y="207167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magnetický disk 26"/>
          <p:cNvSpPr/>
          <p:nvPr/>
        </p:nvSpPr>
        <p:spPr>
          <a:xfrm>
            <a:off x="928662" y="457200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Vývojový diagram: magnetický disk 27"/>
          <p:cNvSpPr/>
          <p:nvPr/>
        </p:nvSpPr>
        <p:spPr>
          <a:xfrm>
            <a:off x="1500166" y="457200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ývojový diagram: magnetický disk 28"/>
          <p:cNvSpPr/>
          <p:nvPr/>
        </p:nvSpPr>
        <p:spPr>
          <a:xfrm>
            <a:off x="2071670" y="457200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ývojový diagram: magnetický disk 29"/>
          <p:cNvSpPr/>
          <p:nvPr/>
        </p:nvSpPr>
        <p:spPr>
          <a:xfrm>
            <a:off x="2643174" y="457200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ývojový diagram: magnetický disk 30"/>
          <p:cNvSpPr/>
          <p:nvPr/>
        </p:nvSpPr>
        <p:spPr>
          <a:xfrm>
            <a:off x="928662" y="5429264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ývojový diagram: magnetický disk 31"/>
          <p:cNvSpPr/>
          <p:nvPr/>
        </p:nvSpPr>
        <p:spPr>
          <a:xfrm>
            <a:off x="1500166" y="5429264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Vývojový diagram: magnetický disk 34"/>
          <p:cNvSpPr/>
          <p:nvPr/>
        </p:nvSpPr>
        <p:spPr>
          <a:xfrm>
            <a:off x="3214678" y="4572008"/>
            <a:ext cx="428628" cy="571504"/>
          </a:xfrm>
          <a:prstGeom prst="flowChartMagneticDisk">
            <a:avLst/>
          </a:prstGeom>
          <a:solidFill>
            <a:srgbClr val="00B050"/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7" name="Přímá spojovací čára 36"/>
          <p:cNvCxnSpPr/>
          <p:nvPr/>
        </p:nvCxnSpPr>
        <p:spPr>
          <a:xfrm>
            <a:off x="5643570" y="1714488"/>
            <a:ext cx="2143140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ovací čára 39"/>
          <p:cNvCxnSpPr/>
          <p:nvPr/>
        </p:nvCxnSpPr>
        <p:spPr>
          <a:xfrm>
            <a:off x="5643570" y="2571744"/>
            <a:ext cx="2143140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čára 40"/>
          <p:cNvCxnSpPr/>
          <p:nvPr/>
        </p:nvCxnSpPr>
        <p:spPr>
          <a:xfrm>
            <a:off x="5643570" y="3357562"/>
            <a:ext cx="2143140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>
            <a:off x="5643570" y="4214818"/>
            <a:ext cx="2143140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>
            <a:off x="5643570" y="5072074"/>
            <a:ext cx="2143140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5643570" y="5929330"/>
            <a:ext cx="2143140" cy="1588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ovéPole 44"/>
          <p:cNvSpPr txBox="1"/>
          <p:nvPr/>
        </p:nvSpPr>
        <p:spPr>
          <a:xfrm>
            <a:off x="5643570" y="1285860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 – 0 =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71472" y="500042"/>
            <a:ext cx="585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Zapiš příklad k obrázku.</a:t>
            </a:r>
            <a:endParaRPr lang="cs-CZ" dirty="0"/>
          </a:p>
        </p:txBody>
      </p:sp>
      <p:pic>
        <p:nvPicPr>
          <p:cNvPr id="1027" name="Picture 3" descr="C:\Documents and Settings\PC\Local Settings\Temporary Internet Files\Content.IE5\ETXSK0WB\MC9002508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000108"/>
            <a:ext cx="443052" cy="746217"/>
          </a:xfrm>
          <a:prstGeom prst="rect">
            <a:avLst/>
          </a:prstGeom>
          <a:noFill/>
        </p:spPr>
      </p:pic>
      <p:pic>
        <p:nvPicPr>
          <p:cNvPr id="7" name="Picture 3" descr="C:\Documents and Settings\PC\Local Settings\Temporary Internet Files\Content.IE5\ETXSK0WB\MC9002508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000108"/>
            <a:ext cx="443052" cy="746217"/>
          </a:xfrm>
          <a:prstGeom prst="rect">
            <a:avLst/>
          </a:prstGeom>
          <a:noFill/>
        </p:spPr>
      </p:pic>
      <p:pic>
        <p:nvPicPr>
          <p:cNvPr id="8" name="Picture 3" descr="C:\Documents and Settings\PC\Local Settings\Temporary Internet Files\Content.IE5\ETXSK0WB\MC9002508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000108"/>
            <a:ext cx="443052" cy="746217"/>
          </a:xfrm>
          <a:prstGeom prst="rect">
            <a:avLst/>
          </a:prstGeom>
          <a:noFill/>
        </p:spPr>
      </p:pic>
      <p:pic>
        <p:nvPicPr>
          <p:cNvPr id="9" name="Picture 3" descr="C:\Documents and Settings\PC\Local Settings\Temporary Internet Files\Content.IE5\ETXSK0WB\MC9002508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000108"/>
            <a:ext cx="443052" cy="746217"/>
          </a:xfrm>
          <a:prstGeom prst="rect">
            <a:avLst/>
          </a:prstGeom>
          <a:noFill/>
        </p:spPr>
      </p:pic>
      <p:pic>
        <p:nvPicPr>
          <p:cNvPr id="10" name="Picture 3" descr="C:\Documents and Settings\PC\Local Settings\Temporary Internet Files\Content.IE5\ETXSK0WB\MC9002508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000108"/>
            <a:ext cx="443052" cy="746217"/>
          </a:xfrm>
          <a:prstGeom prst="rect">
            <a:avLst/>
          </a:prstGeom>
          <a:noFill/>
        </p:spPr>
      </p:pic>
      <p:pic>
        <p:nvPicPr>
          <p:cNvPr id="11" name="Picture 3" descr="C:\Documents and Settings\PC\Local Settings\Temporary Internet Files\Content.IE5\ETXSK0WB\MC9002508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1000108"/>
            <a:ext cx="443052" cy="746217"/>
          </a:xfrm>
          <a:prstGeom prst="rect">
            <a:avLst/>
          </a:prstGeom>
          <a:noFill/>
        </p:spPr>
      </p:pic>
      <p:pic>
        <p:nvPicPr>
          <p:cNvPr id="1029" name="Picture 5" descr="C:\Documents and Settings\PC\Local Settings\Temporary Internet Files\Content.IE5\K9TI0N28\MC9003591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2000240"/>
            <a:ext cx="894591" cy="597563"/>
          </a:xfrm>
          <a:prstGeom prst="rect">
            <a:avLst/>
          </a:prstGeom>
          <a:noFill/>
        </p:spPr>
      </p:pic>
      <p:pic>
        <p:nvPicPr>
          <p:cNvPr id="14" name="Picture 5" descr="C:\Documents and Settings\PC\Local Settings\Temporary Internet Files\Content.IE5\K9TI0N28\MC9003591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2000240"/>
            <a:ext cx="894591" cy="597563"/>
          </a:xfrm>
          <a:prstGeom prst="rect">
            <a:avLst/>
          </a:prstGeom>
          <a:noFill/>
        </p:spPr>
      </p:pic>
      <p:pic>
        <p:nvPicPr>
          <p:cNvPr id="1031" name="Picture 7" descr="C:\Documents and Settings\PC\Local Settings\Temporary Internet Files\Content.IE5\K9TI0N28\MC9003825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2857496"/>
            <a:ext cx="785818" cy="785818"/>
          </a:xfrm>
          <a:prstGeom prst="rect">
            <a:avLst/>
          </a:prstGeom>
          <a:noFill/>
        </p:spPr>
      </p:pic>
      <p:pic>
        <p:nvPicPr>
          <p:cNvPr id="17" name="Picture 7" descr="C:\Documents and Settings\PC\Local Settings\Temporary Internet Files\Content.IE5\K9TI0N28\MC9003825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2857496"/>
            <a:ext cx="785818" cy="785818"/>
          </a:xfrm>
          <a:prstGeom prst="rect">
            <a:avLst/>
          </a:prstGeom>
          <a:noFill/>
        </p:spPr>
      </p:pic>
      <p:pic>
        <p:nvPicPr>
          <p:cNvPr id="18" name="Picture 7" descr="C:\Documents and Settings\PC\Local Settings\Temporary Internet Files\Content.IE5\K9TI0N28\MC9003825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0232" y="2857496"/>
            <a:ext cx="785818" cy="785818"/>
          </a:xfrm>
          <a:prstGeom prst="rect">
            <a:avLst/>
          </a:prstGeom>
          <a:noFill/>
        </p:spPr>
      </p:pic>
      <p:pic>
        <p:nvPicPr>
          <p:cNvPr id="19" name="Picture 7" descr="C:\Documents and Settings\PC\Local Settings\Temporary Internet Files\Content.IE5\K9TI0N28\MC9003825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2857496"/>
            <a:ext cx="785818" cy="785818"/>
          </a:xfrm>
          <a:prstGeom prst="rect">
            <a:avLst/>
          </a:prstGeom>
          <a:noFill/>
        </p:spPr>
      </p:pic>
      <p:pic>
        <p:nvPicPr>
          <p:cNvPr id="20" name="Picture 7" descr="C:\Documents and Settings\PC\Local Settings\Temporary Internet Files\Content.IE5\K9TI0N28\MC9003825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71670" y="2857496"/>
            <a:ext cx="785818" cy="785818"/>
          </a:xfrm>
          <a:prstGeom prst="rect">
            <a:avLst/>
          </a:prstGeom>
          <a:noFill/>
        </p:spPr>
      </p:pic>
      <p:pic>
        <p:nvPicPr>
          <p:cNvPr id="21" name="Picture 7" descr="C:\Documents and Settings\PC\Local Settings\Temporary Internet Files\Content.IE5\K9TI0N28\MC9003825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2857496"/>
            <a:ext cx="785818" cy="785818"/>
          </a:xfrm>
          <a:prstGeom prst="rect">
            <a:avLst/>
          </a:prstGeom>
          <a:noFill/>
        </p:spPr>
      </p:pic>
      <p:pic>
        <p:nvPicPr>
          <p:cNvPr id="22" name="Picture 7" descr="C:\Documents and Settings\PC\Local Settings\Temporary Internet Files\Content.IE5\K9TI0N28\MC90038256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857496"/>
            <a:ext cx="785818" cy="785818"/>
          </a:xfrm>
          <a:prstGeom prst="rect">
            <a:avLst/>
          </a:prstGeom>
          <a:noFill/>
        </p:spPr>
      </p:pic>
      <p:pic>
        <p:nvPicPr>
          <p:cNvPr id="1034" name="Picture 10" descr="C:\Documents and Settings\PC\Local Settings\Temporary Internet Files\Content.IE5\CAH8AMLO\MC90033440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3786190"/>
            <a:ext cx="519037" cy="716777"/>
          </a:xfrm>
          <a:prstGeom prst="rect">
            <a:avLst/>
          </a:prstGeom>
          <a:noFill/>
        </p:spPr>
      </p:pic>
      <p:pic>
        <p:nvPicPr>
          <p:cNvPr id="28" name="Picture 10" descr="C:\Documents and Settings\PC\Local Settings\Temporary Internet Files\Content.IE5\CAH8AMLO\MC90033440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3786190"/>
            <a:ext cx="519037" cy="716777"/>
          </a:xfrm>
          <a:prstGeom prst="rect">
            <a:avLst/>
          </a:prstGeom>
          <a:noFill/>
        </p:spPr>
      </p:pic>
      <p:pic>
        <p:nvPicPr>
          <p:cNvPr id="30" name="Picture 10" descr="C:\Documents and Settings\PC\Local Settings\Temporary Internet Files\Content.IE5\CAH8AMLO\MC90033440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28794" y="3786190"/>
            <a:ext cx="519037" cy="716777"/>
          </a:xfrm>
          <a:prstGeom prst="rect">
            <a:avLst/>
          </a:prstGeom>
          <a:noFill/>
        </p:spPr>
      </p:pic>
      <p:pic>
        <p:nvPicPr>
          <p:cNvPr id="31" name="Picture 10" descr="C:\Documents and Settings\PC\Local Settings\Temporary Internet Files\Content.IE5\CAH8AMLO\MC900334408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0298" y="3786190"/>
            <a:ext cx="519037" cy="716777"/>
          </a:xfrm>
          <a:prstGeom prst="rect">
            <a:avLst/>
          </a:prstGeom>
          <a:noFill/>
        </p:spPr>
      </p:pic>
      <p:pic>
        <p:nvPicPr>
          <p:cNvPr id="1036" name="Picture 12" descr="C:\Documents and Settings\PC\Local Settings\Temporary Internet Files\Content.IE5\0XKL28WI\MC90032965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10" y="4857760"/>
            <a:ext cx="899311" cy="427776"/>
          </a:xfrm>
          <a:prstGeom prst="rect">
            <a:avLst/>
          </a:prstGeom>
          <a:noFill/>
        </p:spPr>
      </p:pic>
      <p:pic>
        <p:nvPicPr>
          <p:cNvPr id="34" name="Picture 12" descr="C:\Documents and Settings\PC\Local Settings\Temporary Internet Files\Content.IE5\0XKL28WI\MC90032965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57290" y="4857760"/>
            <a:ext cx="899311" cy="427776"/>
          </a:xfrm>
          <a:prstGeom prst="rect">
            <a:avLst/>
          </a:prstGeom>
          <a:noFill/>
        </p:spPr>
      </p:pic>
      <p:pic>
        <p:nvPicPr>
          <p:cNvPr id="35" name="Picture 12" descr="C:\Documents and Settings\PC\Local Settings\Temporary Internet Files\Content.IE5\0XKL28WI\MC90032965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1670" y="4857760"/>
            <a:ext cx="899311" cy="427776"/>
          </a:xfrm>
          <a:prstGeom prst="rect">
            <a:avLst/>
          </a:prstGeom>
          <a:noFill/>
        </p:spPr>
      </p:pic>
      <p:pic>
        <p:nvPicPr>
          <p:cNvPr id="1039" name="Picture 15" descr="C:\Documents and Settings\PC\Local Settings\Temporary Internet Files\Content.IE5\K9TI0N28\MC900391540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5429264"/>
            <a:ext cx="642942" cy="734471"/>
          </a:xfrm>
          <a:prstGeom prst="rect">
            <a:avLst/>
          </a:prstGeom>
          <a:noFill/>
        </p:spPr>
      </p:pic>
      <p:cxnSp>
        <p:nvCxnSpPr>
          <p:cNvPr id="40" name="Přímá spojovací čára 39"/>
          <p:cNvCxnSpPr/>
          <p:nvPr/>
        </p:nvCxnSpPr>
        <p:spPr>
          <a:xfrm rot="5400000" flipH="1" flipV="1">
            <a:off x="3271292" y="12292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rot="5400000" flipH="1" flipV="1">
            <a:off x="2771226" y="12292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 rot="5400000" flipH="1" flipV="1">
            <a:off x="2271160" y="1157808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 rot="5400000" flipH="1" flipV="1">
            <a:off x="1771094" y="12292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rot="5400000" flipH="1" flipV="1">
            <a:off x="1271028" y="12292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rot="5400000" flipH="1" flipV="1">
            <a:off x="770962" y="12292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 rot="5400000" flipH="1" flipV="1">
            <a:off x="842400" y="2015064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 rot="5400000" flipH="1" flipV="1">
            <a:off x="1628218" y="2015064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 rot="5400000" flipH="1" flipV="1">
            <a:off x="485210" y="2943758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rot="5400000" flipH="1" flipV="1">
            <a:off x="1271028" y="2943758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 rot="5400000" flipH="1" flipV="1">
            <a:off x="1985408" y="301519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 rot="5400000" flipH="1" flipV="1">
            <a:off x="2771226" y="2943758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 rot="5400000" flipH="1" flipV="1">
            <a:off x="3557044" y="2943758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 rot="5400000" flipH="1" flipV="1">
            <a:off x="699524" y="3872452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 rot="5400000" flipH="1" flipV="1">
            <a:off x="1271028" y="3872452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 rot="5400000" flipH="1" flipV="1">
            <a:off x="1842532" y="3943890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 rot="5400000" flipH="1" flipV="1">
            <a:off x="2414036" y="3943890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 rot="5400000" flipH="1" flipV="1">
            <a:off x="2128284" y="48011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 rot="5400000" flipH="1" flipV="1">
            <a:off x="1342466" y="48011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 rot="5400000" flipH="1" flipV="1">
            <a:off x="699524" y="480114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 rot="5400000" flipH="1" flipV="1">
            <a:off x="628086" y="5515526"/>
            <a:ext cx="672590" cy="500066"/>
          </a:xfrm>
          <a:prstGeom prst="line">
            <a:avLst/>
          </a:prstGeom>
          <a:ln w="254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Přímá spojovací čára 62"/>
          <p:cNvCxnSpPr/>
          <p:nvPr/>
        </p:nvCxnSpPr>
        <p:spPr>
          <a:xfrm>
            <a:off x="5643570" y="1714488"/>
            <a:ext cx="2214578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Přímá spojovací čára 65"/>
          <p:cNvCxnSpPr/>
          <p:nvPr/>
        </p:nvCxnSpPr>
        <p:spPr>
          <a:xfrm>
            <a:off x="5643570" y="2571744"/>
            <a:ext cx="2214578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>
            <a:off x="5643570" y="3429000"/>
            <a:ext cx="2214578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Přímá spojovací čára 67"/>
          <p:cNvCxnSpPr/>
          <p:nvPr/>
        </p:nvCxnSpPr>
        <p:spPr>
          <a:xfrm>
            <a:off x="5643570" y="4286256"/>
            <a:ext cx="2214578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Přímá spojovací čára 68"/>
          <p:cNvCxnSpPr/>
          <p:nvPr/>
        </p:nvCxnSpPr>
        <p:spPr>
          <a:xfrm>
            <a:off x="5643570" y="5143512"/>
            <a:ext cx="2214578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>
            <a:off x="5643570" y="6000768"/>
            <a:ext cx="2214578" cy="1588"/>
          </a:xfrm>
          <a:prstGeom prst="lin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42910" y="642918"/>
            <a:ext cx="5214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Zakroužkuj domeček, ve kterém bydlí 0.</a:t>
            </a:r>
            <a:endParaRPr lang="cs-CZ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2714612" y="2143116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2928926" y="3071810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oramenný trojúhelník 7"/>
          <p:cNvSpPr/>
          <p:nvPr/>
        </p:nvSpPr>
        <p:spPr>
          <a:xfrm>
            <a:off x="928662" y="1142984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142976" y="2071678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4429124" y="714356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643438" y="1643050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6572264" y="1214422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786578" y="2143116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4857752" y="3286124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72066" y="4214818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ovnoramenný trojúhelník 15"/>
          <p:cNvSpPr/>
          <p:nvPr/>
        </p:nvSpPr>
        <p:spPr>
          <a:xfrm>
            <a:off x="7000892" y="4071942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7215206" y="5000636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ovnoramenný trojúhelník 17"/>
          <p:cNvSpPr/>
          <p:nvPr/>
        </p:nvSpPr>
        <p:spPr>
          <a:xfrm>
            <a:off x="428596" y="3571876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642910" y="4500570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5 - </a:t>
            </a:r>
            <a:r>
              <a:rPr lang="cs-CZ" sz="2800" dirty="0" err="1" smtClean="0"/>
              <a:t>5</a:t>
            </a:r>
            <a:endParaRPr lang="cs-CZ" sz="2800" dirty="0"/>
          </a:p>
        </p:txBody>
      </p:sp>
      <p:sp>
        <p:nvSpPr>
          <p:cNvPr id="20" name="Rovnoramenný trojúhelník 19"/>
          <p:cNvSpPr/>
          <p:nvPr/>
        </p:nvSpPr>
        <p:spPr>
          <a:xfrm>
            <a:off x="2357422" y="4429132"/>
            <a:ext cx="1643074" cy="914400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571736" y="5357826"/>
            <a:ext cx="1214446" cy="1214446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 + 5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928662" y="2428868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3 + 2</a:t>
            </a:r>
            <a:endParaRPr lang="cs-CZ" sz="28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786050" y="3429000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6 - </a:t>
            </a:r>
            <a:r>
              <a:rPr lang="cs-CZ" sz="2800" dirty="0" err="1" smtClean="0"/>
              <a:t>6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572000" y="1928802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3 - </a:t>
            </a:r>
            <a:r>
              <a:rPr lang="cs-CZ" sz="2800" dirty="0" err="1" smtClean="0"/>
              <a:t>3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715140" y="2571744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3 + </a:t>
            </a:r>
            <a:r>
              <a:rPr lang="cs-CZ" sz="2800" dirty="0" err="1" smtClean="0"/>
              <a:t>3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143768" y="5357826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1 - </a:t>
            </a:r>
            <a:r>
              <a:rPr lang="cs-CZ" sz="2800" dirty="0" err="1" smtClean="0"/>
              <a:t>1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000628" y="4572008"/>
            <a:ext cx="13573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smtClean="0"/>
              <a:t>4 - 4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42976" y="1500174"/>
            <a:ext cx="6400800" cy="2706066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Ilustrace: www.ofice.microsoft.com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214546" y="642918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ZDROJE: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267598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169</Words>
  <PresentationFormat>Předvádění na obrazovce (4:3)</PresentationFormat>
  <Paragraphs>28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PC</cp:lastModifiedBy>
  <cp:revision>19</cp:revision>
  <dcterms:modified xsi:type="dcterms:W3CDTF">2011-11-18T16:47:03Z</dcterms:modified>
</cp:coreProperties>
</file>