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61" r:id="rId4"/>
    <p:sldId id="262" r:id="rId5"/>
    <p:sldId id="263" r:id="rId6"/>
    <p:sldId id="264" r:id="rId7"/>
    <p:sldId id="260" r:id="rId8"/>
    <p:sldId id="267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552" autoAdjust="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VY_32_INOVACE_3/19_ VZTAH O X MÉNĚ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VZTAH O X MÉNĚ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PROJEKTU:CZ.1.07/1.4.00/21.0822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E6CBA50-0443-4241-B08D-E2F2408B4C1A}" type="presOf" srcId="{B651F6E3-6281-48DB-9319-2AEAFDAE7572}" destId="{6BB5E863-4638-4E1D-BFDE-399D028AC4ED}" srcOrd="1" destOrd="0" presId="urn:microsoft.com/office/officeart/2005/8/layout/target3"/>
    <dgm:cxn modelId="{7D8B0089-4941-4433-AAAE-702573EF02E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E597AA5-CF0A-4920-A5E1-68F9788C9B04}" type="presOf" srcId="{D8197B8C-B260-4A16-BDF4-0947B075E274}" destId="{25B08C86-7E15-44DC-BE7F-FFB55DD49D12}" srcOrd="0" destOrd="0" presId="urn:microsoft.com/office/officeart/2005/8/layout/target3"/>
    <dgm:cxn modelId="{468DCCB1-E8AC-4A7A-AA7F-2FC6233A1146}" type="presOf" srcId="{B651F6E3-6281-48DB-9319-2AEAFDAE7572}" destId="{619D679B-A015-4ECF-8348-D1034C574F40}" srcOrd="0" destOrd="0" presId="urn:microsoft.com/office/officeart/2005/8/layout/target3"/>
    <dgm:cxn modelId="{20089299-7E4D-4631-AEE6-CFD475CB2E0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8D0698-6286-4F60-BB15-763C89ADD97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52F17BB-D9FC-46ED-9519-8A879A1186C5}" type="presOf" srcId="{4C35D32F-0EAB-4CD7-82EE-45574DC2A586}" destId="{890E4F0B-2866-4A3F-A3C7-2A14B1797930}" srcOrd="1" destOrd="0" presId="urn:microsoft.com/office/officeart/2005/8/layout/target3"/>
    <dgm:cxn modelId="{7AFE5D79-A67D-45E1-BD6B-09562ECB0B44}" type="presOf" srcId="{D1B46980-6531-4606-95E6-44980827E919}" destId="{6140AFEC-043D-4C43-A2F9-D0F5331DF3A3}" srcOrd="0" destOrd="0" presId="urn:microsoft.com/office/officeart/2005/8/layout/target3"/>
    <dgm:cxn modelId="{3164934D-154E-4A77-A08B-DB5D7B5911DC}" type="presOf" srcId="{D1D4F407-5343-4D3F-B5B9-D407B03CAEB4}" destId="{D005CE8C-CC26-4C3E-AC11-E15060ECD759}" srcOrd="0" destOrd="0" presId="urn:microsoft.com/office/officeart/2005/8/layout/target3"/>
    <dgm:cxn modelId="{93B5646A-9251-4BDA-88A8-F412ED9F5681}" type="presOf" srcId="{D1D4F407-5343-4D3F-B5B9-D407B03CAEB4}" destId="{AED2198E-93D5-4001-81B4-73124B309672}" srcOrd="1" destOrd="0" presId="urn:microsoft.com/office/officeart/2005/8/layout/target3"/>
    <dgm:cxn modelId="{716E9E01-CCC1-45D6-96F7-238C583054BF}" type="presOf" srcId="{757F3AB3-0718-4624-B441-E567A8F0AB56}" destId="{333A1088-737F-45CB-B68E-254E46348037}" srcOrd="0" destOrd="0" presId="urn:microsoft.com/office/officeart/2005/8/layout/target3"/>
    <dgm:cxn modelId="{1E8A47E1-507A-4188-A24E-60173902F793}" type="presParOf" srcId="{333A1088-737F-45CB-B68E-254E46348037}" destId="{F5ABB229-8D3B-4694-996A-96F23CF14429}" srcOrd="0" destOrd="0" presId="urn:microsoft.com/office/officeart/2005/8/layout/target3"/>
    <dgm:cxn modelId="{EC89EA12-7299-45DE-AF9A-8964E824A1C8}" type="presParOf" srcId="{333A1088-737F-45CB-B68E-254E46348037}" destId="{F41139FD-01EE-4571-8B17-4FB00FC51163}" srcOrd="1" destOrd="0" presId="urn:microsoft.com/office/officeart/2005/8/layout/target3"/>
    <dgm:cxn modelId="{D2F4CB33-A669-40EA-B464-E3BA5EB40446}" type="presParOf" srcId="{333A1088-737F-45CB-B68E-254E46348037}" destId="{D005CE8C-CC26-4C3E-AC11-E15060ECD759}" srcOrd="2" destOrd="0" presId="urn:microsoft.com/office/officeart/2005/8/layout/target3"/>
    <dgm:cxn modelId="{4F44953A-D88C-4B05-B681-95C9F852CC41}" type="presParOf" srcId="{333A1088-737F-45CB-B68E-254E46348037}" destId="{2C702D82-9B77-49B7-9568-BB8EB47C3372}" srcOrd="3" destOrd="0" presId="urn:microsoft.com/office/officeart/2005/8/layout/target3"/>
    <dgm:cxn modelId="{5336528C-A18D-4567-BB87-DEDDD67E5003}" type="presParOf" srcId="{333A1088-737F-45CB-B68E-254E46348037}" destId="{A52A0455-90FF-4808-ABD0-F02540D31D5A}" srcOrd="4" destOrd="0" presId="urn:microsoft.com/office/officeart/2005/8/layout/target3"/>
    <dgm:cxn modelId="{7FE3420D-F306-444B-8484-7E78E88D89A6}" type="presParOf" srcId="{333A1088-737F-45CB-B68E-254E46348037}" destId="{6140AFEC-043D-4C43-A2F9-D0F5331DF3A3}" srcOrd="5" destOrd="0" presId="urn:microsoft.com/office/officeart/2005/8/layout/target3"/>
    <dgm:cxn modelId="{C60BD38B-9F24-402E-B42A-12C5C37B1FC1}" type="presParOf" srcId="{333A1088-737F-45CB-B68E-254E46348037}" destId="{9358AC05-5D7D-4327-9F80-1AD486AEA664}" srcOrd="6" destOrd="0" presId="urn:microsoft.com/office/officeart/2005/8/layout/target3"/>
    <dgm:cxn modelId="{F927DDD5-1F18-4537-BCAF-977F36547042}" type="presParOf" srcId="{333A1088-737F-45CB-B68E-254E46348037}" destId="{313FC574-E1CD-4FB4-B054-0B805CE0447D}" srcOrd="7" destOrd="0" presId="urn:microsoft.com/office/officeart/2005/8/layout/target3"/>
    <dgm:cxn modelId="{26C38411-53EE-40F6-A132-16F095372D73}" type="presParOf" srcId="{333A1088-737F-45CB-B68E-254E46348037}" destId="{619D679B-A015-4ECF-8348-D1034C574F40}" srcOrd="8" destOrd="0" presId="urn:microsoft.com/office/officeart/2005/8/layout/target3"/>
    <dgm:cxn modelId="{CCBF6B5A-D9A2-48B7-A2B6-61C646476161}" type="presParOf" srcId="{333A1088-737F-45CB-B68E-254E46348037}" destId="{322283A8-4A27-4CDA-BAE3-F381106A9174}" srcOrd="9" destOrd="0" presId="urn:microsoft.com/office/officeart/2005/8/layout/target3"/>
    <dgm:cxn modelId="{EDF75D08-8945-4B2B-AB70-B4B2791191B4}" type="presParOf" srcId="{333A1088-737F-45CB-B68E-254E46348037}" destId="{FFC9F71D-1B4F-4AD9-A4A6-86ADEFC8AF5C}" srcOrd="10" destOrd="0" presId="urn:microsoft.com/office/officeart/2005/8/layout/target3"/>
    <dgm:cxn modelId="{3D5FA464-9A9D-4D02-BFD0-C003328DA118}" type="presParOf" srcId="{333A1088-737F-45CB-B68E-254E46348037}" destId="{25B08C86-7E15-44DC-BE7F-FFB55DD49D12}" srcOrd="11" destOrd="0" presId="urn:microsoft.com/office/officeart/2005/8/layout/target3"/>
    <dgm:cxn modelId="{A8B3E922-36DA-4A3D-9A79-EF497FF0817E}" type="presParOf" srcId="{333A1088-737F-45CB-B68E-254E46348037}" destId="{76644BE8-9D7C-4C09-B250-3D10AF48CBB7}" srcOrd="12" destOrd="0" presId="urn:microsoft.com/office/officeart/2005/8/layout/target3"/>
    <dgm:cxn modelId="{57873803-F665-457B-9DD7-28C89F4CF076}" type="presParOf" srcId="{333A1088-737F-45CB-B68E-254E46348037}" destId="{EE85B701-7295-41C0-BA7A-34D3756A2AE6}" srcOrd="13" destOrd="0" presId="urn:microsoft.com/office/officeart/2005/8/layout/target3"/>
    <dgm:cxn modelId="{9F2D48AB-687F-495E-BD6A-8BE6B9F7BD2C}" type="presParOf" srcId="{333A1088-737F-45CB-B68E-254E46348037}" destId="{8BEBB6EC-1DAA-4CAC-8A25-BC0FCBD5DBD5}" srcOrd="14" destOrd="0" presId="urn:microsoft.com/office/officeart/2005/8/layout/target3"/>
    <dgm:cxn modelId="{67BF6CA4-2550-4FDF-A513-209A9921D4CE}" type="presParOf" srcId="{333A1088-737F-45CB-B68E-254E46348037}" destId="{AED2198E-93D5-4001-81B4-73124B309672}" srcOrd="15" destOrd="0" presId="urn:microsoft.com/office/officeart/2005/8/layout/target3"/>
    <dgm:cxn modelId="{86793939-9F17-4999-AF9E-9924CC7C051F}" type="presParOf" srcId="{333A1088-737F-45CB-B68E-254E46348037}" destId="{2BE915AB-18AA-4053-B92C-3BFC9ED204BB}" srcOrd="16" destOrd="0" presId="urn:microsoft.com/office/officeart/2005/8/layout/target3"/>
    <dgm:cxn modelId="{86C1B5DC-4865-4B4E-A921-DEFFF65ED692}" type="presParOf" srcId="{333A1088-737F-45CB-B68E-254E46348037}" destId="{6BB5E863-4638-4E1D-BFDE-399D028AC4ED}" srcOrd="17" destOrd="0" presId="urn:microsoft.com/office/officeart/2005/8/layout/target3"/>
    <dgm:cxn modelId="{76C4D04B-AA1A-4836-8029-54E64E2BE54F}" type="presParOf" srcId="{333A1088-737F-45CB-B68E-254E46348037}" destId="{5A5FFA88-C948-4069-8E93-59FA12366E83}" srcOrd="18" destOrd="0" presId="urn:microsoft.com/office/officeart/2005/8/layout/target3"/>
    <dgm:cxn modelId="{FE89A2B1-D01B-4BFB-A0BE-94021BB997A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5687083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85860"/>
            <a:ext cx="8229600" cy="484030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vhodný do matematiky pro žáky základní školy praktické ve 3. ročníku. Slouží k procvičení vztahu o x méně.</a:t>
            </a:r>
          </a:p>
          <a:p>
            <a:r>
              <a:rPr lang="cs-CZ" dirty="0" smtClean="0"/>
              <a:t>Materiál slouží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Žáci k zadaným úkolům přistupovali aktivně. Zadání správně chápali a s jejich řešením neměli problémy. Učitel dohlíží jen na správnost výsledků, pochopení vztahu o x méně. </a:t>
            </a:r>
            <a:endParaRPr lang="cs-CZ" dirty="0" smtClean="0"/>
          </a:p>
          <a:p>
            <a:r>
              <a:rPr lang="cs-CZ" dirty="0" smtClean="0"/>
              <a:t>Vytvořeno</a:t>
            </a:r>
            <a:r>
              <a:rPr lang="cs-CZ" dirty="0" smtClean="0"/>
              <a:t>: prosinec 2011</a:t>
            </a:r>
            <a:r>
              <a:rPr lang="cs-CZ" dirty="0" smtClean="0"/>
              <a:t>.</a:t>
            </a:r>
          </a:p>
          <a:p>
            <a:r>
              <a:rPr lang="cs-CZ" dirty="0" smtClean="0"/>
              <a:t>Ověřeno: 1.12.2011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1538" y="500042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Zakroužkuj, kde je méně prvků.</a:t>
            </a:r>
            <a:endParaRPr lang="cs-CZ" dirty="0"/>
          </a:p>
        </p:txBody>
      </p:sp>
      <p:pic>
        <p:nvPicPr>
          <p:cNvPr id="1026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618374" cy="720203"/>
          </a:xfrm>
          <a:prstGeom prst="rect">
            <a:avLst/>
          </a:prstGeom>
          <a:noFill/>
        </p:spPr>
      </p:pic>
      <p:pic>
        <p:nvPicPr>
          <p:cNvPr id="6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071546"/>
            <a:ext cx="618374" cy="720203"/>
          </a:xfrm>
          <a:prstGeom prst="rect">
            <a:avLst/>
          </a:prstGeom>
          <a:noFill/>
        </p:spPr>
      </p:pic>
      <p:pic>
        <p:nvPicPr>
          <p:cNvPr id="7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071546"/>
            <a:ext cx="618374" cy="720203"/>
          </a:xfrm>
          <a:prstGeom prst="rect">
            <a:avLst/>
          </a:prstGeom>
          <a:noFill/>
        </p:spPr>
      </p:pic>
      <p:pic>
        <p:nvPicPr>
          <p:cNvPr id="8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071546"/>
            <a:ext cx="618374" cy="720203"/>
          </a:xfrm>
          <a:prstGeom prst="rect">
            <a:avLst/>
          </a:prstGeom>
          <a:noFill/>
        </p:spPr>
      </p:pic>
      <p:pic>
        <p:nvPicPr>
          <p:cNvPr id="9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071546"/>
            <a:ext cx="618374" cy="720203"/>
          </a:xfrm>
          <a:prstGeom prst="rect">
            <a:avLst/>
          </a:prstGeom>
          <a:noFill/>
        </p:spPr>
      </p:pic>
      <p:pic>
        <p:nvPicPr>
          <p:cNvPr id="10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1071546"/>
            <a:ext cx="618374" cy="720203"/>
          </a:xfrm>
          <a:prstGeom prst="rect">
            <a:avLst/>
          </a:prstGeom>
          <a:noFill/>
        </p:spPr>
      </p:pic>
      <p:pic>
        <p:nvPicPr>
          <p:cNvPr id="11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1071546"/>
            <a:ext cx="618374" cy="720203"/>
          </a:xfrm>
          <a:prstGeom prst="rect">
            <a:avLst/>
          </a:prstGeom>
          <a:noFill/>
        </p:spPr>
      </p:pic>
      <p:pic>
        <p:nvPicPr>
          <p:cNvPr id="12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1071546"/>
            <a:ext cx="618374" cy="720203"/>
          </a:xfrm>
          <a:prstGeom prst="rect">
            <a:avLst/>
          </a:prstGeom>
          <a:noFill/>
        </p:spPr>
      </p:pic>
      <p:pic>
        <p:nvPicPr>
          <p:cNvPr id="13" name="Picture 2" descr="C:\Documents and Settings\PC\Local Settings\Temporary Internet Files\Content.IE5\4G7V0FT4\MC9003448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710" y="1071546"/>
            <a:ext cx="618374" cy="720203"/>
          </a:xfrm>
          <a:prstGeom prst="rect">
            <a:avLst/>
          </a:prstGeom>
          <a:noFill/>
        </p:spPr>
      </p:pic>
      <p:pic>
        <p:nvPicPr>
          <p:cNvPr id="1027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3116"/>
            <a:ext cx="565089" cy="623885"/>
          </a:xfrm>
          <a:prstGeom prst="rect">
            <a:avLst/>
          </a:prstGeom>
          <a:noFill/>
        </p:spPr>
      </p:pic>
      <p:pic>
        <p:nvPicPr>
          <p:cNvPr id="15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143116"/>
            <a:ext cx="565089" cy="623885"/>
          </a:xfrm>
          <a:prstGeom prst="rect">
            <a:avLst/>
          </a:prstGeom>
          <a:noFill/>
        </p:spPr>
      </p:pic>
      <p:pic>
        <p:nvPicPr>
          <p:cNvPr id="16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143116"/>
            <a:ext cx="565089" cy="623885"/>
          </a:xfrm>
          <a:prstGeom prst="rect">
            <a:avLst/>
          </a:prstGeom>
          <a:noFill/>
        </p:spPr>
      </p:pic>
      <p:pic>
        <p:nvPicPr>
          <p:cNvPr id="17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143116"/>
            <a:ext cx="565089" cy="623885"/>
          </a:xfrm>
          <a:prstGeom prst="rect">
            <a:avLst/>
          </a:prstGeom>
          <a:noFill/>
        </p:spPr>
      </p:pic>
      <p:pic>
        <p:nvPicPr>
          <p:cNvPr id="18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143116"/>
            <a:ext cx="565089" cy="623885"/>
          </a:xfrm>
          <a:prstGeom prst="rect">
            <a:avLst/>
          </a:prstGeom>
          <a:noFill/>
        </p:spPr>
      </p:pic>
      <p:pic>
        <p:nvPicPr>
          <p:cNvPr id="19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143116"/>
            <a:ext cx="565089" cy="623885"/>
          </a:xfrm>
          <a:prstGeom prst="rect">
            <a:avLst/>
          </a:prstGeom>
          <a:noFill/>
        </p:spPr>
      </p:pic>
      <p:pic>
        <p:nvPicPr>
          <p:cNvPr id="21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43116"/>
            <a:ext cx="565089" cy="623885"/>
          </a:xfrm>
          <a:prstGeom prst="rect">
            <a:avLst/>
          </a:prstGeom>
          <a:noFill/>
        </p:spPr>
      </p:pic>
      <p:pic>
        <p:nvPicPr>
          <p:cNvPr id="22" name="Picture 3" descr="C:\Documents and Settings\PC\Local Settings\Temporary Internet Files\Content.IE5\433WF6PA\MC9004381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143116"/>
            <a:ext cx="565089" cy="623885"/>
          </a:xfrm>
          <a:prstGeom prst="rect">
            <a:avLst/>
          </a:prstGeom>
          <a:noFill/>
        </p:spPr>
      </p:pic>
      <p:pic>
        <p:nvPicPr>
          <p:cNvPr id="1028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071810"/>
            <a:ext cx="514344" cy="514344"/>
          </a:xfrm>
          <a:prstGeom prst="rect">
            <a:avLst/>
          </a:prstGeom>
          <a:noFill/>
        </p:spPr>
      </p:pic>
      <p:pic>
        <p:nvPicPr>
          <p:cNvPr id="24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071810"/>
            <a:ext cx="514344" cy="514344"/>
          </a:xfrm>
          <a:prstGeom prst="rect">
            <a:avLst/>
          </a:prstGeom>
          <a:noFill/>
        </p:spPr>
      </p:pic>
      <p:pic>
        <p:nvPicPr>
          <p:cNvPr id="25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3071810"/>
            <a:ext cx="514344" cy="514344"/>
          </a:xfrm>
          <a:prstGeom prst="rect">
            <a:avLst/>
          </a:prstGeom>
          <a:noFill/>
        </p:spPr>
      </p:pic>
      <p:pic>
        <p:nvPicPr>
          <p:cNvPr id="26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071810"/>
            <a:ext cx="514344" cy="514344"/>
          </a:xfrm>
          <a:prstGeom prst="rect">
            <a:avLst/>
          </a:prstGeom>
          <a:noFill/>
        </p:spPr>
      </p:pic>
      <p:pic>
        <p:nvPicPr>
          <p:cNvPr id="27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071810"/>
            <a:ext cx="514344" cy="514344"/>
          </a:xfrm>
          <a:prstGeom prst="rect">
            <a:avLst/>
          </a:prstGeom>
          <a:noFill/>
        </p:spPr>
      </p:pic>
      <p:pic>
        <p:nvPicPr>
          <p:cNvPr id="28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071810"/>
            <a:ext cx="514344" cy="514344"/>
          </a:xfrm>
          <a:prstGeom prst="rect">
            <a:avLst/>
          </a:prstGeom>
          <a:noFill/>
        </p:spPr>
      </p:pic>
      <p:pic>
        <p:nvPicPr>
          <p:cNvPr id="29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071810"/>
            <a:ext cx="514344" cy="514344"/>
          </a:xfrm>
          <a:prstGeom prst="rect">
            <a:avLst/>
          </a:prstGeom>
          <a:noFill/>
        </p:spPr>
      </p:pic>
      <p:pic>
        <p:nvPicPr>
          <p:cNvPr id="30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071810"/>
            <a:ext cx="514344" cy="514344"/>
          </a:xfrm>
          <a:prstGeom prst="rect">
            <a:avLst/>
          </a:prstGeom>
          <a:noFill/>
        </p:spPr>
      </p:pic>
      <p:pic>
        <p:nvPicPr>
          <p:cNvPr id="31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071810"/>
            <a:ext cx="514344" cy="514344"/>
          </a:xfrm>
          <a:prstGeom prst="rect">
            <a:avLst/>
          </a:prstGeom>
          <a:noFill/>
        </p:spPr>
      </p:pic>
      <p:pic>
        <p:nvPicPr>
          <p:cNvPr id="32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071810"/>
            <a:ext cx="514344" cy="514344"/>
          </a:xfrm>
          <a:prstGeom prst="rect">
            <a:avLst/>
          </a:prstGeom>
          <a:noFill/>
        </p:spPr>
      </p:pic>
      <p:pic>
        <p:nvPicPr>
          <p:cNvPr id="33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071810"/>
            <a:ext cx="514344" cy="514344"/>
          </a:xfrm>
          <a:prstGeom prst="rect">
            <a:avLst/>
          </a:prstGeom>
          <a:noFill/>
        </p:spPr>
      </p:pic>
      <p:pic>
        <p:nvPicPr>
          <p:cNvPr id="34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3071810"/>
            <a:ext cx="514344" cy="514344"/>
          </a:xfrm>
          <a:prstGeom prst="rect">
            <a:avLst/>
          </a:prstGeom>
          <a:noFill/>
        </p:spPr>
      </p:pic>
      <p:pic>
        <p:nvPicPr>
          <p:cNvPr id="35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3071810"/>
            <a:ext cx="514344" cy="514344"/>
          </a:xfrm>
          <a:prstGeom prst="rect">
            <a:avLst/>
          </a:prstGeom>
          <a:noFill/>
        </p:spPr>
      </p:pic>
      <p:pic>
        <p:nvPicPr>
          <p:cNvPr id="36" name="Picture 4" descr="C:\Documents and Settings\PC\Local Settings\Temporary Internet Files\Content.IE5\7SGYBU8N\MC90044172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76" y="3071810"/>
            <a:ext cx="514344" cy="514344"/>
          </a:xfrm>
          <a:prstGeom prst="rect">
            <a:avLst/>
          </a:prstGeom>
          <a:noFill/>
        </p:spPr>
      </p:pic>
      <p:pic>
        <p:nvPicPr>
          <p:cNvPr id="1029" name="Picture 5" descr="C:\Documents and Settings\PC\Local Settings\Temporary Internet Files\Content.IE5\Z48TY2BO\MC90019924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3929066"/>
            <a:ext cx="772052" cy="599744"/>
          </a:xfrm>
          <a:prstGeom prst="rect">
            <a:avLst/>
          </a:prstGeom>
          <a:noFill/>
        </p:spPr>
      </p:pic>
      <p:pic>
        <p:nvPicPr>
          <p:cNvPr id="38" name="Picture 5" descr="C:\Documents and Settings\PC\Local Settings\Temporary Internet Files\Content.IE5\Z48TY2BO\MC90019924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3929066"/>
            <a:ext cx="772052" cy="599744"/>
          </a:xfrm>
          <a:prstGeom prst="rect">
            <a:avLst/>
          </a:prstGeom>
          <a:noFill/>
        </p:spPr>
      </p:pic>
      <p:pic>
        <p:nvPicPr>
          <p:cNvPr id="39" name="Picture 5" descr="C:\Documents and Settings\PC\Local Settings\Temporary Internet Files\Content.IE5\Z48TY2BO\MC90019924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929066"/>
            <a:ext cx="772052" cy="599744"/>
          </a:xfrm>
          <a:prstGeom prst="rect">
            <a:avLst/>
          </a:prstGeom>
          <a:noFill/>
        </p:spPr>
      </p:pic>
      <p:pic>
        <p:nvPicPr>
          <p:cNvPr id="40" name="Picture 5" descr="C:\Documents and Settings\PC\Local Settings\Temporary Internet Files\Content.IE5\Z48TY2BO\MC90019924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929066"/>
            <a:ext cx="772052" cy="599744"/>
          </a:xfrm>
          <a:prstGeom prst="rect">
            <a:avLst/>
          </a:prstGeom>
          <a:noFill/>
        </p:spPr>
      </p:pic>
      <p:pic>
        <p:nvPicPr>
          <p:cNvPr id="1030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4714884"/>
            <a:ext cx="746862" cy="868799"/>
          </a:xfrm>
          <a:prstGeom prst="rect">
            <a:avLst/>
          </a:prstGeom>
          <a:noFill/>
        </p:spPr>
      </p:pic>
      <p:pic>
        <p:nvPicPr>
          <p:cNvPr id="42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4714884"/>
            <a:ext cx="746862" cy="868799"/>
          </a:xfrm>
          <a:prstGeom prst="rect">
            <a:avLst/>
          </a:prstGeom>
          <a:noFill/>
        </p:spPr>
      </p:pic>
      <p:pic>
        <p:nvPicPr>
          <p:cNvPr id="43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4714884"/>
            <a:ext cx="746862" cy="868799"/>
          </a:xfrm>
          <a:prstGeom prst="rect">
            <a:avLst/>
          </a:prstGeom>
          <a:noFill/>
        </p:spPr>
      </p:pic>
      <p:pic>
        <p:nvPicPr>
          <p:cNvPr id="44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4714884"/>
            <a:ext cx="746862" cy="868799"/>
          </a:xfrm>
          <a:prstGeom prst="rect">
            <a:avLst/>
          </a:prstGeom>
          <a:noFill/>
        </p:spPr>
      </p:pic>
      <p:pic>
        <p:nvPicPr>
          <p:cNvPr id="45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4714884"/>
            <a:ext cx="746862" cy="868799"/>
          </a:xfrm>
          <a:prstGeom prst="rect">
            <a:avLst/>
          </a:prstGeom>
          <a:noFill/>
        </p:spPr>
      </p:pic>
      <p:pic>
        <p:nvPicPr>
          <p:cNvPr id="46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94" y="4714884"/>
            <a:ext cx="746862" cy="868799"/>
          </a:xfrm>
          <a:prstGeom prst="rect">
            <a:avLst/>
          </a:prstGeom>
          <a:noFill/>
        </p:spPr>
      </p:pic>
      <p:pic>
        <p:nvPicPr>
          <p:cNvPr id="47" name="Picture 6" descr="C:\Documents and Settings\PC\Local Settings\Temporary Internet Files\Content.IE5\433WF6PA\MC90021520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4714884"/>
            <a:ext cx="746862" cy="868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428604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Nakresli tak, aby bylo ve druhém řádku 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 2 méně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10" y="378619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 4 méně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500166" y="1785926"/>
          <a:ext cx="6096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500166" y="2714620"/>
          <a:ext cx="6096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00166" y="4357694"/>
          <a:ext cx="6096000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2994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500166" y="5214950"/>
          <a:ext cx="6096000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2994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Elipsa 10"/>
          <p:cNvSpPr/>
          <p:nvPr/>
        </p:nvSpPr>
        <p:spPr>
          <a:xfrm>
            <a:off x="171448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07167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42886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78605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314324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50043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85762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421481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457200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92919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528638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5643570" y="1857364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1643042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2071670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2500298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2928926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3357554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3786182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>
            <a:off x="4214810" y="278605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171448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207167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242886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78605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314324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350043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85762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421481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457200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492919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528638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564357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600076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635795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671514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7072330" y="4429132"/>
            <a:ext cx="285752" cy="28575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Rovnoramenný trojúhelník 60"/>
          <p:cNvSpPr/>
          <p:nvPr/>
        </p:nvSpPr>
        <p:spPr>
          <a:xfrm>
            <a:off x="1714480" y="528638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Rovnoramenný trojúhelník 61"/>
          <p:cNvSpPr/>
          <p:nvPr/>
        </p:nvSpPr>
        <p:spPr>
          <a:xfrm>
            <a:off x="2143108" y="528638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>
            <a:off x="2571736" y="528638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>
            <a:off x="3000364" y="528638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Rovnoramenný trojúhelník 64"/>
          <p:cNvSpPr/>
          <p:nvPr/>
        </p:nvSpPr>
        <p:spPr>
          <a:xfrm>
            <a:off x="3428992" y="5286388"/>
            <a:ext cx="357190" cy="2857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14414" y="714356"/>
            <a:ext cx="6072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Škrtej podle vzoru tak, aby v každém řádku bylo o 3 méně. Zapiš a vypočítej.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85852" y="1785926"/>
          <a:ext cx="6096000" cy="38404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071966"/>
                <a:gridCol w="2024034"/>
              </a:tblGrid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Srdce 5"/>
          <p:cNvSpPr/>
          <p:nvPr/>
        </p:nvSpPr>
        <p:spPr>
          <a:xfrm>
            <a:off x="142872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rdce 6"/>
          <p:cNvSpPr/>
          <p:nvPr/>
        </p:nvSpPr>
        <p:spPr>
          <a:xfrm>
            <a:off x="178591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rdce 7"/>
          <p:cNvSpPr/>
          <p:nvPr/>
        </p:nvSpPr>
        <p:spPr>
          <a:xfrm>
            <a:off x="214310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rdce 8"/>
          <p:cNvSpPr/>
          <p:nvPr/>
        </p:nvSpPr>
        <p:spPr>
          <a:xfrm>
            <a:off x="250029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285748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21467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357186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92905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4286248" y="2000240"/>
            <a:ext cx="285752" cy="285752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rak 15"/>
          <p:cNvSpPr/>
          <p:nvPr/>
        </p:nvSpPr>
        <p:spPr>
          <a:xfrm>
            <a:off x="1357290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rak 16"/>
          <p:cNvSpPr/>
          <p:nvPr/>
        </p:nvSpPr>
        <p:spPr>
          <a:xfrm>
            <a:off x="1785918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Mrak 17"/>
          <p:cNvSpPr/>
          <p:nvPr/>
        </p:nvSpPr>
        <p:spPr>
          <a:xfrm>
            <a:off x="2214546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rak 18"/>
          <p:cNvSpPr/>
          <p:nvPr/>
        </p:nvSpPr>
        <p:spPr>
          <a:xfrm>
            <a:off x="2643174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rak 19"/>
          <p:cNvSpPr/>
          <p:nvPr/>
        </p:nvSpPr>
        <p:spPr>
          <a:xfrm>
            <a:off x="3071802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rak 20"/>
          <p:cNvSpPr/>
          <p:nvPr/>
        </p:nvSpPr>
        <p:spPr>
          <a:xfrm>
            <a:off x="3500430" y="2643182"/>
            <a:ext cx="342896" cy="2857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357290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1785918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214546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2643174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071802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3500430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3929058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357686" y="3214686"/>
            <a:ext cx="357190" cy="35719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142872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178591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214310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magnetický disk 32"/>
          <p:cNvSpPr/>
          <p:nvPr/>
        </p:nvSpPr>
        <p:spPr>
          <a:xfrm>
            <a:off x="250029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magnetický disk 33"/>
          <p:cNvSpPr/>
          <p:nvPr/>
        </p:nvSpPr>
        <p:spPr>
          <a:xfrm>
            <a:off x="285748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321467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magnetický disk 35"/>
          <p:cNvSpPr/>
          <p:nvPr/>
        </p:nvSpPr>
        <p:spPr>
          <a:xfrm>
            <a:off x="357186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magnetický disk 36"/>
          <p:cNvSpPr/>
          <p:nvPr/>
        </p:nvSpPr>
        <p:spPr>
          <a:xfrm>
            <a:off x="392905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428624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magnetický disk 38"/>
          <p:cNvSpPr/>
          <p:nvPr/>
        </p:nvSpPr>
        <p:spPr>
          <a:xfrm>
            <a:off x="4643438" y="3786190"/>
            <a:ext cx="285752" cy="500066"/>
          </a:xfrm>
          <a:prstGeom prst="flowChartMagneticDisk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7cípá hvězda 39"/>
          <p:cNvSpPr/>
          <p:nvPr/>
        </p:nvSpPr>
        <p:spPr>
          <a:xfrm>
            <a:off x="1428728" y="4500570"/>
            <a:ext cx="357190" cy="357190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7cípá hvězda 40"/>
          <p:cNvSpPr/>
          <p:nvPr/>
        </p:nvSpPr>
        <p:spPr>
          <a:xfrm>
            <a:off x="1857356" y="4500570"/>
            <a:ext cx="357190" cy="357190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7cípá hvězda 41"/>
          <p:cNvSpPr/>
          <p:nvPr/>
        </p:nvSpPr>
        <p:spPr>
          <a:xfrm>
            <a:off x="2285984" y="4500570"/>
            <a:ext cx="357190" cy="357190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7cípá hvězda 42"/>
          <p:cNvSpPr/>
          <p:nvPr/>
        </p:nvSpPr>
        <p:spPr>
          <a:xfrm>
            <a:off x="2714612" y="4500570"/>
            <a:ext cx="357190" cy="357190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7cípá hvězda 43"/>
          <p:cNvSpPr/>
          <p:nvPr/>
        </p:nvSpPr>
        <p:spPr>
          <a:xfrm>
            <a:off x="3143240" y="4500570"/>
            <a:ext cx="357190" cy="357190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Zaoblený obdélník 44"/>
          <p:cNvSpPr/>
          <p:nvPr/>
        </p:nvSpPr>
        <p:spPr>
          <a:xfrm>
            <a:off x="1428728" y="5143512"/>
            <a:ext cx="500066" cy="428628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Zaoblený obdélník 45"/>
          <p:cNvSpPr/>
          <p:nvPr/>
        </p:nvSpPr>
        <p:spPr>
          <a:xfrm>
            <a:off x="2000232" y="5143512"/>
            <a:ext cx="500066" cy="428628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Zaoblený obdélník 46"/>
          <p:cNvSpPr/>
          <p:nvPr/>
        </p:nvSpPr>
        <p:spPr>
          <a:xfrm>
            <a:off x="2571736" y="5143512"/>
            <a:ext cx="500066" cy="428628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Zaoblený obdélník 47"/>
          <p:cNvSpPr/>
          <p:nvPr/>
        </p:nvSpPr>
        <p:spPr>
          <a:xfrm>
            <a:off x="3143240" y="5143512"/>
            <a:ext cx="500066" cy="428628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ovací čára 49"/>
          <p:cNvCxnSpPr/>
          <p:nvPr/>
        </p:nvCxnSpPr>
        <p:spPr>
          <a:xfrm rot="5400000" flipH="1" flipV="1">
            <a:off x="4250529" y="1964521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rot="5400000" flipH="1" flipV="1">
            <a:off x="3893339" y="1964521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rot="5400000" flipH="1" flipV="1">
            <a:off x="3536149" y="1964521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5429256" y="192880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9 – 3 =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428604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korálkům čísla.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3000364" y="785794"/>
            <a:ext cx="785818" cy="7858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1571604" y="1357298"/>
            <a:ext cx="785818" cy="78581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785786" y="2643182"/>
            <a:ext cx="785818" cy="7858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285852" y="4000504"/>
            <a:ext cx="785818" cy="78581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643174" y="5000636"/>
            <a:ext cx="785818" cy="7858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429124" y="4929198"/>
            <a:ext cx="785818" cy="78581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6000760" y="4572008"/>
            <a:ext cx="785818" cy="7858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715140" y="3071810"/>
            <a:ext cx="785818" cy="78581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000760" y="1500174"/>
            <a:ext cx="785818" cy="7858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3668358" y="247426"/>
            <a:ext cx="1108037" cy="656216"/>
          </a:xfrm>
          <a:custGeom>
            <a:avLst/>
            <a:gdLst>
              <a:gd name="connsiteX0" fmla="*/ 1108037 w 1108037"/>
              <a:gd name="connsiteY0" fmla="*/ 0 h 656216"/>
              <a:gd name="connsiteX1" fmla="*/ 839096 w 1108037"/>
              <a:gd name="connsiteY1" fmla="*/ 441063 h 656216"/>
              <a:gd name="connsiteX2" fmla="*/ 279698 w 1108037"/>
              <a:gd name="connsiteY2" fmla="*/ 537882 h 656216"/>
              <a:gd name="connsiteX3" fmla="*/ 0 w 1108037"/>
              <a:gd name="connsiteY3" fmla="*/ 656216 h 656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8037" h="656216">
                <a:moveTo>
                  <a:pt x="1108037" y="0"/>
                </a:moveTo>
                <a:cubicBezTo>
                  <a:pt x="1042594" y="175708"/>
                  <a:pt x="977152" y="351416"/>
                  <a:pt x="839096" y="441063"/>
                </a:cubicBezTo>
                <a:cubicBezTo>
                  <a:pt x="701040" y="530710"/>
                  <a:pt x="419547" y="502023"/>
                  <a:pt x="279698" y="537882"/>
                </a:cubicBezTo>
                <a:cubicBezTo>
                  <a:pt x="139849" y="573741"/>
                  <a:pt x="69924" y="614978"/>
                  <a:pt x="0" y="656216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1108038" y="1947134"/>
            <a:ext cx="505609" cy="699247"/>
          </a:xfrm>
          <a:custGeom>
            <a:avLst/>
            <a:gdLst>
              <a:gd name="connsiteX0" fmla="*/ 505609 w 505609"/>
              <a:gd name="connsiteY0" fmla="*/ 0 h 699247"/>
              <a:gd name="connsiteX1" fmla="*/ 204395 w 505609"/>
              <a:gd name="connsiteY1" fmla="*/ 247426 h 699247"/>
              <a:gd name="connsiteX2" fmla="*/ 64546 w 505609"/>
              <a:gd name="connsiteY2" fmla="*/ 494852 h 699247"/>
              <a:gd name="connsiteX3" fmla="*/ 0 w 505609"/>
              <a:gd name="connsiteY3" fmla="*/ 699247 h 69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9" h="699247">
                <a:moveTo>
                  <a:pt x="505609" y="0"/>
                </a:moveTo>
                <a:cubicBezTo>
                  <a:pt x="391757" y="82475"/>
                  <a:pt x="277906" y="164951"/>
                  <a:pt x="204395" y="247426"/>
                </a:cubicBezTo>
                <a:cubicBezTo>
                  <a:pt x="130885" y="329901"/>
                  <a:pt x="98612" y="419549"/>
                  <a:pt x="64546" y="494852"/>
                </a:cubicBezTo>
                <a:cubicBezTo>
                  <a:pt x="30480" y="570155"/>
                  <a:pt x="15240" y="634701"/>
                  <a:pt x="0" y="699247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1181548" y="3431689"/>
            <a:ext cx="238461" cy="645459"/>
          </a:xfrm>
          <a:custGeom>
            <a:avLst/>
            <a:gdLst>
              <a:gd name="connsiteX0" fmla="*/ 1793 w 238461"/>
              <a:gd name="connsiteY0" fmla="*/ 0 h 645459"/>
              <a:gd name="connsiteX1" fmla="*/ 23308 w 238461"/>
              <a:gd name="connsiteY1" fmla="*/ 311972 h 645459"/>
              <a:gd name="connsiteX2" fmla="*/ 141643 w 238461"/>
              <a:gd name="connsiteY2" fmla="*/ 505610 h 645459"/>
              <a:gd name="connsiteX3" fmla="*/ 238461 w 238461"/>
              <a:gd name="connsiteY3" fmla="*/ 645459 h 645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461" h="645459">
                <a:moveTo>
                  <a:pt x="1793" y="0"/>
                </a:moveTo>
                <a:cubicBezTo>
                  <a:pt x="896" y="113852"/>
                  <a:pt x="0" y="227704"/>
                  <a:pt x="23308" y="311972"/>
                </a:cubicBezTo>
                <a:cubicBezTo>
                  <a:pt x="46616" y="396240"/>
                  <a:pt x="105784" y="450029"/>
                  <a:pt x="141643" y="505610"/>
                </a:cubicBezTo>
                <a:cubicBezTo>
                  <a:pt x="177502" y="561191"/>
                  <a:pt x="207981" y="603325"/>
                  <a:pt x="238461" y="645459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1882588" y="4733365"/>
            <a:ext cx="763793" cy="602428"/>
          </a:xfrm>
          <a:custGeom>
            <a:avLst/>
            <a:gdLst>
              <a:gd name="connsiteX0" fmla="*/ 0 w 763793"/>
              <a:gd name="connsiteY0" fmla="*/ 0 h 602428"/>
              <a:gd name="connsiteX1" fmla="*/ 258184 w 763793"/>
              <a:gd name="connsiteY1" fmla="*/ 311971 h 602428"/>
              <a:gd name="connsiteX2" fmla="*/ 516367 w 763793"/>
              <a:gd name="connsiteY2" fmla="*/ 505609 h 602428"/>
              <a:gd name="connsiteX3" fmla="*/ 763793 w 763793"/>
              <a:gd name="connsiteY3" fmla="*/ 602428 h 60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3793" h="602428">
                <a:moveTo>
                  <a:pt x="0" y="0"/>
                </a:moveTo>
                <a:cubicBezTo>
                  <a:pt x="86061" y="113851"/>
                  <a:pt x="172123" y="227703"/>
                  <a:pt x="258184" y="311971"/>
                </a:cubicBezTo>
                <a:cubicBezTo>
                  <a:pt x="344245" y="396239"/>
                  <a:pt x="432099" y="457200"/>
                  <a:pt x="516367" y="505609"/>
                </a:cubicBezTo>
                <a:cubicBezTo>
                  <a:pt x="600635" y="554018"/>
                  <a:pt x="682214" y="578223"/>
                  <a:pt x="763793" y="602428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3420932" y="5464885"/>
            <a:ext cx="1032734" cy="100404"/>
          </a:xfrm>
          <a:custGeom>
            <a:avLst/>
            <a:gdLst>
              <a:gd name="connsiteX0" fmla="*/ 0 w 1032734"/>
              <a:gd name="connsiteY0" fmla="*/ 0 h 100404"/>
              <a:gd name="connsiteX1" fmla="*/ 344244 w 1032734"/>
              <a:gd name="connsiteY1" fmla="*/ 86061 h 100404"/>
              <a:gd name="connsiteX2" fmla="*/ 634701 w 1032734"/>
              <a:gd name="connsiteY2" fmla="*/ 86061 h 100404"/>
              <a:gd name="connsiteX3" fmla="*/ 957430 w 1032734"/>
              <a:gd name="connsiteY3" fmla="*/ 53788 h 100404"/>
              <a:gd name="connsiteX4" fmla="*/ 1032734 w 1032734"/>
              <a:gd name="connsiteY4" fmla="*/ 21515 h 100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2734" h="100404">
                <a:moveTo>
                  <a:pt x="0" y="0"/>
                </a:moveTo>
                <a:cubicBezTo>
                  <a:pt x="119230" y="35859"/>
                  <a:pt x="238461" y="71718"/>
                  <a:pt x="344244" y="86061"/>
                </a:cubicBezTo>
                <a:cubicBezTo>
                  <a:pt x="450027" y="100404"/>
                  <a:pt x="532503" y="91440"/>
                  <a:pt x="634701" y="86061"/>
                </a:cubicBezTo>
                <a:cubicBezTo>
                  <a:pt x="736899" y="80682"/>
                  <a:pt x="891091" y="64546"/>
                  <a:pt x="957430" y="53788"/>
                </a:cubicBezTo>
                <a:cubicBezTo>
                  <a:pt x="1023769" y="43030"/>
                  <a:pt x="1028251" y="32272"/>
                  <a:pt x="1032734" y="21515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5217459" y="5174428"/>
            <a:ext cx="839096" cy="161365"/>
          </a:xfrm>
          <a:custGeom>
            <a:avLst/>
            <a:gdLst>
              <a:gd name="connsiteX0" fmla="*/ 0 w 839096"/>
              <a:gd name="connsiteY0" fmla="*/ 150607 h 161365"/>
              <a:gd name="connsiteX1" fmla="*/ 355002 w 839096"/>
              <a:gd name="connsiteY1" fmla="*/ 150607 h 161365"/>
              <a:gd name="connsiteX2" fmla="*/ 591670 w 839096"/>
              <a:gd name="connsiteY2" fmla="*/ 86061 h 161365"/>
              <a:gd name="connsiteX3" fmla="*/ 839096 w 839096"/>
              <a:gd name="connsiteY3" fmla="*/ 0 h 161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9096" h="161365">
                <a:moveTo>
                  <a:pt x="0" y="150607"/>
                </a:moveTo>
                <a:cubicBezTo>
                  <a:pt x="128195" y="155986"/>
                  <a:pt x="256390" y="161365"/>
                  <a:pt x="355002" y="150607"/>
                </a:cubicBezTo>
                <a:cubicBezTo>
                  <a:pt x="453614" y="139849"/>
                  <a:pt x="510988" y="111162"/>
                  <a:pt x="591670" y="86061"/>
                </a:cubicBezTo>
                <a:cubicBezTo>
                  <a:pt x="672352" y="60960"/>
                  <a:pt x="755724" y="30480"/>
                  <a:pt x="839096" y="0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6680499" y="3840480"/>
            <a:ext cx="333487" cy="839096"/>
          </a:xfrm>
          <a:custGeom>
            <a:avLst/>
            <a:gdLst>
              <a:gd name="connsiteX0" fmla="*/ 0 w 333487"/>
              <a:gd name="connsiteY0" fmla="*/ 839096 h 839096"/>
              <a:gd name="connsiteX1" fmla="*/ 172122 w 333487"/>
              <a:gd name="connsiteY1" fmla="*/ 548640 h 839096"/>
              <a:gd name="connsiteX2" fmla="*/ 268941 w 333487"/>
              <a:gd name="connsiteY2" fmla="*/ 279699 h 839096"/>
              <a:gd name="connsiteX3" fmla="*/ 333487 w 333487"/>
              <a:gd name="connsiteY3" fmla="*/ 0 h 83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3487" h="839096">
                <a:moveTo>
                  <a:pt x="0" y="839096"/>
                </a:moveTo>
                <a:cubicBezTo>
                  <a:pt x="63649" y="740484"/>
                  <a:pt x="127299" y="641873"/>
                  <a:pt x="172122" y="548640"/>
                </a:cubicBezTo>
                <a:cubicBezTo>
                  <a:pt x="216946" y="455407"/>
                  <a:pt x="242047" y="371139"/>
                  <a:pt x="268941" y="279699"/>
                </a:cubicBezTo>
                <a:cubicBezTo>
                  <a:pt x="295835" y="188259"/>
                  <a:pt x="314661" y="94129"/>
                  <a:pt x="333487" y="0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6723529" y="2097741"/>
            <a:ext cx="390861" cy="968188"/>
          </a:xfrm>
          <a:custGeom>
            <a:avLst/>
            <a:gdLst>
              <a:gd name="connsiteX0" fmla="*/ 376518 w 390861"/>
              <a:gd name="connsiteY0" fmla="*/ 968188 h 968188"/>
              <a:gd name="connsiteX1" fmla="*/ 365760 w 390861"/>
              <a:gd name="connsiteY1" fmla="*/ 537883 h 968188"/>
              <a:gd name="connsiteX2" fmla="*/ 225911 w 390861"/>
              <a:gd name="connsiteY2" fmla="*/ 247426 h 968188"/>
              <a:gd name="connsiteX3" fmla="*/ 0 w 390861"/>
              <a:gd name="connsiteY3" fmla="*/ 0 h 968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0861" h="968188">
                <a:moveTo>
                  <a:pt x="376518" y="968188"/>
                </a:moveTo>
                <a:cubicBezTo>
                  <a:pt x="383689" y="813099"/>
                  <a:pt x="390861" y="658010"/>
                  <a:pt x="365760" y="537883"/>
                </a:cubicBezTo>
                <a:cubicBezTo>
                  <a:pt x="340659" y="417756"/>
                  <a:pt x="286871" y="337073"/>
                  <a:pt x="225911" y="247426"/>
                </a:cubicBezTo>
                <a:cubicBezTo>
                  <a:pt x="164951" y="157779"/>
                  <a:pt x="82475" y="78889"/>
                  <a:pt x="0" y="0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5597563" y="258184"/>
            <a:ext cx="792479" cy="1301675"/>
          </a:xfrm>
          <a:custGeom>
            <a:avLst/>
            <a:gdLst>
              <a:gd name="connsiteX0" fmla="*/ 555811 w 792479"/>
              <a:gd name="connsiteY0" fmla="*/ 1301675 h 1301675"/>
              <a:gd name="connsiteX1" fmla="*/ 243839 w 792479"/>
              <a:gd name="connsiteY1" fmla="*/ 1118795 h 1301675"/>
              <a:gd name="connsiteX2" fmla="*/ 50202 w 792479"/>
              <a:gd name="connsiteY2" fmla="*/ 860611 h 1301675"/>
              <a:gd name="connsiteX3" fmla="*/ 82475 w 792479"/>
              <a:gd name="connsiteY3" fmla="*/ 570155 h 1301675"/>
              <a:gd name="connsiteX4" fmla="*/ 545053 w 792479"/>
              <a:gd name="connsiteY4" fmla="*/ 355002 h 1301675"/>
              <a:gd name="connsiteX5" fmla="*/ 792479 w 792479"/>
              <a:gd name="connsiteY5" fmla="*/ 0 h 1301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2479" h="1301675">
                <a:moveTo>
                  <a:pt x="555811" y="1301675"/>
                </a:moveTo>
                <a:cubicBezTo>
                  <a:pt x="441959" y="1246990"/>
                  <a:pt x="328107" y="1192306"/>
                  <a:pt x="243839" y="1118795"/>
                </a:cubicBezTo>
                <a:cubicBezTo>
                  <a:pt x="159571" y="1045284"/>
                  <a:pt x="77096" y="952051"/>
                  <a:pt x="50202" y="860611"/>
                </a:cubicBezTo>
                <a:cubicBezTo>
                  <a:pt x="23308" y="769171"/>
                  <a:pt x="0" y="654423"/>
                  <a:pt x="82475" y="570155"/>
                </a:cubicBezTo>
                <a:cubicBezTo>
                  <a:pt x="164950" y="485887"/>
                  <a:pt x="426719" y="450028"/>
                  <a:pt x="545053" y="355002"/>
                </a:cubicBezTo>
                <a:cubicBezTo>
                  <a:pt x="663387" y="259976"/>
                  <a:pt x="727933" y="129988"/>
                  <a:pt x="792479" y="0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2312894" y="1409252"/>
            <a:ext cx="763793" cy="129092"/>
          </a:xfrm>
          <a:custGeom>
            <a:avLst/>
            <a:gdLst>
              <a:gd name="connsiteX0" fmla="*/ 763793 w 763793"/>
              <a:gd name="connsiteY0" fmla="*/ 0 h 129092"/>
              <a:gd name="connsiteX1" fmla="*/ 473337 w 763793"/>
              <a:gd name="connsiteY1" fmla="*/ 96819 h 129092"/>
              <a:gd name="connsiteX2" fmla="*/ 96819 w 763793"/>
              <a:gd name="connsiteY2" fmla="*/ 96819 h 129092"/>
              <a:gd name="connsiteX3" fmla="*/ 0 w 763793"/>
              <a:gd name="connsiteY3" fmla="*/ 129092 h 129092"/>
              <a:gd name="connsiteX4" fmla="*/ 0 w 763793"/>
              <a:gd name="connsiteY4" fmla="*/ 129092 h 129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3793" h="129092">
                <a:moveTo>
                  <a:pt x="763793" y="0"/>
                </a:moveTo>
                <a:cubicBezTo>
                  <a:pt x="674146" y="40341"/>
                  <a:pt x="584499" y="80683"/>
                  <a:pt x="473337" y="96819"/>
                </a:cubicBezTo>
                <a:cubicBezTo>
                  <a:pt x="362175" y="112955"/>
                  <a:pt x="175708" y="91440"/>
                  <a:pt x="96819" y="96819"/>
                </a:cubicBezTo>
                <a:cubicBezTo>
                  <a:pt x="17930" y="102198"/>
                  <a:pt x="0" y="129092"/>
                  <a:pt x="0" y="129092"/>
                </a:cubicBezTo>
                <a:lnTo>
                  <a:pt x="0" y="129092"/>
                </a:ln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071802" y="928670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</a:rPr>
              <a:t>18</a:t>
            </a:r>
            <a:endParaRPr lang="cs-CZ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428860" y="1643050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4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357290" y="221455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1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357290" y="3500438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3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143108" y="4500570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2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428992" y="578645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1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357818" y="542926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3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072330" y="400050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2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143768" y="2285992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 </a:t>
            </a:r>
            <a:r>
              <a:rPr lang="cs-CZ" sz="2000" b="1" dirty="0" smtClean="0"/>
              <a:t>1</a:t>
            </a:r>
            <a:r>
              <a:rPr lang="cs-CZ" sz="2000" dirty="0" smtClean="0"/>
              <a:t> méně</a:t>
            </a:r>
            <a:endParaRPr lang="cs-CZ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1900" dirty="0" smtClean="0"/>
              <a:t>Vyřeš slovní úkol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    Tomáš má 7 autíček. Pavel má o 2 autíčka méně. Kolik autíček má Pavel?</a:t>
            </a:r>
          </a:p>
          <a:p>
            <a:pPr>
              <a:buNone/>
            </a:pPr>
            <a:r>
              <a:rPr lang="cs-CZ" dirty="0" smtClean="0"/>
              <a:t>    Nakresli. </a:t>
            </a:r>
            <a:r>
              <a:rPr lang="cs-CZ" b="1" dirty="0" smtClean="0">
                <a:solidFill>
                  <a:srgbClr val="002060"/>
                </a:solidFill>
              </a:rPr>
              <a:t>Tomáš</a:t>
            </a:r>
            <a:r>
              <a:rPr lang="cs-CZ" dirty="0" smtClean="0"/>
              <a:t>:__________________________________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   Pavel</a:t>
            </a:r>
            <a:r>
              <a:rPr lang="cs-CZ" dirty="0" smtClean="0"/>
              <a:t>: ___________________________________</a:t>
            </a:r>
          </a:p>
          <a:p>
            <a:r>
              <a:rPr lang="cs-CZ" dirty="0" smtClean="0"/>
              <a:t>Vypočítej: ________________</a:t>
            </a:r>
          </a:p>
          <a:p>
            <a:r>
              <a:rPr lang="cs-CZ" dirty="0" smtClean="0"/>
              <a:t>Odpověz:  Pavel má ___ autíček.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1900" dirty="0" smtClean="0"/>
              <a:t>Řešení slovního úkolu</a:t>
            </a:r>
            <a:r>
              <a:rPr lang="cs-CZ" dirty="0" smtClean="0"/>
              <a:t>.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    Tomáš </a:t>
            </a:r>
            <a:r>
              <a:rPr lang="cs-CZ" i="1" dirty="0" smtClean="0">
                <a:solidFill>
                  <a:srgbClr val="002060"/>
                </a:solidFill>
              </a:rPr>
              <a:t>má 7 autíček. Pavel má o 2 autíčka méně. Kolik autíček má Pavel?</a:t>
            </a:r>
          </a:p>
          <a:p>
            <a:pPr>
              <a:buNone/>
            </a:pPr>
            <a:r>
              <a:rPr lang="cs-CZ" dirty="0" smtClean="0"/>
              <a:t>    Nakresli. </a:t>
            </a:r>
            <a:r>
              <a:rPr lang="cs-CZ" b="1" dirty="0" smtClean="0">
                <a:solidFill>
                  <a:srgbClr val="002060"/>
                </a:solidFill>
              </a:rPr>
              <a:t>Tomáš</a:t>
            </a:r>
            <a:r>
              <a:rPr lang="cs-CZ" dirty="0" smtClean="0"/>
              <a:t>:__________________________________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   Pavel</a:t>
            </a:r>
            <a:r>
              <a:rPr lang="cs-CZ" dirty="0" smtClean="0"/>
              <a:t>: ___________________________________</a:t>
            </a:r>
          </a:p>
          <a:p>
            <a:r>
              <a:rPr lang="cs-CZ" dirty="0" smtClean="0"/>
              <a:t>Vypočítej: </a:t>
            </a:r>
            <a:r>
              <a:rPr lang="cs-CZ" u="sng" dirty="0" smtClean="0"/>
              <a:t>_____7 </a:t>
            </a:r>
            <a:r>
              <a:rPr lang="cs-CZ" u="sng" dirty="0" smtClean="0"/>
              <a:t>– 2 = </a:t>
            </a:r>
            <a:r>
              <a:rPr lang="cs-CZ" u="sng" dirty="0" smtClean="0"/>
              <a:t>5___</a:t>
            </a:r>
            <a:endParaRPr lang="cs-CZ" u="sng" dirty="0" smtClean="0"/>
          </a:p>
          <a:p>
            <a:r>
              <a:rPr lang="cs-CZ" dirty="0" smtClean="0"/>
              <a:t>Odpověz:  Pavel má </a:t>
            </a:r>
            <a:r>
              <a:rPr lang="cs-CZ" u="sng" dirty="0" smtClean="0"/>
              <a:t> 5  </a:t>
            </a:r>
            <a:r>
              <a:rPr lang="cs-CZ" dirty="0" smtClean="0"/>
              <a:t>autíček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64317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28598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35755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00036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07193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71474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429124" y="3429000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643174" y="4000504"/>
            <a:ext cx="285752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285984" y="4000504"/>
            <a:ext cx="285752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357554" y="4000504"/>
            <a:ext cx="285752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3000364" y="4000504"/>
            <a:ext cx="285752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714744" y="4000504"/>
            <a:ext cx="285752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268</Words>
  <PresentationFormat>Předvádění na obrazovce (4:3)</PresentationFormat>
  <Paragraphs>44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38</cp:revision>
  <dcterms:modified xsi:type="dcterms:W3CDTF">2011-12-07T15:20:23Z</dcterms:modified>
</cp:coreProperties>
</file>