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2552" autoAdjust="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VY_32_INOVACE_3/20_ VZTAHY O X MÉNĚ, O X VÍCE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Mgr</a:t>
          </a:r>
          <a:r>
            <a:rPr lang="cs-CZ" sz="2000" dirty="0" smtClean="0"/>
            <a:t>. Kamila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VZTAHY O X MÉNĚ, O X VÍCE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PROJEKTU:CZ.1.07/1.4.00/21.0822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E6CBA50-0443-4241-B08D-E2F2408B4C1A}" type="presOf" srcId="{B651F6E3-6281-48DB-9319-2AEAFDAE7572}" destId="{6BB5E863-4638-4E1D-BFDE-399D028AC4ED}" srcOrd="1" destOrd="0" presId="urn:microsoft.com/office/officeart/2005/8/layout/target3"/>
    <dgm:cxn modelId="{7D8B0089-4941-4433-AAAE-702573EF02E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E597AA5-CF0A-4920-A5E1-68F9788C9B04}" type="presOf" srcId="{D8197B8C-B260-4A16-BDF4-0947B075E274}" destId="{25B08C86-7E15-44DC-BE7F-FFB55DD49D12}" srcOrd="0" destOrd="0" presId="urn:microsoft.com/office/officeart/2005/8/layout/target3"/>
    <dgm:cxn modelId="{468DCCB1-E8AC-4A7A-AA7F-2FC6233A1146}" type="presOf" srcId="{B651F6E3-6281-48DB-9319-2AEAFDAE7572}" destId="{619D679B-A015-4ECF-8348-D1034C574F40}" srcOrd="0" destOrd="0" presId="urn:microsoft.com/office/officeart/2005/8/layout/target3"/>
    <dgm:cxn modelId="{20089299-7E4D-4631-AEE6-CFD475CB2E0B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8D0698-6286-4F60-BB15-763C89ADD97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2F17BB-D9FC-46ED-9519-8A879A1186C5}" type="presOf" srcId="{4C35D32F-0EAB-4CD7-82EE-45574DC2A586}" destId="{890E4F0B-2866-4A3F-A3C7-2A14B1797930}" srcOrd="1" destOrd="0" presId="urn:microsoft.com/office/officeart/2005/8/layout/target3"/>
    <dgm:cxn modelId="{7AFE5D79-A67D-45E1-BD6B-09562ECB0B44}" type="presOf" srcId="{D1B46980-6531-4606-95E6-44980827E919}" destId="{6140AFEC-043D-4C43-A2F9-D0F5331DF3A3}" srcOrd="0" destOrd="0" presId="urn:microsoft.com/office/officeart/2005/8/layout/target3"/>
    <dgm:cxn modelId="{3164934D-154E-4A77-A08B-DB5D7B5911DC}" type="presOf" srcId="{D1D4F407-5343-4D3F-B5B9-D407B03CAEB4}" destId="{D005CE8C-CC26-4C3E-AC11-E15060ECD759}" srcOrd="0" destOrd="0" presId="urn:microsoft.com/office/officeart/2005/8/layout/target3"/>
    <dgm:cxn modelId="{93B5646A-9251-4BDA-88A8-F412ED9F5681}" type="presOf" srcId="{D1D4F407-5343-4D3F-B5B9-D407B03CAEB4}" destId="{AED2198E-93D5-4001-81B4-73124B309672}" srcOrd="1" destOrd="0" presId="urn:microsoft.com/office/officeart/2005/8/layout/target3"/>
    <dgm:cxn modelId="{716E9E01-CCC1-45D6-96F7-238C583054BF}" type="presOf" srcId="{757F3AB3-0718-4624-B441-E567A8F0AB56}" destId="{333A1088-737F-45CB-B68E-254E46348037}" srcOrd="0" destOrd="0" presId="urn:microsoft.com/office/officeart/2005/8/layout/target3"/>
    <dgm:cxn modelId="{1E8A47E1-507A-4188-A24E-60173902F793}" type="presParOf" srcId="{333A1088-737F-45CB-B68E-254E46348037}" destId="{F5ABB229-8D3B-4694-996A-96F23CF14429}" srcOrd="0" destOrd="0" presId="urn:microsoft.com/office/officeart/2005/8/layout/target3"/>
    <dgm:cxn modelId="{EC89EA12-7299-45DE-AF9A-8964E824A1C8}" type="presParOf" srcId="{333A1088-737F-45CB-B68E-254E46348037}" destId="{F41139FD-01EE-4571-8B17-4FB00FC51163}" srcOrd="1" destOrd="0" presId="urn:microsoft.com/office/officeart/2005/8/layout/target3"/>
    <dgm:cxn modelId="{D2F4CB33-A669-40EA-B464-E3BA5EB40446}" type="presParOf" srcId="{333A1088-737F-45CB-B68E-254E46348037}" destId="{D005CE8C-CC26-4C3E-AC11-E15060ECD759}" srcOrd="2" destOrd="0" presId="urn:microsoft.com/office/officeart/2005/8/layout/target3"/>
    <dgm:cxn modelId="{4F44953A-D88C-4B05-B681-95C9F852CC41}" type="presParOf" srcId="{333A1088-737F-45CB-B68E-254E46348037}" destId="{2C702D82-9B77-49B7-9568-BB8EB47C3372}" srcOrd="3" destOrd="0" presId="urn:microsoft.com/office/officeart/2005/8/layout/target3"/>
    <dgm:cxn modelId="{5336528C-A18D-4567-BB87-DEDDD67E5003}" type="presParOf" srcId="{333A1088-737F-45CB-B68E-254E46348037}" destId="{A52A0455-90FF-4808-ABD0-F02540D31D5A}" srcOrd="4" destOrd="0" presId="urn:microsoft.com/office/officeart/2005/8/layout/target3"/>
    <dgm:cxn modelId="{7FE3420D-F306-444B-8484-7E78E88D89A6}" type="presParOf" srcId="{333A1088-737F-45CB-B68E-254E46348037}" destId="{6140AFEC-043D-4C43-A2F9-D0F5331DF3A3}" srcOrd="5" destOrd="0" presId="urn:microsoft.com/office/officeart/2005/8/layout/target3"/>
    <dgm:cxn modelId="{C60BD38B-9F24-402E-B42A-12C5C37B1FC1}" type="presParOf" srcId="{333A1088-737F-45CB-B68E-254E46348037}" destId="{9358AC05-5D7D-4327-9F80-1AD486AEA664}" srcOrd="6" destOrd="0" presId="urn:microsoft.com/office/officeart/2005/8/layout/target3"/>
    <dgm:cxn modelId="{F927DDD5-1F18-4537-BCAF-977F36547042}" type="presParOf" srcId="{333A1088-737F-45CB-B68E-254E46348037}" destId="{313FC574-E1CD-4FB4-B054-0B805CE0447D}" srcOrd="7" destOrd="0" presId="urn:microsoft.com/office/officeart/2005/8/layout/target3"/>
    <dgm:cxn modelId="{26C38411-53EE-40F6-A132-16F095372D73}" type="presParOf" srcId="{333A1088-737F-45CB-B68E-254E46348037}" destId="{619D679B-A015-4ECF-8348-D1034C574F40}" srcOrd="8" destOrd="0" presId="urn:microsoft.com/office/officeart/2005/8/layout/target3"/>
    <dgm:cxn modelId="{CCBF6B5A-D9A2-48B7-A2B6-61C646476161}" type="presParOf" srcId="{333A1088-737F-45CB-B68E-254E46348037}" destId="{322283A8-4A27-4CDA-BAE3-F381106A9174}" srcOrd="9" destOrd="0" presId="urn:microsoft.com/office/officeart/2005/8/layout/target3"/>
    <dgm:cxn modelId="{EDF75D08-8945-4B2B-AB70-B4B2791191B4}" type="presParOf" srcId="{333A1088-737F-45CB-B68E-254E46348037}" destId="{FFC9F71D-1B4F-4AD9-A4A6-86ADEFC8AF5C}" srcOrd="10" destOrd="0" presId="urn:microsoft.com/office/officeart/2005/8/layout/target3"/>
    <dgm:cxn modelId="{3D5FA464-9A9D-4D02-BFD0-C003328DA118}" type="presParOf" srcId="{333A1088-737F-45CB-B68E-254E46348037}" destId="{25B08C86-7E15-44DC-BE7F-FFB55DD49D12}" srcOrd="11" destOrd="0" presId="urn:microsoft.com/office/officeart/2005/8/layout/target3"/>
    <dgm:cxn modelId="{A8B3E922-36DA-4A3D-9A79-EF497FF0817E}" type="presParOf" srcId="{333A1088-737F-45CB-B68E-254E46348037}" destId="{76644BE8-9D7C-4C09-B250-3D10AF48CBB7}" srcOrd="12" destOrd="0" presId="urn:microsoft.com/office/officeart/2005/8/layout/target3"/>
    <dgm:cxn modelId="{57873803-F665-457B-9DD7-28C89F4CF076}" type="presParOf" srcId="{333A1088-737F-45CB-B68E-254E46348037}" destId="{EE85B701-7295-41C0-BA7A-34D3756A2AE6}" srcOrd="13" destOrd="0" presId="urn:microsoft.com/office/officeart/2005/8/layout/target3"/>
    <dgm:cxn modelId="{9F2D48AB-687F-495E-BD6A-8BE6B9F7BD2C}" type="presParOf" srcId="{333A1088-737F-45CB-B68E-254E46348037}" destId="{8BEBB6EC-1DAA-4CAC-8A25-BC0FCBD5DBD5}" srcOrd="14" destOrd="0" presId="urn:microsoft.com/office/officeart/2005/8/layout/target3"/>
    <dgm:cxn modelId="{67BF6CA4-2550-4FDF-A513-209A9921D4CE}" type="presParOf" srcId="{333A1088-737F-45CB-B68E-254E46348037}" destId="{AED2198E-93D5-4001-81B4-73124B309672}" srcOrd="15" destOrd="0" presId="urn:microsoft.com/office/officeart/2005/8/layout/target3"/>
    <dgm:cxn modelId="{86793939-9F17-4999-AF9E-9924CC7C051F}" type="presParOf" srcId="{333A1088-737F-45CB-B68E-254E46348037}" destId="{2BE915AB-18AA-4053-B92C-3BFC9ED204BB}" srcOrd="16" destOrd="0" presId="urn:microsoft.com/office/officeart/2005/8/layout/target3"/>
    <dgm:cxn modelId="{86C1B5DC-4865-4B4E-A921-DEFFF65ED692}" type="presParOf" srcId="{333A1088-737F-45CB-B68E-254E46348037}" destId="{6BB5E863-4638-4E1D-BFDE-399D028AC4ED}" srcOrd="17" destOrd="0" presId="urn:microsoft.com/office/officeart/2005/8/layout/target3"/>
    <dgm:cxn modelId="{76C4D04B-AA1A-4836-8029-54E64E2BE54F}" type="presParOf" srcId="{333A1088-737F-45CB-B68E-254E46348037}" destId="{5A5FFA88-C948-4069-8E93-59FA12366E83}" srcOrd="18" destOrd="0" presId="urn:microsoft.com/office/officeart/2005/8/layout/target3"/>
    <dgm:cxn modelId="{FE89A2B1-D01B-4BFB-A0BE-94021BB997A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0F4BF-1E9B-4743-9C33-DA12CA51EFF0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A979D-AF8C-4489-959D-ACCF7E70F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56870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910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je vhodný do matematiky pro žáky základní školy praktické </a:t>
            </a:r>
            <a:r>
              <a:rPr lang="cs-CZ" dirty="0" smtClean="0"/>
              <a:t>ve </a:t>
            </a:r>
            <a:r>
              <a:rPr lang="cs-CZ" dirty="0" smtClean="0"/>
              <a:t>3</a:t>
            </a:r>
            <a:r>
              <a:rPr lang="cs-CZ" dirty="0" smtClean="0"/>
              <a:t>. ročníku. </a:t>
            </a:r>
            <a:r>
              <a:rPr lang="cs-CZ" dirty="0" smtClean="0"/>
              <a:t>Slouží k procvičování vztahů </a:t>
            </a:r>
            <a:r>
              <a:rPr lang="cs-CZ" dirty="0" smtClean="0"/>
              <a:t>            o </a:t>
            </a:r>
            <a:r>
              <a:rPr lang="cs-CZ" dirty="0" smtClean="0"/>
              <a:t>x méně, o x více.</a:t>
            </a:r>
          </a:p>
          <a:p>
            <a:r>
              <a:rPr lang="cs-CZ" dirty="0" smtClean="0"/>
              <a:t>Materiál slouží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Procvičování vztahů o x více a o x méně žákům nedělalo větší obtíže. Zadané úkoly plnili většinou bezchybně. Chápali rozdíl mezi jednotlivými vztahy, nepletly je. Pomoc vyžadovali ale u tvoření slovních úloh k obrázkům. Velkým problémem je vytvoření celých vět se zachycením problematiky a využitím vztahů o x více, o x méně. Výpočet i odpověď pak už zvládli samostatně.</a:t>
            </a:r>
            <a:endParaRPr lang="cs-CZ" dirty="0" smtClean="0"/>
          </a:p>
          <a:p>
            <a:r>
              <a:rPr lang="cs-CZ" dirty="0" smtClean="0"/>
              <a:t>Vytvořeno</a:t>
            </a:r>
            <a:r>
              <a:rPr lang="cs-CZ" dirty="0" smtClean="0"/>
              <a:t>: prosinec 2011</a:t>
            </a:r>
            <a:r>
              <a:rPr lang="cs-CZ" dirty="0" smtClean="0"/>
              <a:t>.</a:t>
            </a:r>
          </a:p>
          <a:p>
            <a:r>
              <a:rPr lang="cs-CZ" dirty="0" smtClean="0"/>
              <a:t>Ověřeno : 6.12.2011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0503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00100" y="571480"/>
            <a:ext cx="5357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Doplň, kolik co stojí.</a:t>
            </a:r>
            <a:endParaRPr lang="cs-CZ" dirty="0"/>
          </a:p>
        </p:txBody>
      </p:sp>
      <p:pic>
        <p:nvPicPr>
          <p:cNvPr id="1027" name="Picture 3" descr="C:\Documents and Settings\PC\Local Settings\Temporary Internet Files\Content.IE5\7SGYBU8N\MC90019914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928802"/>
            <a:ext cx="785818" cy="599179"/>
          </a:xfrm>
          <a:prstGeom prst="rect">
            <a:avLst/>
          </a:prstGeom>
          <a:noFill/>
        </p:spPr>
      </p:pic>
      <p:pic>
        <p:nvPicPr>
          <p:cNvPr id="1028" name="Picture 4" descr="C:\Documents and Settings\PC\Local Settings\Temporary Internet Files\Content.IE5\4G7V0FT4\MC900413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1500174"/>
            <a:ext cx="999272" cy="1085185"/>
          </a:xfrm>
          <a:prstGeom prst="rect">
            <a:avLst/>
          </a:prstGeom>
          <a:noFill/>
        </p:spPr>
      </p:pic>
      <p:pic>
        <p:nvPicPr>
          <p:cNvPr id="1029" name="Picture 5" descr="C:\Documents and Settings\PC\Local Settings\Temporary Internet Files\Content.IE5\433WF6PA\MC90032044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8" y="4572008"/>
            <a:ext cx="714380" cy="747390"/>
          </a:xfrm>
          <a:prstGeom prst="rect">
            <a:avLst/>
          </a:prstGeom>
          <a:noFill/>
        </p:spPr>
      </p:pic>
      <p:pic>
        <p:nvPicPr>
          <p:cNvPr id="1030" name="Picture 6" descr="C:\Documents and Settings\PC\Local Settings\Temporary Internet Files\Content.IE5\Z48TY2BO\MC90023861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43834" y="1714488"/>
            <a:ext cx="597340" cy="808215"/>
          </a:xfrm>
          <a:prstGeom prst="rect">
            <a:avLst/>
          </a:prstGeom>
          <a:noFill/>
        </p:spPr>
      </p:pic>
      <p:pic>
        <p:nvPicPr>
          <p:cNvPr id="1032" name="Picture 8" descr="C:\Documents and Settings\PC\Local Settings\Temporary Internet Files\Content.IE5\Z48TY2BO\MC90033578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00100" y="3643314"/>
            <a:ext cx="659068" cy="939103"/>
          </a:xfrm>
          <a:prstGeom prst="rect">
            <a:avLst/>
          </a:prstGeom>
          <a:noFill/>
        </p:spPr>
      </p:pic>
      <p:pic>
        <p:nvPicPr>
          <p:cNvPr id="1034" name="Picture 10" descr="C:\Documents and Settings\PC\Local Settings\Temporary Internet Files\Content.IE5\4G7V0FT4\MC90041239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643834" y="3786190"/>
            <a:ext cx="1012950" cy="824510"/>
          </a:xfrm>
          <a:prstGeom prst="rect">
            <a:avLst/>
          </a:prstGeom>
          <a:noFill/>
        </p:spPr>
      </p:pic>
      <p:pic>
        <p:nvPicPr>
          <p:cNvPr id="1038" name="Picture 14" descr="C:\Documents and Settings\PC\Local Settings\Temporary Internet Files\Content.IE5\Z48TY2BO\MC900232723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786050" y="4500570"/>
            <a:ext cx="1302191" cy="686555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1142976" y="2500306"/>
            <a:ext cx="714380" cy="642942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071538" y="4643446"/>
            <a:ext cx="714380" cy="642942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071802" y="5286388"/>
            <a:ext cx="714380" cy="642942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429256" y="5357826"/>
            <a:ext cx="714380" cy="642942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643834" y="4714884"/>
            <a:ext cx="714380" cy="642942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572396" y="2571744"/>
            <a:ext cx="714380" cy="642942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286248" y="2714620"/>
            <a:ext cx="714380" cy="642942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4214810" y="2857496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b="1" dirty="0" smtClean="0"/>
              <a:t>10Kč</a:t>
            </a:r>
            <a:endParaRPr lang="cs-CZ" sz="2400" b="1" dirty="0"/>
          </a:p>
        </p:txBody>
      </p:sp>
      <p:cxnSp>
        <p:nvCxnSpPr>
          <p:cNvPr id="28" name="Přímá spojovací šipka 27"/>
          <p:cNvCxnSpPr/>
          <p:nvPr/>
        </p:nvCxnSpPr>
        <p:spPr>
          <a:xfrm rot="10800000">
            <a:off x="1928794" y="2643182"/>
            <a:ext cx="2000264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10800000" flipV="1">
            <a:off x="2000232" y="3286124"/>
            <a:ext cx="1928826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rot="5400000">
            <a:off x="3500430" y="3643314"/>
            <a:ext cx="1143008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rot="16200000" flipH="1">
            <a:off x="4464843" y="3750471"/>
            <a:ext cx="1214446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5357818" y="3214686"/>
            <a:ext cx="2000264" cy="785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5357818" y="2857496"/>
            <a:ext cx="2143140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857224" y="3143248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 5 méně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857224" y="5286388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 7 více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857488" y="5929330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 3 více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143504" y="6072206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 2 méně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358082" y="5429264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 10 více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358082" y="3286124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 8 více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57290" y="500042"/>
            <a:ext cx="4929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čísla do domečků.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642910" y="1142984"/>
            <a:ext cx="2428892" cy="914400"/>
          </a:xfrm>
          <a:prstGeom prst="triangle">
            <a:avLst>
              <a:gd name="adj" fmla="val 50000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57224" y="2071678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928794" y="2071678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57224" y="2714620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28794" y="2714620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57224" y="3357562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928794" y="3357562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57224" y="4000504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928794" y="4000504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57224" y="4643446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928794" y="4643446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57224" y="5286388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794" y="5286388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285852" y="1571612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 3 více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14414" y="221455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5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14414" y="2857496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11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14414" y="350043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7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214414" y="4143380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16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214414" y="4786322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0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214414" y="542926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</a:t>
            </a:r>
            <a:endParaRPr lang="cs-CZ" sz="2400" dirty="0"/>
          </a:p>
        </p:txBody>
      </p:sp>
      <p:sp>
        <p:nvSpPr>
          <p:cNvPr id="26" name="Rovnoramenný trojúhelník 25"/>
          <p:cNvSpPr/>
          <p:nvPr/>
        </p:nvSpPr>
        <p:spPr>
          <a:xfrm>
            <a:off x="3214678" y="1142984"/>
            <a:ext cx="2428892" cy="914400"/>
          </a:xfrm>
          <a:prstGeom prst="triangle">
            <a:avLst>
              <a:gd name="adj" fmla="val 50000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428992" y="2071678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500562" y="2071678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428992" y="2714620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500562" y="2714620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428992" y="3357562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500562" y="3357562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428992" y="4000504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00562" y="4000504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428992" y="4643446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500562" y="4643446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428992" y="5286388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500562" y="5286388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3857620" y="1571612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 2 méně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786182" y="221455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18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786182" y="2857496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786182" y="350043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15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786182" y="4143380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7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786182" y="4786322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2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786182" y="542926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4</a:t>
            </a:r>
            <a:endParaRPr lang="cs-CZ" sz="2400" dirty="0"/>
          </a:p>
        </p:txBody>
      </p:sp>
      <p:sp>
        <p:nvSpPr>
          <p:cNvPr id="46" name="Rovnoramenný trojúhelník 45"/>
          <p:cNvSpPr/>
          <p:nvPr/>
        </p:nvSpPr>
        <p:spPr>
          <a:xfrm>
            <a:off x="5786446" y="1142984"/>
            <a:ext cx="2428892" cy="914400"/>
          </a:xfrm>
          <a:prstGeom prst="triangle">
            <a:avLst>
              <a:gd name="adj" fmla="val 50000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000760" y="2071678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072330" y="2071678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000760" y="2714620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7072330" y="2714620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000760" y="3357562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7072330" y="3357562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000760" y="4000504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7072330" y="4000504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000760" y="4643446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072330" y="4643446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6000760" y="5286388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7072330" y="5286388"/>
            <a:ext cx="1000132" cy="642942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6429388" y="1571612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stejně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357950" y="221455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11</a:t>
            </a:r>
            <a:endParaRPr lang="cs-CZ" sz="2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357950" y="2857496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16</a:t>
            </a:r>
            <a:endParaRPr lang="cs-CZ" sz="24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357950" y="350043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9</a:t>
            </a:r>
            <a:endParaRPr lang="cs-CZ" sz="24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357950" y="4143380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</a:t>
            </a:r>
            <a:endParaRPr lang="cs-CZ" sz="24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6357950" y="4786322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357950" y="542926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4414" y="642918"/>
            <a:ext cx="52149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Dokresli tak, aby v řádku bylo </a:t>
            </a:r>
            <a:r>
              <a:rPr lang="cs-CZ" sz="2400" b="1" dirty="0" smtClean="0">
                <a:solidFill>
                  <a:srgbClr val="FF0000"/>
                </a:solidFill>
              </a:rPr>
              <a:t>o 2 více</a:t>
            </a:r>
            <a:r>
              <a:rPr lang="cs-CZ" dirty="0" smtClean="0"/>
              <a:t>. Vypočítej.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71538" y="1428736"/>
          <a:ext cx="6477024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00528"/>
                <a:gridCol w="247649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Elipsa 5"/>
          <p:cNvSpPr/>
          <p:nvPr/>
        </p:nvSpPr>
        <p:spPr>
          <a:xfrm>
            <a:off x="1142976" y="1500174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428728" y="1500174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714480" y="1500174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000232" y="1500174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285984" y="1500174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571736" y="1500174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857488" y="1500174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143240" y="1500174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428992" y="1500174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714744" y="1500174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142976" y="2285992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428728" y="2285992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714480" y="2285992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000232" y="2285992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285984" y="2285992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571736" y="2285992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857488" y="2285992"/>
            <a:ext cx="214314" cy="2143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1142976" y="192880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428728" y="192880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714480" y="192880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2000232" y="192880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2285984" y="192880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2571736" y="192880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2857488" y="192880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3143240" y="192880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3428992" y="192880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3714744" y="192880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4000496" y="192880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1142976" y="264318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1428728" y="264318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1714480" y="264318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2000232" y="2643182"/>
            <a:ext cx="214314" cy="21431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1285852" y="3286124"/>
            <a:ext cx="52149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Škrtni tak, aby v řádku bylo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o 1 méně</a:t>
            </a:r>
            <a:r>
              <a:rPr lang="cs-CZ" dirty="0" smtClean="0"/>
              <a:t>. Vypočítej.</a:t>
            </a:r>
            <a:endParaRPr lang="cs-CZ" dirty="0"/>
          </a:p>
        </p:txBody>
      </p:sp>
      <p:graphicFrame>
        <p:nvGraphicFramePr>
          <p:cNvPr id="43" name="Tabulka 42"/>
          <p:cNvGraphicFramePr>
            <a:graphicFrameLocks noGrp="1"/>
          </p:cNvGraphicFramePr>
          <p:nvPr/>
        </p:nvGraphicFramePr>
        <p:xfrm>
          <a:off x="1142976" y="4071942"/>
          <a:ext cx="6477024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00528"/>
                <a:gridCol w="247649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4" name="Elipsa 43"/>
          <p:cNvSpPr/>
          <p:nvPr/>
        </p:nvSpPr>
        <p:spPr>
          <a:xfrm>
            <a:off x="1285852" y="4143380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1571604" y="4143380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1857356" y="4143380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2143108" y="4143380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2428860" y="4143380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2714612" y="4143380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3000364" y="4143380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1285852" y="457200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1571604" y="457200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1857356" y="457200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2143108" y="457200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2428860" y="457200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2714612" y="457200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3000364" y="457200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1285852" y="528638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1571604" y="528638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1857356" y="528638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2143108" y="528638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2428860" y="528638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3286116" y="457200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3571868" y="457200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3857620" y="457200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1285852" y="4929198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1571604" y="4929198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1857356" y="4929198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2143108" y="4929198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2428860" y="4929198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2714612" y="4929198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3000364" y="4929198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4143372" y="457200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4429124" y="457200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Elipsa 83"/>
          <p:cNvSpPr/>
          <p:nvPr/>
        </p:nvSpPr>
        <p:spPr>
          <a:xfrm>
            <a:off x="4714876" y="4572008"/>
            <a:ext cx="214314" cy="21431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Elipsa 84"/>
          <p:cNvSpPr/>
          <p:nvPr/>
        </p:nvSpPr>
        <p:spPr>
          <a:xfrm>
            <a:off x="3286116" y="4929198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3571868" y="4929198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3857620" y="4929198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4143372" y="4929198"/>
            <a:ext cx="214314" cy="21431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571480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Vymysli k obrázkům slovní úkol, pak jej vyřeš. Využij vztah o více, o méně.</a:t>
            </a:r>
            <a:endParaRPr lang="cs-CZ" dirty="0"/>
          </a:p>
        </p:txBody>
      </p:sp>
      <p:pic>
        <p:nvPicPr>
          <p:cNvPr id="2050" name="Picture 2" descr="C:\Documents and Settings\PC\Local Settings\Temporary Internet Files\Content.IE5\4G7V0FT4\MC9002963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000108"/>
            <a:ext cx="886104" cy="723719"/>
          </a:xfrm>
          <a:prstGeom prst="rect">
            <a:avLst/>
          </a:prstGeom>
          <a:noFill/>
        </p:spPr>
      </p:pic>
      <p:pic>
        <p:nvPicPr>
          <p:cNvPr id="6" name="Picture 2" descr="C:\Documents and Settings\PC\Local Settings\Temporary Internet Files\Content.IE5\4G7V0FT4\MC9002963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1000108"/>
            <a:ext cx="886104" cy="723719"/>
          </a:xfrm>
          <a:prstGeom prst="rect">
            <a:avLst/>
          </a:prstGeom>
          <a:noFill/>
        </p:spPr>
      </p:pic>
      <p:pic>
        <p:nvPicPr>
          <p:cNvPr id="7" name="Picture 2" descr="C:\Documents and Settings\PC\Local Settings\Temporary Internet Files\Content.IE5\4G7V0FT4\MC9002963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1000108"/>
            <a:ext cx="886104" cy="723719"/>
          </a:xfrm>
          <a:prstGeom prst="rect">
            <a:avLst/>
          </a:prstGeom>
          <a:noFill/>
        </p:spPr>
      </p:pic>
      <p:pic>
        <p:nvPicPr>
          <p:cNvPr id="8" name="Picture 2" descr="C:\Documents and Settings\PC\Local Settings\Temporary Internet Files\Content.IE5\4G7V0FT4\MC9002963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1000108"/>
            <a:ext cx="886104" cy="723719"/>
          </a:xfrm>
          <a:prstGeom prst="rect">
            <a:avLst/>
          </a:prstGeom>
          <a:noFill/>
        </p:spPr>
      </p:pic>
      <p:pic>
        <p:nvPicPr>
          <p:cNvPr id="2051" name="Picture 3" descr="C:\Documents and Settings\PC\Local Settings\Temporary Internet Files\Content.IE5\4G7V0FT4\MC90038000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1785926"/>
            <a:ext cx="766725" cy="907543"/>
          </a:xfrm>
          <a:prstGeom prst="rect">
            <a:avLst/>
          </a:prstGeom>
          <a:noFill/>
        </p:spPr>
      </p:pic>
      <p:pic>
        <p:nvPicPr>
          <p:cNvPr id="11" name="Picture 3" descr="C:\Documents and Settings\PC\Local Settings\Temporary Internet Files\Content.IE5\4G7V0FT4\MC90038000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1785926"/>
            <a:ext cx="766725" cy="907543"/>
          </a:xfrm>
          <a:prstGeom prst="rect">
            <a:avLst/>
          </a:prstGeom>
          <a:noFill/>
        </p:spPr>
      </p:pic>
      <p:pic>
        <p:nvPicPr>
          <p:cNvPr id="12" name="Picture 3" descr="C:\Documents and Settings\PC\Local Settings\Temporary Internet Files\Content.IE5\4G7V0FT4\MC90038000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298" y="1785926"/>
            <a:ext cx="766725" cy="907543"/>
          </a:xfrm>
          <a:prstGeom prst="rect">
            <a:avLst/>
          </a:prstGeom>
          <a:noFill/>
        </p:spPr>
      </p:pic>
      <p:pic>
        <p:nvPicPr>
          <p:cNvPr id="13" name="Picture 3" descr="C:\Documents and Settings\PC\Local Settings\Temporary Internet Files\Content.IE5\4G7V0FT4\MC90038000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1785926"/>
            <a:ext cx="766725" cy="907543"/>
          </a:xfrm>
          <a:prstGeom prst="rect">
            <a:avLst/>
          </a:prstGeom>
          <a:noFill/>
        </p:spPr>
      </p:pic>
      <p:pic>
        <p:nvPicPr>
          <p:cNvPr id="14" name="Picture 3" descr="C:\Documents and Settings\PC\Local Settings\Temporary Internet Files\Content.IE5\4G7V0FT4\MC90038000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1785926"/>
            <a:ext cx="766725" cy="907543"/>
          </a:xfrm>
          <a:prstGeom prst="rect">
            <a:avLst/>
          </a:prstGeom>
          <a:noFill/>
        </p:spPr>
      </p:pic>
      <p:pic>
        <p:nvPicPr>
          <p:cNvPr id="15" name="Picture 3" descr="C:\Documents and Settings\PC\Local Settings\Temporary Internet Files\Content.IE5\4G7V0FT4\MC90038000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1785926"/>
            <a:ext cx="766725" cy="907543"/>
          </a:xfrm>
          <a:prstGeom prst="rect">
            <a:avLst/>
          </a:prstGeom>
          <a:noFill/>
        </p:spPr>
      </p:pic>
      <p:pic>
        <p:nvPicPr>
          <p:cNvPr id="16" name="Picture 3" descr="C:\Documents and Settings\PC\Local Settings\Temporary Internet Files\Content.IE5\4G7V0FT4\MC90038000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1785926"/>
            <a:ext cx="766725" cy="907543"/>
          </a:xfrm>
          <a:prstGeom prst="rect">
            <a:avLst/>
          </a:prstGeom>
          <a:noFill/>
        </p:spPr>
      </p:pic>
      <p:pic>
        <p:nvPicPr>
          <p:cNvPr id="2053" name="Picture 5" descr="C:\Documents and Settings\PC\Local Settings\Temporary Internet Files\Content.IE5\4G7V0FT4\MC90037140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42976" y="4786322"/>
            <a:ext cx="719403" cy="754115"/>
          </a:xfrm>
          <a:prstGeom prst="rect">
            <a:avLst/>
          </a:prstGeom>
          <a:noFill/>
        </p:spPr>
      </p:pic>
      <p:pic>
        <p:nvPicPr>
          <p:cNvPr id="2054" name="Picture 6" descr="C:\Documents and Settings\PC\Local Settings\Temporary Internet Files\Content.IE5\7SGYBU8N\MC90035238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85852" y="3714752"/>
            <a:ext cx="452674" cy="907611"/>
          </a:xfrm>
          <a:prstGeom prst="rect">
            <a:avLst/>
          </a:prstGeom>
          <a:noFill/>
        </p:spPr>
      </p:pic>
      <p:pic>
        <p:nvPicPr>
          <p:cNvPr id="20" name="Picture 5" descr="C:\Documents and Settings\PC\Local Settings\Temporary Internet Files\Content.IE5\4G7V0FT4\MC90037140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14480" y="4786322"/>
            <a:ext cx="719403" cy="754115"/>
          </a:xfrm>
          <a:prstGeom prst="rect">
            <a:avLst/>
          </a:prstGeom>
          <a:noFill/>
        </p:spPr>
      </p:pic>
      <p:pic>
        <p:nvPicPr>
          <p:cNvPr id="21" name="Picture 6" descr="C:\Documents and Settings\PC\Local Settings\Temporary Internet Files\Content.IE5\7SGYBU8N\MC90035238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857356" y="3714752"/>
            <a:ext cx="452674" cy="907611"/>
          </a:xfrm>
          <a:prstGeom prst="rect">
            <a:avLst/>
          </a:prstGeom>
          <a:noFill/>
        </p:spPr>
      </p:pic>
      <p:pic>
        <p:nvPicPr>
          <p:cNvPr id="22" name="Picture 6" descr="C:\Documents and Settings\PC\Local Settings\Temporary Internet Files\Content.IE5\7SGYBU8N\MC90035238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28860" y="3714752"/>
            <a:ext cx="452674" cy="907611"/>
          </a:xfrm>
          <a:prstGeom prst="rect">
            <a:avLst/>
          </a:prstGeom>
          <a:noFill/>
        </p:spPr>
      </p:pic>
      <p:pic>
        <p:nvPicPr>
          <p:cNvPr id="23" name="Picture 6" descr="C:\Documents and Settings\PC\Local Settings\Temporary Internet Files\Content.IE5\7SGYBU8N\MC90035238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00364" y="3714752"/>
            <a:ext cx="452674" cy="907611"/>
          </a:xfrm>
          <a:prstGeom prst="rect">
            <a:avLst/>
          </a:prstGeom>
          <a:noFill/>
        </p:spPr>
      </p:pic>
      <p:pic>
        <p:nvPicPr>
          <p:cNvPr id="24" name="Picture 6" descr="C:\Documents and Settings\PC\Local Settings\Temporary Internet Files\Content.IE5\7SGYBU8N\MC90035238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868" y="3714752"/>
            <a:ext cx="452674" cy="907611"/>
          </a:xfrm>
          <a:prstGeom prst="rect">
            <a:avLst/>
          </a:prstGeom>
          <a:noFill/>
        </p:spPr>
      </p:pic>
      <p:pic>
        <p:nvPicPr>
          <p:cNvPr id="25" name="Picture 6" descr="C:\Documents and Settings\PC\Local Settings\Temporary Internet Files\Content.IE5\7SGYBU8N\MC90035238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43372" y="3714752"/>
            <a:ext cx="452674" cy="907611"/>
          </a:xfrm>
          <a:prstGeom prst="rect">
            <a:avLst/>
          </a:prstGeom>
          <a:noFill/>
        </p:spPr>
      </p:pic>
      <p:cxnSp>
        <p:nvCxnSpPr>
          <p:cNvPr id="27" name="Přímá spojovací čára 26"/>
          <p:cNvCxnSpPr/>
          <p:nvPr/>
        </p:nvCxnSpPr>
        <p:spPr>
          <a:xfrm>
            <a:off x="2714612" y="3357562"/>
            <a:ext cx="435771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2857488" y="5929330"/>
            <a:ext cx="435771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57290" y="714356"/>
            <a:ext cx="5857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 slovních úloh k obrázkům.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8728" y="1357298"/>
            <a:ext cx="664373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Na vánočním stromku visí 4 zvonky. Baněk tam visí o 3 více.</a:t>
            </a:r>
          </a:p>
          <a:p>
            <a:r>
              <a:rPr lang="cs-CZ" sz="2000" i="1" dirty="0" smtClean="0"/>
              <a:t>Kolik baněk visí na vánočním stromku?</a:t>
            </a:r>
          </a:p>
          <a:p>
            <a:endParaRPr lang="cs-CZ" sz="2000" i="1" dirty="0" smtClean="0"/>
          </a:p>
          <a:p>
            <a:r>
              <a:rPr lang="cs-CZ" sz="2000" dirty="0" smtClean="0"/>
              <a:t>4 + 3 = 7</a:t>
            </a:r>
          </a:p>
          <a:p>
            <a:r>
              <a:rPr lang="cs-CZ" sz="2000" dirty="0" smtClean="0"/>
              <a:t>Na vánočním stromku visí 7 baněk.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i="1" dirty="0" smtClean="0"/>
              <a:t>Maminka oprala 6 barevných ručníků a o 4 méně ručníků bílých. Kolik maminka oprala bílých ručníků?</a:t>
            </a:r>
          </a:p>
          <a:p>
            <a:endParaRPr lang="cs-CZ" sz="2000" i="1" dirty="0" smtClean="0"/>
          </a:p>
          <a:p>
            <a:r>
              <a:rPr lang="cs-CZ" sz="2000" dirty="0" smtClean="0"/>
              <a:t>6 – 4 = 2</a:t>
            </a:r>
          </a:p>
          <a:p>
            <a:r>
              <a:rPr lang="cs-CZ" sz="2000" dirty="0" smtClean="0"/>
              <a:t>Maminka oprala 2 bílé ručníky.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2976" y="1500174"/>
            <a:ext cx="6400800" cy="270606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4291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67598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336</Words>
  <PresentationFormat>Předvádění na obrazovce (4:3)</PresentationFormat>
  <Paragraphs>60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36</cp:revision>
  <dcterms:modified xsi:type="dcterms:W3CDTF">2011-12-07T15:27:55Z</dcterms:modified>
</cp:coreProperties>
</file>