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70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552" autoAdjust="0"/>
  </p:normalViewPr>
  <p:slideViewPr>
    <p:cSldViewPr>
      <p:cViewPr varScale="1">
        <p:scale>
          <a:sx n="73" d="100"/>
          <a:sy n="73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VY_32_INOVACE_3/08_ POČÍTÁNÍ V OBORU 0 - 8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ŠKOLY:MŠ a ZŠ, Veselí nad Moravou, Kollárova 1045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err="1" smtClean="0"/>
            <a:t>AUTOR:Mgr</a:t>
          </a:r>
          <a:r>
            <a:rPr lang="cs-CZ" sz="2000" dirty="0" smtClean="0"/>
            <a:t>. Kamila Říhová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Počítání v oboru 0 - 8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smtClean="0"/>
            <a:t>ČÍSLO PROJEKTU:CZ.1.07/1.4.00/21.0822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52F17BB-D9FC-46ED-9519-8A879A1186C5}" type="presOf" srcId="{4C35D32F-0EAB-4CD7-82EE-45574DC2A586}" destId="{890E4F0B-2866-4A3F-A3C7-2A14B1797930}" srcOrd="1" destOrd="0" presId="urn:microsoft.com/office/officeart/2005/8/layout/target3"/>
    <dgm:cxn modelId="{8E597AA5-CF0A-4920-A5E1-68F9788C9B04}" type="presOf" srcId="{D8197B8C-B260-4A16-BDF4-0947B075E274}" destId="{25B08C86-7E15-44DC-BE7F-FFB55DD49D12}" srcOrd="0" destOrd="0" presId="urn:microsoft.com/office/officeart/2005/8/layout/target3"/>
    <dgm:cxn modelId="{3164934D-154E-4A77-A08B-DB5D7B5911DC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3B5646A-9251-4BDA-88A8-F412ED9F5681}" type="presOf" srcId="{D1D4F407-5343-4D3F-B5B9-D407B03CAEB4}" destId="{AED2198E-93D5-4001-81B4-73124B309672}" srcOrd="1" destOrd="0" presId="urn:microsoft.com/office/officeart/2005/8/layout/target3"/>
    <dgm:cxn modelId="{7AFE5D79-A67D-45E1-BD6B-09562ECB0B44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0089299-7E4D-4631-AEE6-CFD475CB2E0B}" type="presOf" srcId="{D1B46980-6531-4606-95E6-44980827E919}" destId="{2BE915AB-18AA-4053-B92C-3BFC9ED204BB}" srcOrd="1" destOrd="0" presId="urn:microsoft.com/office/officeart/2005/8/layout/target3"/>
    <dgm:cxn modelId="{A58D0698-6286-4F60-BB15-763C89ADD97C}" type="presOf" srcId="{4C35D32F-0EAB-4CD7-82EE-45574DC2A586}" destId="{8BEBB6EC-1DAA-4CAC-8A25-BC0FCBD5DBD5}" srcOrd="0" destOrd="0" presId="urn:microsoft.com/office/officeart/2005/8/layout/target3"/>
    <dgm:cxn modelId="{468DCCB1-E8AC-4A7A-AA7F-2FC6233A1146}" type="presOf" srcId="{B651F6E3-6281-48DB-9319-2AEAFDAE7572}" destId="{619D679B-A015-4ECF-8348-D1034C574F40}" srcOrd="0" destOrd="0" presId="urn:microsoft.com/office/officeart/2005/8/layout/target3"/>
    <dgm:cxn modelId="{7D8B0089-4941-4433-AAAE-702573EF02E3}" type="presOf" srcId="{D8197B8C-B260-4A16-BDF4-0947B075E274}" destId="{5A5FFA88-C948-4069-8E93-59FA12366E83}" srcOrd="1" destOrd="0" presId="urn:microsoft.com/office/officeart/2005/8/layout/target3"/>
    <dgm:cxn modelId="{716E9E01-CCC1-45D6-96F7-238C583054BF}" type="presOf" srcId="{757F3AB3-0718-4624-B441-E567A8F0AB56}" destId="{333A1088-737F-45CB-B68E-254E46348037}" srcOrd="0" destOrd="0" presId="urn:microsoft.com/office/officeart/2005/8/layout/target3"/>
    <dgm:cxn modelId="{CE6CBA50-0443-4241-B08D-E2F2408B4C1A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E8A47E1-507A-4188-A24E-60173902F793}" type="presParOf" srcId="{333A1088-737F-45CB-B68E-254E46348037}" destId="{F5ABB229-8D3B-4694-996A-96F23CF14429}" srcOrd="0" destOrd="0" presId="urn:microsoft.com/office/officeart/2005/8/layout/target3"/>
    <dgm:cxn modelId="{EC89EA12-7299-45DE-AF9A-8964E824A1C8}" type="presParOf" srcId="{333A1088-737F-45CB-B68E-254E46348037}" destId="{F41139FD-01EE-4571-8B17-4FB00FC51163}" srcOrd="1" destOrd="0" presId="urn:microsoft.com/office/officeart/2005/8/layout/target3"/>
    <dgm:cxn modelId="{D2F4CB33-A669-40EA-B464-E3BA5EB40446}" type="presParOf" srcId="{333A1088-737F-45CB-B68E-254E46348037}" destId="{D005CE8C-CC26-4C3E-AC11-E15060ECD759}" srcOrd="2" destOrd="0" presId="urn:microsoft.com/office/officeart/2005/8/layout/target3"/>
    <dgm:cxn modelId="{4F44953A-D88C-4B05-B681-95C9F852CC41}" type="presParOf" srcId="{333A1088-737F-45CB-B68E-254E46348037}" destId="{2C702D82-9B77-49B7-9568-BB8EB47C3372}" srcOrd="3" destOrd="0" presId="urn:microsoft.com/office/officeart/2005/8/layout/target3"/>
    <dgm:cxn modelId="{5336528C-A18D-4567-BB87-DEDDD67E5003}" type="presParOf" srcId="{333A1088-737F-45CB-B68E-254E46348037}" destId="{A52A0455-90FF-4808-ABD0-F02540D31D5A}" srcOrd="4" destOrd="0" presId="urn:microsoft.com/office/officeart/2005/8/layout/target3"/>
    <dgm:cxn modelId="{7FE3420D-F306-444B-8484-7E78E88D89A6}" type="presParOf" srcId="{333A1088-737F-45CB-B68E-254E46348037}" destId="{6140AFEC-043D-4C43-A2F9-D0F5331DF3A3}" srcOrd="5" destOrd="0" presId="urn:microsoft.com/office/officeart/2005/8/layout/target3"/>
    <dgm:cxn modelId="{C60BD38B-9F24-402E-B42A-12C5C37B1FC1}" type="presParOf" srcId="{333A1088-737F-45CB-B68E-254E46348037}" destId="{9358AC05-5D7D-4327-9F80-1AD486AEA664}" srcOrd="6" destOrd="0" presId="urn:microsoft.com/office/officeart/2005/8/layout/target3"/>
    <dgm:cxn modelId="{F927DDD5-1F18-4537-BCAF-977F36547042}" type="presParOf" srcId="{333A1088-737F-45CB-B68E-254E46348037}" destId="{313FC574-E1CD-4FB4-B054-0B805CE0447D}" srcOrd="7" destOrd="0" presId="urn:microsoft.com/office/officeart/2005/8/layout/target3"/>
    <dgm:cxn modelId="{26C38411-53EE-40F6-A132-16F095372D73}" type="presParOf" srcId="{333A1088-737F-45CB-B68E-254E46348037}" destId="{619D679B-A015-4ECF-8348-D1034C574F40}" srcOrd="8" destOrd="0" presId="urn:microsoft.com/office/officeart/2005/8/layout/target3"/>
    <dgm:cxn modelId="{CCBF6B5A-D9A2-48B7-A2B6-61C646476161}" type="presParOf" srcId="{333A1088-737F-45CB-B68E-254E46348037}" destId="{322283A8-4A27-4CDA-BAE3-F381106A9174}" srcOrd="9" destOrd="0" presId="urn:microsoft.com/office/officeart/2005/8/layout/target3"/>
    <dgm:cxn modelId="{EDF75D08-8945-4B2B-AB70-B4B2791191B4}" type="presParOf" srcId="{333A1088-737F-45CB-B68E-254E46348037}" destId="{FFC9F71D-1B4F-4AD9-A4A6-86ADEFC8AF5C}" srcOrd="10" destOrd="0" presId="urn:microsoft.com/office/officeart/2005/8/layout/target3"/>
    <dgm:cxn modelId="{3D5FA464-9A9D-4D02-BFD0-C003328DA118}" type="presParOf" srcId="{333A1088-737F-45CB-B68E-254E46348037}" destId="{25B08C86-7E15-44DC-BE7F-FFB55DD49D12}" srcOrd="11" destOrd="0" presId="urn:microsoft.com/office/officeart/2005/8/layout/target3"/>
    <dgm:cxn modelId="{A8B3E922-36DA-4A3D-9A79-EF497FF0817E}" type="presParOf" srcId="{333A1088-737F-45CB-B68E-254E46348037}" destId="{76644BE8-9D7C-4C09-B250-3D10AF48CBB7}" srcOrd="12" destOrd="0" presId="urn:microsoft.com/office/officeart/2005/8/layout/target3"/>
    <dgm:cxn modelId="{57873803-F665-457B-9DD7-28C89F4CF076}" type="presParOf" srcId="{333A1088-737F-45CB-B68E-254E46348037}" destId="{EE85B701-7295-41C0-BA7A-34D3756A2AE6}" srcOrd="13" destOrd="0" presId="urn:microsoft.com/office/officeart/2005/8/layout/target3"/>
    <dgm:cxn modelId="{9F2D48AB-687F-495E-BD6A-8BE6B9F7BD2C}" type="presParOf" srcId="{333A1088-737F-45CB-B68E-254E46348037}" destId="{8BEBB6EC-1DAA-4CAC-8A25-BC0FCBD5DBD5}" srcOrd="14" destOrd="0" presId="urn:microsoft.com/office/officeart/2005/8/layout/target3"/>
    <dgm:cxn modelId="{67BF6CA4-2550-4FDF-A513-209A9921D4CE}" type="presParOf" srcId="{333A1088-737F-45CB-B68E-254E46348037}" destId="{AED2198E-93D5-4001-81B4-73124B309672}" srcOrd="15" destOrd="0" presId="urn:microsoft.com/office/officeart/2005/8/layout/target3"/>
    <dgm:cxn modelId="{86793939-9F17-4999-AF9E-9924CC7C051F}" type="presParOf" srcId="{333A1088-737F-45CB-B68E-254E46348037}" destId="{2BE915AB-18AA-4053-B92C-3BFC9ED204BB}" srcOrd="16" destOrd="0" presId="urn:microsoft.com/office/officeart/2005/8/layout/target3"/>
    <dgm:cxn modelId="{86C1B5DC-4865-4B4E-A921-DEFFF65ED692}" type="presParOf" srcId="{333A1088-737F-45CB-B68E-254E46348037}" destId="{6BB5E863-4638-4E1D-BFDE-399D028AC4ED}" srcOrd="17" destOrd="0" presId="urn:microsoft.com/office/officeart/2005/8/layout/target3"/>
    <dgm:cxn modelId="{76C4D04B-AA1A-4836-8029-54E64E2BE54F}" type="presParOf" srcId="{333A1088-737F-45CB-B68E-254E46348037}" destId="{5A5FFA88-C948-4069-8E93-59FA12366E83}" srcOrd="18" destOrd="0" presId="urn:microsoft.com/office/officeart/2005/8/layout/target3"/>
    <dgm:cxn modelId="{FE89A2B1-D01B-4BFB-A0BE-94021BB997A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ŠKOLY:MŠ a ZŠ, Veselí nad Moravou, Kollárova 1045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/>
            <a:t>AUTOR:Mgr</a:t>
          </a:r>
          <a:r>
            <a:rPr lang="cs-CZ" sz="2000" kern="1200" dirty="0" smtClean="0"/>
            <a:t>. Kamila Říhová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VY_32_INOVACE_3/08_ POČÍTÁNÍ V OBORU 0 - 8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Počítání v oboru 0 - 8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ČÍSLO PROJEKTU:CZ.1.07/1.4.00/21.0822 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0F4BF-1E9B-4743-9C33-DA12CA51EFF0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6A979D-AF8C-4489-959D-ACCF7E70FF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7944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5687083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10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je vhodný do matematiky pro žáky základní školy praktické v 1. období. Slouží k procvičování počítání v oboru 0 – 8.</a:t>
            </a:r>
          </a:p>
          <a:p>
            <a:r>
              <a:rPr lang="cs-CZ" dirty="0" smtClean="0"/>
              <a:t>Materiál slouží pro práci na interaktivní tabuli.</a:t>
            </a:r>
          </a:p>
          <a:p>
            <a:r>
              <a:rPr lang="cs-CZ" dirty="0" smtClean="0"/>
              <a:t>Učitel čte žákům zadání jednotlivých úkolů, žáci je pod jeho kontrolou plní. Sčítání ani odčítání nedělalo žákům potíže, někteří nezvládli placení platnými mincemi. Úkol s dominovými kartami vyžadoval dopomoc učitele.</a:t>
            </a:r>
          </a:p>
          <a:p>
            <a:r>
              <a:rPr lang="cs-CZ" dirty="0" smtClean="0"/>
              <a:t>Vytvořeno: říjen 2011.</a:t>
            </a:r>
          </a:p>
          <a:p>
            <a:r>
              <a:rPr lang="cs-CZ" dirty="0" smtClean="0"/>
              <a:t>Ověřeno : 22.2.2012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05030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42910" y="428604"/>
            <a:ext cx="7215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Nakresli, jak zaplatíš.</a:t>
            </a:r>
            <a:endParaRPr lang="cs-CZ" dirty="0"/>
          </a:p>
        </p:txBody>
      </p:sp>
      <p:pic>
        <p:nvPicPr>
          <p:cNvPr id="1027" name="Picture 3" descr="C:\Documents and Settings\PC\Local Settings\Temporary Internet Files\Content.IE5\ETXSK0WB\MC90024611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071546"/>
            <a:ext cx="763131" cy="1120787"/>
          </a:xfrm>
          <a:prstGeom prst="rect">
            <a:avLst/>
          </a:prstGeom>
          <a:noFill/>
        </p:spPr>
      </p:pic>
      <p:pic>
        <p:nvPicPr>
          <p:cNvPr id="1028" name="Picture 4" descr="C:\Documents and Settings\PC\Local Settings\Temporary Internet Files\Content.IE5\K9TI0N28\MC900215937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1500174"/>
            <a:ext cx="1638677" cy="762000"/>
          </a:xfrm>
          <a:prstGeom prst="rect">
            <a:avLst/>
          </a:prstGeom>
          <a:noFill/>
        </p:spPr>
      </p:pic>
      <p:pic>
        <p:nvPicPr>
          <p:cNvPr id="1029" name="Picture 5" descr="C:\Documents and Settings\PC\Local Settings\Temporary Internet Files\Content.IE5\CAH8AMLO\MC90023368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2928934"/>
            <a:ext cx="1127515" cy="1071570"/>
          </a:xfrm>
          <a:prstGeom prst="rect">
            <a:avLst/>
          </a:prstGeom>
          <a:noFill/>
        </p:spPr>
      </p:pic>
      <p:pic>
        <p:nvPicPr>
          <p:cNvPr id="1030" name="Picture 6" descr="C:\Documents and Settings\PC\Local Settings\Temporary Internet Files\Content.IE5\K9TI0N28\MC900351223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2" y="2928934"/>
            <a:ext cx="1273525" cy="984377"/>
          </a:xfrm>
          <a:prstGeom prst="rect">
            <a:avLst/>
          </a:prstGeom>
          <a:noFill/>
        </p:spPr>
      </p:pic>
      <p:pic>
        <p:nvPicPr>
          <p:cNvPr id="1032" name="Picture 8" descr="C:\Documents and Settings\PC\Local Settings\Temporary Internet Files\Content.IE5\K9TI0N28\MC900290043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4714884"/>
            <a:ext cx="1225236" cy="1083398"/>
          </a:xfrm>
          <a:prstGeom prst="rect">
            <a:avLst/>
          </a:prstGeom>
          <a:noFill/>
        </p:spPr>
      </p:pic>
      <p:pic>
        <p:nvPicPr>
          <p:cNvPr id="1034" name="Picture 10" descr="C:\Documents and Settings\PC\Local Settings\Temporary Internet Files\Content.IE5\0XKL28WI\MC900331495[2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00100" y="4429132"/>
            <a:ext cx="799625" cy="1168985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1785918" y="1500174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6 Kč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857356" y="3286124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7 Kč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785918" y="5072074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 Kč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143636" y="5072074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3 Kč</a:t>
            </a:r>
            <a:endParaRPr lang="cs-CZ" sz="3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000760" y="3143248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5 Kč</a:t>
            </a:r>
            <a:endParaRPr lang="cs-CZ" sz="3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143636" y="1571612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8 Kč</a:t>
            </a:r>
            <a:endParaRPr lang="cs-CZ" sz="3200" dirty="0"/>
          </a:p>
        </p:txBody>
      </p:sp>
      <p:sp>
        <p:nvSpPr>
          <p:cNvPr id="20" name="Ovál 19"/>
          <p:cNvSpPr/>
          <p:nvPr/>
        </p:nvSpPr>
        <p:spPr>
          <a:xfrm>
            <a:off x="5268095" y="526256"/>
            <a:ext cx="781391" cy="764888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4216441" y="470918"/>
            <a:ext cx="880903" cy="829771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4421768" y="538229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2</a:t>
            </a:r>
            <a:r>
              <a:rPr lang="cs-CZ" sz="4000" dirty="0" smtClean="0"/>
              <a:t> </a:t>
            </a:r>
            <a:endParaRPr lang="cs-CZ" sz="4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423667" y="556902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 </a:t>
            </a:r>
            <a:endParaRPr lang="cs-CZ" sz="4000" dirty="0"/>
          </a:p>
        </p:txBody>
      </p:sp>
      <p:sp>
        <p:nvSpPr>
          <p:cNvPr id="24" name="Ovál 23"/>
          <p:cNvSpPr/>
          <p:nvPr/>
        </p:nvSpPr>
        <p:spPr>
          <a:xfrm>
            <a:off x="3197617" y="428604"/>
            <a:ext cx="914400" cy="914400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3436441" y="569328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5 </a:t>
            </a:r>
            <a:endParaRPr lang="cs-CZ" sz="4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28662" y="500042"/>
            <a:ext cx="6072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Znázorni a vypočítej podle vzoru.</a:t>
            </a:r>
            <a:endParaRPr lang="cs-CZ" dirty="0"/>
          </a:p>
        </p:txBody>
      </p:sp>
      <p:sp>
        <p:nvSpPr>
          <p:cNvPr id="5" name="6cípá hvězda 4"/>
          <p:cNvSpPr/>
          <p:nvPr/>
        </p:nvSpPr>
        <p:spPr>
          <a:xfrm>
            <a:off x="3357554" y="1071546"/>
            <a:ext cx="357190" cy="357190"/>
          </a:xfrm>
          <a:prstGeom prst="star6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6cípá hvězda 5"/>
          <p:cNvSpPr/>
          <p:nvPr/>
        </p:nvSpPr>
        <p:spPr>
          <a:xfrm>
            <a:off x="3786182" y="1071546"/>
            <a:ext cx="357190" cy="357190"/>
          </a:xfrm>
          <a:prstGeom prst="star6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6cípá hvězda 6"/>
          <p:cNvSpPr/>
          <p:nvPr/>
        </p:nvSpPr>
        <p:spPr>
          <a:xfrm>
            <a:off x="4214810" y="1071546"/>
            <a:ext cx="357190" cy="357190"/>
          </a:xfrm>
          <a:prstGeom prst="star6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6cípá hvězda 7"/>
          <p:cNvSpPr/>
          <p:nvPr/>
        </p:nvSpPr>
        <p:spPr>
          <a:xfrm>
            <a:off x="4643438" y="1071546"/>
            <a:ext cx="357190" cy="357190"/>
          </a:xfrm>
          <a:prstGeom prst="star6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6cípá hvězda 8"/>
          <p:cNvSpPr/>
          <p:nvPr/>
        </p:nvSpPr>
        <p:spPr>
          <a:xfrm>
            <a:off x="5072066" y="1071546"/>
            <a:ext cx="357190" cy="357190"/>
          </a:xfrm>
          <a:prstGeom prst="star6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6cípá hvězda 9"/>
          <p:cNvSpPr/>
          <p:nvPr/>
        </p:nvSpPr>
        <p:spPr>
          <a:xfrm>
            <a:off x="5500694" y="1071546"/>
            <a:ext cx="357190" cy="357190"/>
          </a:xfrm>
          <a:prstGeom prst="star6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6cípá hvězda 10"/>
          <p:cNvSpPr/>
          <p:nvPr/>
        </p:nvSpPr>
        <p:spPr>
          <a:xfrm>
            <a:off x="5929322" y="1071546"/>
            <a:ext cx="357190" cy="357190"/>
          </a:xfrm>
          <a:prstGeom prst="star6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6cípá hvězda 13"/>
          <p:cNvSpPr/>
          <p:nvPr/>
        </p:nvSpPr>
        <p:spPr>
          <a:xfrm>
            <a:off x="6572264" y="1071546"/>
            <a:ext cx="357190" cy="357190"/>
          </a:xfrm>
          <a:prstGeom prst="star6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6cípá hvězda 14"/>
          <p:cNvSpPr/>
          <p:nvPr/>
        </p:nvSpPr>
        <p:spPr>
          <a:xfrm>
            <a:off x="3357554" y="1643050"/>
            <a:ext cx="357190" cy="357190"/>
          </a:xfrm>
          <a:prstGeom prst="star6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6cípá hvězda 15"/>
          <p:cNvSpPr/>
          <p:nvPr/>
        </p:nvSpPr>
        <p:spPr>
          <a:xfrm>
            <a:off x="3786182" y="1643050"/>
            <a:ext cx="357190" cy="357190"/>
          </a:xfrm>
          <a:prstGeom prst="star6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6cípá hvězda 16"/>
          <p:cNvSpPr/>
          <p:nvPr/>
        </p:nvSpPr>
        <p:spPr>
          <a:xfrm>
            <a:off x="4214810" y="1643050"/>
            <a:ext cx="357190" cy="357190"/>
          </a:xfrm>
          <a:prstGeom prst="star6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6cípá hvězda 17"/>
          <p:cNvSpPr/>
          <p:nvPr/>
        </p:nvSpPr>
        <p:spPr>
          <a:xfrm>
            <a:off x="4643438" y="1643050"/>
            <a:ext cx="357190" cy="357190"/>
          </a:xfrm>
          <a:prstGeom prst="star6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6cípá hvězda 18"/>
          <p:cNvSpPr/>
          <p:nvPr/>
        </p:nvSpPr>
        <p:spPr>
          <a:xfrm>
            <a:off x="5072066" y="1643050"/>
            <a:ext cx="357190" cy="357190"/>
          </a:xfrm>
          <a:prstGeom prst="star6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6cípá hvězda 19"/>
          <p:cNvSpPr/>
          <p:nvPr/>
        </p:nvSpPr>
        <p:spPr>
          <a:xfrm>
            <a:off x="5500694" y="1643050"/>
            <a:ext cx="357190" cy="357190"/>
          </a:xfrm>
          <a:prstGeom prst="star6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1071538" y="1000108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7 + 1 =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071538" y="1571612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6 + 2 =</a:t>
            </a:r>
            <a:endParaRPr lang="cs-CZ" sz="2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071538" y="2143116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5 + 3 =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071538" y="2714620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4 + </a:t>
            </a:r>
            <a:r>
              <a:rPr lang="cs-CZ" sz="2800" dirty="0" err="1" smtClean="0"/>
              <a:t>4</a:t>
            </a:r>
            <a:r>
              <a:rPr lang="cs-CZ" sz="2800" dirty="0" smtClean="0"/>
              <a:t> =</a:t>
            </a:r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071538" y="3286124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3 + 5 =</a:t>
            </a:r>
            <a:endParaRPr lang="cs-CZ" sz="2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071538" y="3929066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2 + 6 =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071538" y="4500570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1 + 7 =</a:t>
            </a:r>
            <a:endParaRPr lang="cs-CZ" sz="28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071538" y="5072074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8 + 0 =</a:t>
            </a:r>
            <a:endParaRPr lang="cs-CZ" sz="2800" dirty="0"/>
          </a:p>
        </p:txBody>
      </p:sp>
      <p:sp>
        <p:nvSpPr>
          <p:cNvPr id="30" name="6cípá hvězda 29"/>
          <p:cNvSpPr/>
          <p:nvPr/>
        </p:nvSpPr>
        <p:spPr>
          <a:xfrm>
            <a:off x="6572264" y="1643050"/>
            <a:ext cx="357190" cy="357190"/>
          </a:xfrm>
          <a:prstGeom prst="star6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6cípá hvězda 30"/>
          <p:cNvSpPr/>
          <p:nvPr/>
        </p:nvSpPr>
        <p:spPr>
          <a:xfrm>
            <a:off x="6143636" y="1643050"/>
            <a:ext cx="357190" cy="357190"/>
          </a:xfrm>
          <a:prstGeom prst="star6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2357422" y="1000108"/>
            <a:ext cx="857256" cy="42862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2357422" y="1643050"/>
            <a:ext cx="857256" cy="42862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2357422" y="2214554"/>
            <a:ext cx="857256" cy="42862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2357422" y="2786058"/>
            <a:ext cx="857256" cy="42862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2357422" y="3357562"/>
            <a:ext cx="857256" cy="42862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2357422" y="3929066"/>
            <a:ext cx="857256" cy="42862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2357422" y="4500570"/>
            <a:ext cx="857256" cy="42862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2357422" y="5072074"/>
            <a:ext cx="857256" cy="42862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85786" y="500042"/>
            <a:ext cx="6357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Škrtej podle vzoru a vypočítej.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928662" y="1142984"/>
            <a:ext cx="264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8 – 1 =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28662" y="1714488"/>
            <a:ext cx="264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8 – 2 =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28662" y="2285992"/>
            <a:ext cx="264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8 – 3 =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28662" y="2857496"/>
            <a:ext cx="264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8 – 4 =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28662" y="3429000"/>
            <a:ext cx="264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8 – 5 =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28662" y="4000504"/>
            <a:ext cx="264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8 – 6 =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28662" y="4572008"/>
            <a:ext cx="264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8 – 7 =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928662" y="5143512"/>
            <a:ext cx="264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8 – </a:t>
            </a:r>
            <a:r>
              <a:rPr lang="cs-CZ" sz="2800" dirty="0" err="1" smtClean="0">
                <a:solidFill>
                  <a:schemeClr val="accent6">
                    <a:lumMod val="75000"/>
                  </a:schemeClr>
                </a:solidFill>
              </a:rPr>
              <a:t>8</a:t>
            </a:r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 =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Slunce 12"/>
          <p:cNvSpPr/>
          <p:nvPr/>
        </p:nvSpPr>
        <p:spPr>
          <a:xfrm>
            <a:off x="3786182" y="1214422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Slunce 13"/>
          <p:cNvSpPr/>
          <p:nvPr/>
        </p:nvSpPr>
        <p:spPr>
          <a:xfrm>
            <a:off x="4214810" y="1214422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Slunce 14"/>
          <p:cNvSpPr/>
          <p:nvPr/>
        </p:nvSpPr>
        <p:spPr>
          <a:xfrm>
            <a:off x="4643438" y="1214422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Slunce 15"/>
          <p:cNvSpPr/>
          <p:nvPr/>
        </p:nvSpPr>
        <p:spPr>
          <a:xfrm>
            <a:off x="5072066" y="1214422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unce 16"/>
          <p:cNvSpPr/>
          <p:nvPr/>
        </p:nvSpPr>
        <p:spPr>
          <a:xfrm>
            <a:off x="5500694" y="1214422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lunce 17"/>
          <p:cNvSpPr/>
          <p:nvPr/>
        </p:nvSpPr>
        <p:spPr>
          <a:xfrm>
            <a:off x="5929322" y="1214422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lunce 18"/>
          <p:cNvSpPr/>
          <p:nvPr/>
        </p:nvSpPr>
        <p:spPr>
          <a:xfrm>
            <a:off x="6357950" y="1214422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lunce 19"/>
          <p:cNvSpPr/>
          <p:nvPr/>
        </p:nvSpPr>
        <p:spPr>
          <a:xfrm>
            <a:off x="6786578" y="1214422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lunce 20"/>
          <p:cNvSpPr/>
          <p:nvPr/>
        </p:nvSpPr>
        <p:spPr>
          <a:xfrm>
            <a:off x="3786182" y="1785926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lunce 21"/>
          <p:cNvSpPr/>
          <p:nvPr/>
        </p:nvSpPr>
        <p:spPr>
          <a:xfrm>
            <a:off x="4214810" y="1785926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Slunce 22"/>
          <p:cNvSpPr/>
          <p:nvPr/>
        </p:nvSpPr>
        <p:spPr>
          <a:xfrm>
            <a:off x="4643438" y="1785926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Slunce 23"/>
          <p:cNvSpPr/>
          <p:nvPr/>
        </p:nvSpPr>
        <p:spPr>
          <a:xfrm>
            <a:off x="5072066" y="1785926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Slunce 24"/>
          <p:cNvSpPr/>
          <p:nvPr/>
        </p:nvSpPr>
        <p:spPr>
          <a:xfrm>
            <a:off x="5500694" y="1785926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Slunce 25"/>
          <p:cNvSpPr/>
          <p:nvPr/>
        </p:nvSpPr>
        <p:spPr>
          <a:xfrm>
            <a:off x="5929322" y="1785926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Slunce 26"/>
          <p:cNvSpPr/>
          <p:nvPr/>
        </p:nvSpPr>
        <p:spPr>
          <a:xfrm>
            <a:off x="6357950" y="1785926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Slunce 27"/>
          <p:cNvSpPr/>
          <p:nvPr/>
        </p:nvSpPr>
        <p:spPr>
          <a:xfrm>
            <a:off x="6786578" y="1785926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Slunce 28"/>
          <p:cNvSpPr/>
          <p:nvPr/>
        </p:nvSpPr>
        <p:spPr>
          <a:xfrm>
            <a:off x="3786182" y="2357430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Slunce 29"/>
          <p:cNvSpPr/>
          <p:nvPr/>
        </p:nvSpPr>
        <p:spPr>
          <a:xfrm>
            <a:off x="4214810" y="2357430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Slunce 30"/>
          <p:cNvSpPr/>
          <p:nvPr/>
        </p:nvSpPr>
        <p:spPr>
          <a:xfrm>
            <a:off x="4643438" y="2357430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Slunce 31"/>
          <p:cNvSpPr/>
          <p:nvPr/>
        </p:nvSpPr>
        <p:spPr>
          <a:xfrm>
            <a:off x="5072066" y="2357430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Slunce 32"/>
          <p:cNvSpPr/>
          <p:nvPr/>
        </p:nvSpPr>
        <p:spPr>
          <a:xfrm>
            <a:off x="5500694" y="2357430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Slunce 33"/>
          <p:cNvSpPr/>
          <p:nvPr/>
        </p:nvSpPr>
        <p:spPr>
          <a:xfrm>
            <a:off x="5929322" y="2357430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Slunce 34"/>
          <p:cNvSpPr/>
          <p:nvPr/>
        </p:nvSpPr>
        <p:spPr>
          <a:xfrm>
            <a:off x="6357950" y="2357430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Slunce 35"/>
          <p:cNvSpPr/>
          <p:nvPr/>
        </p:nvSpPr>
        <p:spPr>
          <a:xfrm>
            <a:off x="6786578" y="2357430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Slunce 36"/>
          <p:cNvSpPr/>
          <p:nvPr/>
        </p:nvSpPr>
        <p:spPr>
          <a:xfrm>
            <a:off x="3786182" y="2928934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Slunce 37"/>
          <p:cNvSpPr/>
          <p:nvPr/>
        </p:nvSpPr>
        <p:spPr>
          <a:xfrm>
            <a:off x="4214810" y="2928934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Slunce 38"/>
          <p:cNvSpPr/>
          <p:nvPr/>
        </p:nvSpPr>
        <p:spPr>
          <a:xfrm>
            <a:off x="4643438" y="2928934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Slunce 39"/>
          <p:cNvSpPr/>
          <p:nvPr/>
        </p:nvSpPr>
        <p:spPr>
          <a:xfrm>
            <a:off x="5072066" y="2928934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Slunce 40"/>
          <p:cNvSpPr/>
          <p:nvPr/>
        </p:nvSpPr>
        <p:spPr>
          <a:xfrm>
            <a:off x="5500694" y="2928934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Slunce 41"/>
          <p:cNvSpPr/>
          <p:nvPr/>
        </p:nvSpPr>
        <p:spPr>
          <a:xfrm>
            <a:off x="5929322" y="2928934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Slunce 42"/>
          <p:cNvSpPr/>
          <p:nvPr/>
        </p:nvSpPr>
        <p:spPr>
          <a:xfrm>
            <a:off x="6357950" y="2928934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Slunce 43"/>
          <p:cNvSpPr/>
          <p:nvPr/>
        </p:nvSpPr>
        <p:spPr>
          <a:xfrm>
            <a:off x="6786578" y="2928934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Slunce 44"/>
          <p:cNvSpPr/>
          <p:nvPr/>
        </p:nvSpPr>
        <p:spPr>
          <a:xfrm>
            <a:off x="3786182" y="3500438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Slunce 45"/>
          <p:cNvSpPr/>
          <p:nvPr/>
        </p:nvSpPr>
        <p:spPr>
          <a:xfrm>
            <a:off x="4214810" y="3500438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Slunce 46"/>
          <p:cNvSpPr/>
          <p:nvPr/>
        </p:nvSpPr>
        <p:spPr>
          <a:xfrm>
            <a:off x="4643438" y="3500438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Slunce 47"/>
          <p:cNvSpPr/>
          <p:nvPr/>
        </p:nvSpPr>
        <p:spPr>
          <a:xfrm>
            <a:off x="5072066" y="3500438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Slunce 48"/>
          <p:cNvSpPr/>
          <p:nvPr/>
        </p:nvSpPr>
        <p:spPr>
          <a:xfrm>
            <a:off x="5500694" y="3500438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Slunce 49"/>
          <p:cNvSpPr/>
          <p:nvPr/>
        </p:nvSpPr>
        <p:spPr>
          <a:xfrm>
            <a:off x="5929322" y="3500438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Slunce 50"/>
          <p:cNvSpPr/>
          <p:nvPr/>
        </p:nvSpPr>
        <p:spPr>
          <a:xfrm>
            <a:off x="6357950" y="3500438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Slunce 51"/>
          <p:cNvSpPr/>
          <p:nvPr/>
        </p:nvSpPr>
        <p:spPr>
          <a:xfrm>
            <a:off x="6786578" y="3500438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Slunce 52"/>
          <p:cNvSpPr/>
          <p:nvPr/>
        </p:nvSpPr>
        <p:spPr>
          <a:xfrm>
            <a:off x="3786182" y="4071942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Slunce 53"/>
          <p:cNvSpPr/>
          <p:nvPr/>
        </p:nvSpPr>
        <p:spPr>
          <a:xfrm>
            <a:off x="4214810" y="4071942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Slunce 54"/>
          <p:cNvSpPr/>
          <p:nvPr/>
        </p:nvSpPr>
        <p:spPr>
          <a:xfrm>
            <a:off x="4643438" y="4071942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Slunce 55"/>
          <p:cNvSpPr/>
          <p:nvPr/>
        </p:nvSpPr>
        <p:spPr>
          <a:xfrm>
            <a:off x="5072066" y="4071942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Slunce 56"/>
          <p:cNvSpPr/>
          <p:nvPr/>
        </p:nvSpPr>
        <p:spPr>
          <a:xfrm>
            <a:off x="5500694" y="4071942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Slunce 57"/>
          <p:cNvSpPr/>
          <p:nvPr/>
        </p:nvSpPr>
        <p:spPr>
          <a:xfrm>
            <a:off x="5929322" y="4071942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Slunce 58"/>
          <p:cNvSpPr/>
          <p:nvPr/>
        </p:nvSpPr>
        <p:spPr>
          <a:xfrm>
            <a:off x="6357950" y="4071942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Slunce 59"/>
          <p:cNvSpPr/>
          <p:nvPr/>
        </p:nvSpPr>
        <p:spPr>
          <a:xfrm>
            <a:off x="6786578" y="4071942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Slunce 60"/>
          <p:cNvSpPr/>
          <p:nvPr/>
        </p:nvSpPr>
        <p:spPr>
          <a:xfrm>
            <a:off x="3786182" y="4643446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Slunce 61"/>
          <p:cNvSpPr/>
          <p:nvPr/>
        </p:nvSpPr>
        <p:spPr>
          <a:xfrm>
            <a:off x="4214810" y="4643446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Slunce 62"/>
          <p:cNvSpPr/>
          <p:nvPr/>
        </p:nvSpPr>
        <p:spPr>
          <a:xfrm>
            <a:off x="4643438" y="4643446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Slunce 63"/>
          <p:cNvSpPr/>
          <p:nvPr/>
        </p:nvSpPr>
        <p:spPr>
          <a:xfrm>
            <a:off x="5072066" y="4643446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Slunce 64"/>
          <p:cNvSpPr/>
          <p:nvPr/>
        </p:nvSpPr>
        <p:spPr>
          <a:xfrm>
            <a:off x="5500694" y="4643446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Slunce 65"/>
          <p:cNvSpPr/>
          <p:nvPr/>
        </p:nvSpPr>
        <p:spPr>
          <a:xfrm>
            <a:off x="5929322" y="4643446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Slunce 66"/>
          <p:cNvSpPr/>
          <p:nvPr/>
        </p:nvSpPr>
        <p:spPr>
          <a:xfrm>
            <a:off x="6357950" y="4643446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Slunce 67"/>
          <p:cNvSpPr/>
          <p:nvPr/>
        </p:nvSpPr>
        <p:spPr>
          <a:xfrm>
            <a:off x="6786578" y="4643446"/>
            <a:ext cx="357190" cy="357190"/>
          </a:xfrm>
          <a:prstGeom prst="sun">
            <a:avLst/>
          </a:prstGeom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Slunce 68"/>
          <p:cNvSpPr/>
          <p:nvPr/>
        </p:nvSpPr>
        <p:spPr>
          <a:xfrm>
            <a:off x="3786182" y="5214950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Slunce 69"/>
          <p:cNvSpPr/>
          <p:nvPr/>
        </p:nvSpPr>
        <p:spPr>
          <a:xfrm>
            <a:off x="4214810" y="5214950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Slunce 70"/>
          <p:cNvSpPr/>
          <p:nvPr/>
        </p:nvSpPr>
        <p:spPr>
          <a:xfrm>
            <a:off x="4643438" y="5214950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Slunce 71"/>
          <p:cNvSpPr/>
          <p:nvPr/>
        </p:nvSpPr>
        <p:spPr>
          <a:xfrm>
            <a:off x="5072066" y="5214950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Slunce 72"/>
          <p:cNvSpPr/>
          <p:nvPr/>
        </p:nvSpPr>
        <p:spPr>
          <a:xfrm>
            <a:off x="5500694" y="5214950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Slunce 73"/>
          <p:cNvSpPr/>
          <p:nvPr/>
        </p:nvSpPr>
        <p:spPr>
          <a:xfrm>
            <a:off x="5929322" y="5214950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Slunce 74"/>
          <p:cNvSpPr/>
          <p:nvPr/>
        </p:nvSpPr>
        <p:spPr>
          <a:xfrm>
            <a:off x="6357950" y="5214950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Slunce 75"/>
          <p:cNvSpPr/>
          <p:nvPr/>
        </p:nvSpPr>
        <p:spPr>
          <a:xfrm>
            <a:off x="6786578" y="5214950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8" name="Přímá spojovací čára 77"/>
          <p:cNvCxnSpPr/>
          <p:nvPr/>
        </p:nvCxnSpPr>
        <p:spPr>
          <a:xfrm rot="5400000" flipH="1" flipV="1">
            <a:off x="6822297" y="1250141"/>
            <a:ext cx="357190" cy="28575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ovací čára 79"/>
          <p:cNvCxnSpPr/>
          <p:nvPr/>
        </p:nvCxnSpPr>
        <p:spPr>
          <a:xfrm rot="5400000" flipH="1" flipV="1">
            <a:off x="6822297" y="1821645"/>
            <a:ext cx="357190" cy="28575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Slunce 80"/>
          <p:cNvSpPr/>
          <p:nvPr/>
        </p:nvSpPr>
        <p:spPr>
          <a:xfrm>
            <a:off x="6357950" y="1785926"/>
            <a:ext cx="357190" cy="357190"/>
          </a:xfrm>
          <a:prstGeom prst="sun">
            <a:avLst/>
          </a:prstGeom>
          <a:solidFill>
            <a:srgbClr val="FFFF00"/>
          </a:solidFill>
          <a:ln>
            <a:solidFill>
              <a:srgbClr val="E6701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2" name="Přímá spojovací čára 81"/>
          <p:cNvCxnSpPr/>
          <p:nvPr/>
        </p:nvCxnSpPr>
        <p:spPr>
          <a:xfrm rot="5400000" flipH="1" flipV="1">
            <a:off x="6393669" y="1821645"/>
            <a:ext cx="357190" cy="28575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Obdélník 78"/>
          <p:cNvSpPr/>
          <p:nvPr/>
        </p:nvSpPr>
        <p:spPr>
          <a:xfrm>
            <a:off x="2143108" y="1071546"/>
            <a:ext cx="785818" cy="50006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Obdélník 82"/>
          <p:cNvSpPr/>
          <p:nvPr/>
        </p:nvSpPr>
        <p:spPr>
          <a:xfrm>
            <a:off x="2143108" y="1643050"/>
            <a:ext cx="785818" cy="50006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Obdélník 83"/>
          <p:cNvSpPr/>
          <p:nvPr/>
        </p:nvSpPr>
        <p:spPr>
          <a:xfrm>
            <a:off x="2143108" y="2214554"/>
            <a:ext cx="785818" cy="50006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Obdélník 84"/>
          <p:cNvSpPr/>
          <p:nvPr/>
        </p:nvSpPr>
        <p:spPr>
          <a:xfrm>
            <a:off x="2143108" y="2786058"/>
            <a:ext cx="785818" cy="50006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Obdélník 85"/>
          <p:cNvSpPr/>
          <p:nvPr/>
        </p:nvSpPr>
        <p:spPr>
          <a:xfrm>
            <a:off x="2143108" y="3357562"/>
            <a:ext cx="785818" cy="50006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Obdélník 86"/>
          <p:cNvSpPr/>
          <p:nvPr/>
        </p:nvSpPr>
        <p:spPr>
          <a:xfrm>
            <a:off x="2143108" y="3929066"/>
            <a:ext cx="785818" cy="50006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Obdélník 87"/>
          <p:cNvSpPr/>
          <p:nvPr/>
        </p:nvSpPr>
        <p:spPr>
          <a:xfrm>
            <a:off x="2143108" y="4500570"/>
            <a:ext cx="785818" cy="50006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Obdélník 88"/>
          <p:cNvSpPr/>
          <p:nvPr/>
        </p:nvSpPr>
        <p:spPr>
          <a:xfrm>
            <a:off x="2143108" y="5072074"/>
            <a:ext cx="785818" cy="50006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57158" y="357166"/>
            <a:ext cx="7500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Napiš všechny 4 příklad k dominovým kartám.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643042" y="1000108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14348" y="1000108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500562" y="1000108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571868" y="1000108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9520" y="1000108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500826" y="1000108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643042" y="3643314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14348" y="3643314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500562" y="3643314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571868" y="3643314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1071538" y="1357298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1714480" y="1071546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1714480" y="1357298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1714480" y="1643050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2285984" y="1071546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2285984" y="1357298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2285984" y="1643050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4572000" y="1071546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4572000" y="1357298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4572000" y="1643050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5072066" y="1071546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5072066" y="1357298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5072066" y="1643050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7572396" y="1071546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7572396" y="1643050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8072462" y="1071546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8072462" y="1643050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2000232" y="1357298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Elipsa 39"/>
          <p:cNvSpPr/>
          <p:nvPr/>
        </p:nvSpPr>
        <p:spPr>
          <a:xfrm>
            <a:off x="7786710" y="1357298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Elipsa 40"/>
          <p:cNvSpPr/>
          <p:nvPr/>
        </p:nvSpPr>
        <p:spPr>
          <a:xfrm>
            <a:off x="785786" y="3714752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Elipsa 41"/>
          <p:cNvSpPr/>
          <p:nvPr/>
        </p:nvSpPr>
        <p:spPr>
          <a:xfrm>
            <a:off x="785786" y="4286256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Elipsa 42"/>
          <p:cNvSpPr/>
          <p:nvPr/>
        </p:nvSpPr>
        <p:spPr>
          <a:xfrm>
            <a:off x="1285852" y="3714752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Elipsa 43"/>
          <p:cNvSpPr/>
          <p:nvPr/>
        </p:nvSpPr>
        <p:spPr>
          <a:xfrm>
            <a:off x="1285852" y="4286256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>
            <a:off x="1785918" y="3714752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Elipsa 45"/>
          <p:cNvSpPr/>
          <p:nvPr/>
        </p:nvSpPr>
        <p:spPr>
          <a:xfrm>
            <a:off x="1785918" y="4286256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Elipsa 46"/>
          <p:cNvSpPr/>
          <p:nvPr/>
        </p:nvSpPr>
        <p:spPr>
          <a:xfrm>
            <a:off x="2285984" y="3714752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Elipsa 47"/>
          <p:cNvSpPr/>
          <p:nvPr/>
        </p:nvSpPr>
        <p:spPr>
          <a:xfrm>
            <a:off x="2285984" y="4286256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Elipsa 49"/>
          <p:cNvSpPr/>
          <p:nvPr/>
        </p:nvSpPr>
        <p:spPr>
          <a:xfrm>
            <a:off x="4214810" y="1643050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Elipsa 50"/>
          <p:cNvSpPr/>
          <p:nvPr/>
        </p:nvSpPr>
        <p:spPr>
          <a:xfrm>
            <a:off x="3643306" y="1071546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Elipsa 51"/>
          <p:cNvSpPr/>
          <p:nvPr/>
        </p:nvSpPr>
        <p:spPr>
          <a:xfrm>
            <a:off x="7143768" y="1643050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Elipsa 52"/>
          <p:cNvSpPr/>
          <p:nvPr/>
        </p:nvSpPr>
        <p:spPr>
          <a:xfrm>
            <a:off x="6572264" y="1071546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Elipsa 53"/>
          <p:cNvSpPr/>
          <p:nvPr/>
        </p:nvSpPr>
        <p:spPr>
          <a:xfrm>
            <a:off x="6858016" y="1357298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Elipsa 54"/>
          <p:cNvSpPr/>
          <p:nvPr/>
        </p:nvSpPr>
        <p:spPr>
          <a:xfrm>
            <a:off x="3643306" y="3714752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Elipsa 55"/>
          <p:cNvSpPr/>
          <p:nvPr/>
        </p:nvSpPr>
        <p:spPr>
          <a:xfrm>
            <a:off x="3643306" y="4000504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Elipsa 56"/>
          <p:cNvSpPr/>
          <p:nvPr/>
        </p:nvSpPr>
        <p:spPr>
          <a:xfrm>
            <a:off x="3643306" y="4286256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Elipsa 57"/>
          <p:cNvSpPr/>
          <p:nvPr/>
        </p:nvSpPr>
        <p:spPr>
          <a:xfrm>
            <a:off x="4214810" y="3714752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Elipsa 58"/>
          <p:cNvSpPr/>
          <p:nvPr/>
        </p:nvSpPr>
        <p:spPr>
          <a:xfrm>
            <a:off x="4214810" y="4000504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Elipsa 59"/>
          <p:cNvSpPr/>
          <p:nvPr/>
        </p:nvSpPr>
        <p:spPr>
          <a:xfrm>
            <a:off x="4214810" y="4286256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Elipsa 60"/>
          <p:cNvSpPr/>
          <p:nvPr/>
        </p:nvSpPr>
        <p:spPr>
          <a:xfrm>
            <a:off x="3929058" y="4143380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Elipsa 61"/>
          <p:cNvSpPr/>
          <p:nvPr/>
        </p:nvSpPr>
        <p:spPr>
          <a:xfrm>
            <a:off x="3929058" y="3857628"/>
            <a:ext cx="214314" cy="2143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TextovéPole 62"/>
          <p:cNvSpPr txBox="1"/>
          <p:nvPr/>
        </p:nvSpPr>
        <p:spPr>
          <a:xfrm>
            <a:off x="6500826" y="3571876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/>
              <a:t>Doplň.</a:t>
            </a:r>
            <a:endParaRPr lang="cs-CZ"/>
          </a:p>
        </p:txBody>
      </p:sp>
      <p:cxnSp>
        <p:nvCxnSpPr>
          <p:cNvPr id="65" name="Přímá spojovací čára 64"/>
          <p:cNvCxnSpPr/>
          <p:nvPr/>
        </p:nvCxnSpPr>
        <p:spPr>
          <a:xfrm>
            <a:off x="500034" y="2357430"/>
            <a:ext cx="228601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ovací čára 66"/>
          <p:cNvCxnSpPr/>
          <p:nvPr/>
        </p:nvCxnSpPr>
        <p:spPr>
          <a:xfrm>
            <a:off x="500034" y="2714620"/>
            <a:ext cx="228601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ovací čára 67"/>
          <p:cNvCxnSpPr/>
          <p:nvPr/>
        </p:nvCxnSpPr>
        <p:spPr>
          <a:xfrm>
            <a:off x="500034" y="3071810"/>
            <a:ext cx="228601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ovací čára 68"/>
          <p:cNvCxnSpPr/>
          <p:nvPr/>
        </p:nvCxnSpPr>
        <p:spPr>
          <a:xfrm>
            <a:off x="500034" y="3429000"/>
            <a:ext cx="228601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1214414" y="2071678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+</a:t>
            </a:r>
            <a:endParaRPr lang="cs-CZ" b="1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1214414" y="235743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+</a:t>
            </a:r>
            <a:endParaRPr lang="cs-CZ" b="1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1214414" y="271462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-</a:t>
            </a:r>
            <a:endParaRPr lang="cs-CZ" b="1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1214414" y="307181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-</a:t>
            </a:r>
            <a:endParaRPr lang="cs-CZ" b="1" dirty="0"/>
          </a:p>
        </p:txBody>
      </p:sp>
      <p:cxnSp>
        <p:nvCxnSpPr>
          <p:cNvPr id="74" name="Přímá spojovací čára 73"/>
          <p:cNvCxnSpPr/>
          <p:nvPr/>
        </p:nvCxnSpPr>
        <p:spPr>
          <a:xfrm>
            <a:off x="3286116" y="2357430"/>
            <a:ext cx="228601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ovací čára 74"/>
          <p:cNvCxnSpPr/>
          <p:nvPr/>
        </p:nvCxnSpPr>
        <p:spPr>
          <a:xfrm>
            <a:off x="3286116" y="2714620"/>
            <a:ext cx="228601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ovací čára 75"/>
          <p:cNvCxnSpPr/>
          <p:nvPr/>
        </p:nvCxnSpPr>
        <p:spPr>
          <a:xfrm>
            <a:off x="3286116" y="3071810"/>
            <a:ext cx="228601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ovací čára 76"/>
          <p:cNvCxnSpPr/>
          <p:nvPr/>
        </p:nvCxnSpPr>
        <p:spPr>
          <a:xfrm>
            <a:off x="3286116" y="3429000"/>
            <a:ext cx="228601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ovéPole 77"/>
          <p:cNvSpPr txBox="1"/>
          <p:nvPr/>
        </p:nvSpPr>
        <p:spPr>
          <a:xfrm>
            <a:off x="4000496" y="2071678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+</a:t>
            </a:r>
            <a:endParaRPr lang="cs-CZ" b="1" dirty="0"/>
          </a:p>
        </p:txBody>
      </p:sp>
      <p:sp>
        <p:nvSpPr>
          <p:cNvPr id="79" name="TextovéPole 78"/>
          <p:cNvSpPr txBox="1"/>
          <p:nvPr/>
        </p:nvSpPr>
        <p:spPr>
          <a:xfrm>
            <a:off x="4000496" y="235743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+</a:t>
            </a:r>
            <a:endParaRPr lang="cs-CZ" b="1" dirty="0"/>
          </a:p>
        </p:txBody>
      </p:sp>
      <p:sp>
        <p:nvSpPr>
          <p:cNvPr id="80" name="TextovéPole 79"/>
          <p:cNvSpPr txBox="1"/>
          <p:nvPr/>
        </p:nvSpPr>
        <p:spPr>
          <a:xfrm>
            <a:off x="4000496" y="271462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-</a:t>
            </a:r>
            <a:endParaRPr lang="cs-CZ" b="1" dirty="0"/>
          </a:p>
        </p:txBody>
      </p:sp>
      <p:sp>
        <p:nvSpPr>
          <p:cNvPr id="81" name="TextovéPole 80"/>
          <p:cNvSpPr txBox="1"/>
          <p:nvPr/>
        </p:nvSpPr>
        <p:spPr>
          <a:xfrm>
            <a:off x="4000496" y="307181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-</a:t>
            </a:r>
            <a:endParaRPr lang="cs-CZ" b="1" dirty="0"/>
          </a:p>
        </p:txBody>
      </p:sp>
      <p:cxnSp>
        <p:nvCxnSpPr>
          <p:cNvPr id="82" name="Přímá spojovací čára 81"/>
          <p:cNvCxnSpPr/>
          <p:nvPr/>
        </p:nvCxnSpPr>
        <p:spPr>
          <a:xfrm>
            <a:off x="6357950" y="2357430"/>
            <a:ext cx="228601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ovací čára 82"/>
          <p:cNvCxnSpPr/>
          <p:nvPr/>
        </p:nvCxnSpPr>
        <p:spPr>
          <a:xfrm>
            <a:off x="6357950" y="2714620"/>
            <a:ext cx="228601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ovací čára 83"/>
          <p:cNvCxnSpPr/>
          <p:nvPr/>
        </p:nvCxnSpPr>
        <p:spPr>
          <a:xfrm>
            <a:off x="6357950" y="3071810"/>
            <a:ext cx="228601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Přímá spojovací čára 84"/>
          <p:cNvCxnSpPr/>
          <p:nvPr/>
        </p:nvCxnSpPr>
        <p:spPr>
          <a:xfrm>
            <a:off x="6357950" y="3429000"/>
            <a:ext cx="228601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ovéPole 85"/>
          <p:cNvSpPr txBox="1"/>
          <p:nvPr/>
        </p:nvSpPr>
        <p:spPr>
          <a:xfrm>
            <a:off x="7072330" y="2071678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+</a:t>
            </a:r>
            <a:endParaRPr lang="cs-CZ" b="1" dirty="0"/>
          </a:p>
        </p:txBody>
      </p:sp>
      <p:sp>
        <p:nvSpPr>
          <p:cNvPr id="87" name="TextovéPole 86"/>
          <p:cNvSpPr txBox="1"/>
          <p:nvPr/>
        </p:nvSpPr>
        <p:spPr>
          <a:xfrm>
            <a:off x="7072330" y="235743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+</a:t>
            </a:r>
            <a:endParaRPr lang="cs-CZ" b="1" dirty="0"/>
          </a:p>
        </p:txBody>
      </p:sp>
      <p:sp>
        <p:nvSpPr>
          <p:cNvPr id="88" name="TextovéPole 87"/>
          <p:cNvSpPr txBox="1"/>
          <p:nvPr/>
        </p:nvSpPr>
        <p:spPr>
          <a:xfrm>
            <a:off x="7072330" y="271462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-</a:t>
            </a:r>
            <a:endParaRPr lang="cs-CZ" b="1" dirty="0"/>
          </a:p>
        </p:txBody>
      </p:sp>
      <p:sp>
        <p:nvSpPr>
          <p:cNvPr id="89" name="TextovéPole 88"/>
          <p:cNvSpPr txBox="1"/>
          <p:nvPr/>
        </p:nvSpPr>
        <p:spPr>
          <a:xfrm>
            <a:off x="7072330" y="307181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-</a:t>
            </a:r>
            <a:endParaRPr lang="cs-CZ" b="1" dirty="0"/>
          </a:p>
        </p:txBody>
      </p:sp>
      <p:cxnSp>
        <p:nvCxnSpPr>
          <p:cNvPr id="90" name="Přímá spojovací čára 89"/>
          <p:cNvCxnSpPr/>
          <p:nvPr/>
        </p:nvCxnSpPr>
        <p:spPr>
          <a:xfrm>
            <a:off x="3286116" y="5072074"/>
            <a:ext cx="228601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římá spojovací čára 90"/>
          <p:cNvCxnSpPr/>
          <p:nvPr/>
        </p:nvCxnSpPr>
        <p:spPr>
          <a:xfrm>
            <a:off x="3286116" y="5429264"/>
            <a:ext cx="228601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ovací čára 91"/>
          <p:cNvCxnSpPr/>
          <p:nvPr/>
        </p:nvCxnSpPr>
        <p:spPr>
          <a:xfrm>
            <a:off x="3286116" y="5786454"/>
            <a:ext cx="228601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Přímá spojovací čára 92"/>
          <p:cNvCxnSpPr/>
          <p:nvPr/>
        </p:nvCxnSpPr>
        <p:spPr>
          <a:xfrm>
            <a:off x="3286116" y="6143644"/>
            <a:ext cx="228601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extovéPole 93"/>
          <p:cNvSpPr txBox="1"/>
          <p:nvPr/>
        </p:nvSpPr>
        <p:spPr>
          <a:xfrm>
            <a:off x="4000496" y="478632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+</a:t>
            </a:r>
            <a:endParaRPr lang="cs-CZ" b="1" dirty="0"/>
          </a:p>
        </p:txBody>
      </p:sp>
      <p:sp>
        <p:nvSpPr>
          <p:cNvPr id="95" name="TextovéPole 94"/>
          <p:cNvSpPr txBox="1"/>
          <p:nvPr/>
        </p:nvSpPr>
        <p:spPr>
          <a:xfrm>
            <a:off x="4000496" y="507207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+</a:t>
            </a:r>
            <a:endParaRPr lang="cs-CZ" b="1" dirty="0"/>
          </a:p>
        </p:txBody>
      </p:sp>
      <p:sp>
        <p:nvSpPr>
          <p:cNvPr id="96" name="TextovéPole 95"/>
          <p:cNvSpPr txBox="1"/>
          <p:nvPr/>
        </p:nvSpPr>
        <p:spPr>
          <a:xfrm>
            <a:off x="4000496" y="542926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-</a:t>
            </a:r>
            <a:endParaRPr lang="cs-CZ" b="1" dirty="0"/>
          </a:p>
        </p:txBody>
      </p:sp>
      <p:sp>
        <p:nvSpPr>
          <p:cNvPr id="97" name="TextovéPole 96"/>
          <p:cNvSpPr txBox="1"/>
          <p:nvPr/>
        </p:nvSpPr>
        <p:spPr>
          <a:xfrm>
            <a:off x="4000496" y="578645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-</a:t>
            </a:r>
            <a:endParaRPr lang="cs-CZ" b="1" dirty="0"/>
          </a:p>
        </p:txBody>
      </p:sp>
      <p:cxnSp>
        <p:nvCxnSpPr>
          <p:cNvPr id="98" name="Přímá spojovací čára 97"/>
          <p:cNvCxnSpPr/>
          <p:nvPr/>
        </p:nvCxnSpPr>
        <p:spPr>
          <a:xfrm>
            <a:off x="500034" y="5072074"/>
            <a:ext cx="228601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Přímá spojovací čára 98"/>
          <p:cNvCxnSpPr/>
          <p:nvPr/>
        </p:nvCxnSpPr>
        <p:spPr>
          <a:xfrm>
            <a:off x="500034" y="5429264"/>
            <a:ext cx="228601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Přímá spojovací čára 99"/>
          <p:cNvCxnSpPr/>
          <p:nvPr/>
        </p:nvCxnSpPr>
        <p:spPr>
          <a:xfrm>
            <a:off x="500034" y="5786454"/>
            <a:ext cx="228601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Přímá spojovací čára 100"/>
          <p:cNvCxnSpPr/>
          <p:nvPr/>
        </p:nvCxnSpPr>
        <p:spPr>
          <a:xfrm>
            <a:off x="500034" y="6143644"/>
            <a:ext cx="228601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ovéPole 101"/>
          <p:cNvSpPr txBox="1"/>
          <p:nvPr/>
        </p:nvSpPr>
        <p:spPr>
          <a:xfrm>
            <a:off x="1214414" y="4786322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+</a:t>
            </a:r>
            <a:endParaRPr lang="cs-CZ" b="1" dirty="0"/>
          </a:p>
        </p:txBody>
      </p:sp>
      <p:sp>
        <p:nvSpPr>
          <p:cNvPr id="103" name="TextovéPole 102"/>
          <p:cNvSpPr txBox="1"/>
          <p:nvPr/>
        </p:nvSpPr>
        <p:spPr>
          <a:xfrm>
            <a:off x="1214414" y="507207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+</a:t>
            </a:r>
            <a:endParaRPr lang="cs-CZ" b="1" dirty="0"/>
          </a:p>
        </p:txBody>
      </p:sp>
      <p:sp>
        <p:nvSpPr>
          <p:cNvPr id="104" name="TextovéPole 103"/>
          <p:cNvSpPr txBox="1"/>
          <p:nvPr/>
        </p:nvSpPr>
        <p:spPr>
          <a:xfrm>
            <a:off x="1214414" y="542926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-</a:t>
            </a:r>
            <a:endParaRPr lang="cs-CZ" b="1" dirty="0"/>
          </a:p>
        </p:txBody>
      </p:sp>
      <p:sp>
        <p:nvSpPr>
          <p:cNvPr id="105" name="TextovéPole 104"/>
          <p:cNvSpPr txBox="1"/>
          <p:nvPr/>
        </p:nvSpPr>
        <p:spPr>
          <a:xfrm>
            <a:off x="1214414" y="578645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-</a:t>
            </a:r>
            <a:endParaRPr lang="cs-CZ" b="1" dirty="0"/>
          </a:p>
        </p:txBody>
      </p:sp>
      <p:sp>
        <p:nvSpPr>
          <p:cNvPr id="106" name="TextovéPole 105"/>
          <p:cNvSpPr txBox="1"/>
          <p:nvPr/>
        </p:nvSpPr>
        <p:spPr>
          <a:xfrm>
            <a:off x="6429388" y="4214818"/>
            <a:ext cx="2357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 +               =  8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7" name="Obdélník 106"/>
          <p:cNvSpPr/>
          <p:nvPr/>
        </p:nvSpPr>
        <p:spPr>
          <a:xfrm>
            <a:off x="7072330" y="4143380"/>
            <a:ext cx="642942" cy="500066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0" name="TextovéPole 109"/>
          <p:cNvSpPr txBox="1"/>
          <p:nvPr/>
        </p:nvSpPr>
        <p:spPr>
          <a:xfrm>
            <a:off x="6429388" y="5357826"/>
            <a:ext cx="2357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3 +               =  8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1" name="Obdélník 110"/>
          <p:cNvSpPr/>
          <p:nvPr/>
        </p:nvSpPr>
        <p:spPr>
          <a:xfrm>
            <a:off x="7072330" y="5286388"/>
            <a:ext cx="642942" cy="500066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2" name="TextovéPole 111"/>
          <p:cNvSpPr txBox="1"/>
          <p:nvPr/>
        </p:nvSpPr>
        <p:spPr>
          <a:xfrm>
            <a:off x="6429388" y="5929330"/>
            <a:ext cx="2357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4 +               =  8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3" name="Obdélník 112"/>
          <p:cNvSpPr/>
          <p:nvPr/>
        </p:nvSpPr>
        <p:spPr>
          <a:xfrm>
            <a:off x="7072330" y="5857892"/>
            <a:ext cx="642942" cy="500066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4" name="TextovéPole 113"/>
          <p:cNvSpPr txBox="1"/>
          <p:nvPr/>
        </p:nvSpPr>
        <p:spPr>
          <a:xfrm>
            <a:off x="6429388" y="4500570"/>
            <a:ext cx="2357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            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6" name="TextovéPole 115"/>
          <p:cNvSpPr txBox="1"/>
          <p:nvPr/>
        </p:nvSpPr>
        <p:spPr>
          <a:xfrm>
            <a:off x="6429388" y="4786322"/>
            <a:ext cx="2357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 +               =  8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7" name="Obdélník 116"/>
          <p:cNvSpPr/>
          <p:nvPr/>
        </p:nvSpPr>
        <p:spPr>
          <a:xfrm>
            <a:off x="7072330" y="4714884"/>
            <a:ext cx="642942" cy="500066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85786" y="428604"/>
            <a:ext cx="714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Procvičuj sčítání i odčítání. Spoj příklad se správným výsledkem.</a:t>
            </a:r>
            <a:endParaRPr lang="cs-CZ" dirty="0"/>
          </a:p>
        </p:txBody>
      </p:sp>
      <p:sp>
        <p:nvSpPr>
          <p:cNvPr id="3" name="Vývojový diagram: děrná páska 2"/>
          <p:cNvSpPr/>
          <p:nvPr/>
        </p:nvSpPr>
        <p:spPr>
          <a:xfrm>
            <a:off x="571472" y="1500174"/>
            <a:ext cx="1000132" cy="804672"/>
          </a:xfrm>
          <a:prstGeom prst="flowChartPunchedTap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42910" y="1714488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8 - 2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6" name="Vývojový diagram: děrná páska 5"/>
          <p:cNvSpPr/>
          <p:nvPr/>
        </p:nvSpPr>
        <p:spPr>
          <a:xfrm>
            <a:off x="1928794" y="1500174"/>
            <a:ext cx="1000132" cy="804672"/>
          </a:xfrm>
          <a:prstGeom prst="flowChartPunchedTap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2000232" y="1714488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5 - 1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8" name="Vývojový diagram: děrná páska 7"/>
          <p:cNvSpPr/>
          <p:nvPr/>
        </p:nvSpPr>
        <p:spPr>
          <a:xfrm>
            <a:off x="3286116" y="1500174"/>
            <a:ext cx="1000132" cy="804672"/>
          </a:xfrm>
          <a:prstGeom prst="flowChartPunchedTap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3286116" y="1714488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3 + 4 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10" name="Vývojový diagram: děrná páska 9"/>
          <p:cNvSpPr/>
          <p:nvPr/>
        </p:nvSpPr>
        <p:spPr>
          <a:xfrm>
            <a:off x="4500562" y="1500174"/>
            <a:ext cx="1000132" cy="804672"/>
          </a:xfrm>
          <a:prstGeom prst="flowChartPunchedTap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4500562" y="1714488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1 + 7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12" name="Vývojový diagram: děrná páska 11"/>
          <p:cNvSpPr/>
          <p:nvPr/>
        </p:nvSpPr>
        <p:spPr>
          <a:xfrm>
            <a:off x="4500562" y="2643182"/>
            <a:ext cx="1000132" cy="804672"/>
          </a:xfrm>
          <a:prstGeom prst="flowChartPunchedTap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4572000" y="2857496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8 - 4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14" name="Vývojový diagram: děrná páska 13"/>
          <p:cNvSpPr/>
          <p:nvPr/>
        </p:nvSpPr>
        <p:spPr>
          <a:xfrm>
            <a:off x="3286116" y="2714620"/>
            <a:ext cx="1000132" cy="804672"/>
          </a:xfrm>
          <a:prstGeom prst="flowChartPunchedTap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3357554" y="2928934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6 - 0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16" name="Vývojový diagram: děrná páska 15"/>
          <p:cNvSpPr/>
          <p:nvPr/>
        </p:nvSpPr>
        <p:spPr>
          <a:xfrm>
            <a:off x="1928794" y="2714620"/>
            <a:ext cx="1000132" cy="804672"/>
          </a:xfrm>
          <a:prstGeom prst="flowChartPunchedTap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1928794" y="2928934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3 + 2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18" name="Vývojový diagram: děrná páska 17"/>
          <p:cNvSpPr/>
          <p:nvPr/>
        </p:nvSpPr>
        <p:spPr>
          <a:xfrm>
            <a:off x="571472" y="2714620"/>
            <a:ext cx="1000132" cy="804672"/>
          </a:xfrm>
          <a:prstGeom prst="flowChartPunchedTap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642910" y="2928934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8 - 6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20" name="Vývojový diagram: děrná páska 19"/>
          <p:cNvSpPr/>
          <p:nvPr/>
        </p:nvSpPr>
        <p:spPr>
          <a:xfrm>
            <a:off x="571472" y="3929066"/>
            <a:ext cx="1000132" cy="804672"/>
          </a:xfrm>
          <a:prstGeom prst="flowChartPunchedTap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642910" y="4143380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7 - 6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22" name="Vývojový diagram: děrná páska 21"/>
          <p:cNvSpPr/>
          <p:nvPr/>
        </p:nvSpPr>
        <p:spPr>
          <a:xfrm>
            <a:off x="1928794" y="3857628"/>
            <a:ext cx="1000132" cy="804672"/>
          </a:xfrm>
          <a:prstGeom prst="flowChartPunchedTap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2000232" y="4071942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8 - </a:t>
            </a:r>
            <a:r>
              <a:rPr lang="cs-CZ" sz="2800" b="1" dirty="0" err="1" smtClean="0">
                <a:solidFill>
                  <a:srgbClr val="002060"/>
                </a:solidFill>
              </a:rPr>
              <a:t>8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24" name="Vývojový diagram: děrná páska 23"/>
          <p:cNvSpPr/>
          <p:nvPr/>
        </p:nvSpPr>
        <p:spPr>
          <a:xfrm>
            <a:off x="3286116" y="3786190"/>
            <a:ext cx="1000132" cy="804672"/>
          </a:xfrm>
          <a:prstGeom prst="flowChartPunchedTap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3357554" y="4000504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8 - 7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26" name="Vývojový diagram: děrná páska 25"/>
          <p:cNvSpPr/>
          <p:nvPr/>
        </p:nvSpPr>
        <p:spPr>
          <a:xfrm>
            <a:off x="4572000" y="3714752"/>
            <a:ext cx="1000132" cy="804672"/>
          </a:xfrm>
          <a:prstGeom prst="flowChartPunchedTap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4572000" y="3929066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4 + 4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28" name="Vývojový diagram: děrná páska 27"/>
          <p:cNvSpPr/>
          <p:nvPr/>
        </p:nvSpPr>
        <p:spPr>
          <a:xfrm>
            <a:off x="4572000" y="4857760"/>
            <a:ext cx="1000132" cy="804672"/>
          </a:xfrm>
          <a:prstGeom prst="flowChartPunchedTap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4643438" y="5072074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8 - 1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30" name="Vývojový diagram: děrná páska 29"/>
          <p:cNvSpPr/>
          <p:nvPr/>
        </p:nvSpPr>
        <p:spPr>
          <a:xfrm>
            <a:off x="3286116" y="4929198"/>
            <a:ext cx="1000132" cy="804672"/>
          </a:xfrm>
          <a:prstGeom prst="flowChartPunchedTap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3286116" y="5143512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3 + 1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32" name="Vývojový diagram: děrná páska 31"/>
          <p:cNvSpPr/>
          <p:nvPr/>
        </p:nvSpPr>
        <p:spPr>
          <a:xfrm>
            <a:off x="1928794" y="4929198"/>
            <a:ext cx="1000132" cy="804672"/>
          </a:xfrm>
          <a:prstGeom prst="flowChartPunchedTap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1928794" y="5143512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2 + 4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34" name="Vývojový diagram: děrná páska 33"/>
          <p:cNvSpPr/>
          <p:nvPr/>
        </p:nvSpPr>
        <p:spPr>
          <a:xfrm>
            <a:off x="571472" y="5000636"/>
            <a:ext cx="1000132" cy="804672"/>
          </a:xfrm>
          <a:prstGeom prst="flowChartPunchedTap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642910" y="5214950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5 - 2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38" name="Vývojový diagram: magnetický disk 37"/>
          <p:cNvSpPr/>
          <p:nvPr/>
        </p:nvSpPr>
        <p:spPr>
          <a:xfrm>
            <a:off x="7643834" y="1214422"/>
            <a:ext cx="357190" cy="4929222"/>
          </a:xfrm>
          <a:prstGeom prst="flowChartMagneticDisk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TextovéPole 39"/>
          <p:cNvSpPr txBox="1"/>
          <p:nvPr/>
        </p:nvSpPr>
        <p:spPr>
          <a:xfrm>
            <a:off x="7072330" y="1643050"/>
            <a:ext cx="7143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8</a:t>
            </a:r>
          </a:p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7</a:t>
            </a:r>
          </a:p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6</a:t>
            </a:r>
          </a:p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5</a:t>
            </a:r>
          </a:p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4</a:t>
            </a:r>
          </a:p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3</a:t>
            </a:r>
          </a:p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</a:p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1</a:t>
            </a:r>
          </a:p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0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1142976" y="1500174"/>
            <a:ext cx="6400800" cy="270606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Ilustrace: www.ofice.microsoft.com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14546" y="642918"/>
            <a:ext cx="4214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ZDROJE: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67598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337</Words>
  <Application>Microsoft Office PowerPoint</Application>
  <PresentationFormat>Předvádění na obrazovce (4:3)</PresentationFormat>
  <Paragraphs>95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rihova</cp:lastModifiedBy>
  <cp:revision>37</cp:revision>
  <dcterms:modified xsi:type="dcterms:W3CDTF">2012-02-23T12:43:06Z</dcterms:modified>
</cp:coreProperties>
</file>