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E7959-5C1D-46BC-9F22-4B7D34F2039C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01629-0B61-4B14-83EC-BFDFFE9B98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11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E7959-5C1D-46BC-9F22-4B7D34F2039C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01629-0B61-4B14-83EC-BFDFFE9B98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445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E7959-5C1D-46BC-9F22-4B7D34F2039C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01629-0B61-4B14-83EC-BFDFFE9B98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949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E7959-5C1D-46BC-9F22-4B7D34F2039C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01629-0B61-4B14-83EC-BFDFFE9B98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760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E7959-5C1D-46BC-9F22-4B7D34F2039C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01629-0B61-4B14-83EC-BFDFFE9B98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587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E7959-5C1D-46BC-9F22-4B7D34F2039C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01629-0B61-4B14-83EC-BFDFFE9B98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63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E7959-5C1D-46BC-9F22-4B7D34F2039C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01629-0B61-4B14-83EC-BFDFFE9B98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547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E7959-5C1D-46BC-9F22-4B7D34F2039C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01629-0B61-4B14-83EC-BFDFFE9B98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52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E7959-5C1D-46BC-9F22-4B7D34F2039C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01629-0B61-4B14-83EC-BFDFFE9B98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558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E7959-5C1D-46BC-9F22-4B7D34F2039C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01629-0B61-4B14-83EC-BFDFFE9B98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033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E7959-5C1D-46BC-9F22-4B7D34F2039C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01629-0B61-4B14-83EC-BFDFFE9B98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537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E7959-5C1D-46BC-9F22-4B7D34F2039C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F01629-0B61-4B14-83EC-BFDFFE9B98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235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VY_42_INOVACE_60_Jednoduché úrokování - příklady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927069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>
          <a:xfrm>
            <a:off x="457200" y="188640"/>
            <a:ext cx="8435280" cy="1986235"/>
          </a:xfrm>
        </p:spPr>
        <p:txBody>
          <a:bodyPr>
            <a:normAutofit/>
          </a:bodyPr>
          <a:lstStyle/>
          <a:p>
            <a:r>
              <a:rPr lang="cs-CZ" sz="2800" dirty="0"/>
              <a:t>Jakou částku bude mít na svém účtu na konci roku střadatel, který si 1. 2. uložil 70 000 Kč při roční úrokové míře 4%? Z úroku musí zaplatit 15% daň</a:t>
            </a:r>
            <a:r>
              <a:rPr lang="cs-CZ" sz="2800" dirty="0" smtClean="0"/>
              <a:t>.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Zástupný symbol pro obsah 10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7544" y="2174875"/>
                <a:ext cx="7632848" cy="3951288"/>
              </a:xfrm>
            </p:spPr>
            <p:txBody>
              <a:bodyPr>
                <a:noAutofit/>
              </a:bodyPr>
              <a:lstStyle/>
              <a:p>
                <a:r>
                  <a:rPr lang="cs-CZ" sz="2800" dirty="0" smtClean="0"/>
                  <a:t>J…………………..70 000Kč</a:t>
                </a:r>
              </a:p>
              <a:p>
                <a:r>
                  <a:rPr lang="cs-CZ" sz="2800" u="sng" dirty="0" smtClean="0"/>
                  <a:t>p………………….4%</a:t>
                </a:r>
              </a:p>
              <a:p>
                <a:r>
                  <a:rPr lang="cs-CZ" sz="2800" dirty="0" smtClean="0"/>
                  <a:t>ú = 0,04 . 70 000 = 2800 Kč</a:t>
                </a:r>
              </a:p>
              <a:p>
                <a:r>
                  <a:rPr lang="cs-CZ" sz="2800" dirty="0" smtClean="0"/>
                  <a:t>11 </a:t>
                </a:r>
                <a:r>
                  <a:rPr lang="cs-CZ" sz="2800" dirty="0" err="1" smtClean="0"/>
                  <a:t>měs</a:t>
                </a:r>
                <a:r>
                  <a:rPr lang="cs-CZ" sz="2800" dirty="0" smtClean="0"/>
                  <a:t>.: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800" dirty="0" smtClean="0"/>
                  <a:t>. 2 800 = 2567Kč</a:t>
                </a:r>
              </a:p>
              <a:p>
                <a:r>
                  <a:rPr lang="cs-CZ" sz="2800" dirty="0" smtClean="0"/>
                  <a:t>Po zdanění 0,85 . 2567= 2 182 Kč</a:t>
                </a:r>
              </a:p>
              <a:p>
                <a:r>
                  <a:rPr lang="cs-CZ" sz="2800" dirty="0" smtClean="0"/>
                  <a:t>70 000 + 2 182 = 72 182 Kč.</a:t>
                </a:r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r>
                  <a:rPr lang="cs-CZ" sz="2800" dirty="0" smtClean="0"/>
                  <a:t>Na konci roku bude na účtu 72182 Kč.</a:t>
                </a:r>
                <a:endParaRPr lang="cs-CZ" sz="2800" dirty="0"/>
              </a:p>
            </p:txBody>
          </p:sp>
        </mc:Choice>
        <mc:Fallback>
          <p:sp>
            <p:nvSpPr>
              <p:cNvPr id="11" name="Zástupný symbol pro obsah 10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7544" y="2174875"/>
                <a:ext cx="7632848" cy="3951288"/>
              </a:xfrm>
              <a:blipFill rotWithShape="1">
                <a:blip r:embed="rId2"/>
                <a:stretch>
                  <a:fillRect l="-1438" t="-1389" b="-135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14535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251521" y="188640"/>
            <a:ext cx="8435280" cy="198623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Vypočítejte částku, kterou si může z účtu vybrat jeho majitel na konci roku, jestliže na něj uložil 1.7. částku 100 000 Kč při roční úrokové míře 6,5 %. Z úroku musí zaplatit 15% daň. 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Zástupný symbol pro obsah 12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467544" y="2174875"/>
                <a:ext cx="8676456" cy="3951288"/>
              </a:xfrm>
            </p:spPr>
            <p:txBody>
              <a:bodyPr>
                <a:noAutofit/>
              </a:bodyPr>
              <a:lstStyle/>
              <a:p>
                <a:r>
                  <a:rPr lang="cs-CZ" sz="2800" dirty="0" smtClean="0"/>
                  <a:t>J………………………100 000Kč</a:t>
                </a:r>
              </a:p>
              <a:p>
                <a:r>
                  <a:rPr lang="cs-CZ" sz="2800" u="sng" dirty="0" smtClean="0"/>
                  <a:t>p………………………6,5%</a:t>
                </a:r>
                <a:endParaRPr lang="cs-CZ" sz="2800" dirty="0" smtClean="0"/>
              </a:p>
              <a:p>
                <a:r>
                  <a:rPr lang="cs-CZ" sz="2800" dirty="0" smtClean="0"/>
                  <a:t>ú = 0,065 . 100 000 = 6 500 Kč</a:t>
                </a:r>
              </a:p>
              <a:p>
                <a:r>
                  <a:rPr lang="cs-CZ" sz="2800" dirty="0" smtClean="0"/>
                  <a:t>6 </a:t>
                </a:r>
                <a:r>
                  <a:rPr lang="cs-CZ" sz="2800" dirty="0" err="1" smtClean="0"/>
                  <a:t>měs</a:t>
                </a:r>
                <a:r>
                  <a:rPr lang="cs-CZ" sz="2800" dirty="0" smtClean="0"/>
                  <a:t>.: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800" dirty="0" smtClean="0"/>
                  <a:t>. 6500 = 3 250 Kč</a:t>
                </a:r>
              </a:p>
              <a:p>
                <a:r>
                  <a:rPr lang="cs-CZ" sz="2800" dirty="0" smtClean="0"/>
                  <a:t>Po zdanění 0,85 . 3250 = 2 762,5 Kč</a:t>
                </a:r>
              </a:p>
              <a:p>
                <a:r>
                  <a:rPr lang="cs-CZ" sz="2800" dirty="0" smtClean="0"/>
                  <a:t>100 000 + 2 762,5 = 102 762,5 Kč</a:t>
                </a:r>
              </a:p>
              <a:p>
                <a:endParaRPr lang="cs-CZ" sz="2800" dirty="0"/>
              </a:p>
              <a:p>
                <a:r>
                  <a:rPr lang="cs-CZ" sz="2800" dirty="0" smtClean="0"/>
                  <a:t>Na konci roku bude moci majitel vybrat z účtu 102 762,5 Kč.</a:t>
                </a:r>
                <a:endParaRPr lang="cs-CZ" sz="2800" dirty="0"/>
              </a:p>
            </p:txBody>
          </p:sp>
        </mc:Choice>
        <mc:Fallback>
          <p:sp>
            <p:nvSpPr>
              <p:cNvPr id="13" name="Zástupný symbol pro obsah 1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467544" y="2174875"/>
                <a:ext cx="8676456" cy="3951288"/>
              </a:xfrm>
              <a:blipFill rotWithShape="1">
                <a:blip r:embed="rId2"/>
                <a:stretch>
                  <a:fillRect l="-1265" t="-1389" r="-1827" b="-243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21978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</TotalTime>
  <Words>207</Words>
  <Application>Microsoft Office PowerPoint</Application>
  <PresentationFormat>Předvádění na obrazovce (4:3)</PresentationFormat>
  <Paragraphs>20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VY_42_INOVACE_60_Jednoduché úrokování - příklady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Vagnerova</cp:lastModifiedBy>
  <cp:revision>7</cp:revision>
  <dcterms:created xsi:type="dcterms:W3CDTF">2011-05-10T20:15:21Z</dcterms:created>
  <dcterms:modified xsi:type="dcterms:W3CDTF">2011-06-18T16:43:48Z</dcterms:modified>
</cp:coreProperties>
</file>