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2" r:id="rId6"/>
    <p:sldId id="261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MŠ a ZŠ , Veselí nad Moravou, Kollárova 1045 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VY_52_INOVACE_1/34_Lidské tělo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Lidské tělo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</a:t>
          </a:r>
          <a:r>
            <a:rPr lang="cs-CZ" sz="1900" kern="1200" dirty="0" smtClean="0"/>
            <a:t>školy: MŠ a ZŠ , Veselí nad Moravou, Kollárova 1045    </a:t>
          </a:r>
          <a:endParaRPr lang="cs-CZ" sz="19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  <a:r>
            <a:rPr lang="cs-CZ" sz="1900" kern="1200" dirty="0" smtClean="0"/>
            <a:t>Mgr. Andrea Filípková</a:t>
          </a:r>
          <a:endParaRPr lang="cs-CZ" sz="19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VY_52_INOVACE_1/34_Lidské tělo</a:t>
          </a:r>
          <a:endParaRPr lang="cs-CZ" sz="19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Téma: Lidské tělo</a:t>
          </a:r>
          <a:endParaRPr lang="cs-CZ" sz="19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</a:t>
          </a:r>
          <a:r>
            <a:rPr lang="cs-CZ" sz="1900" kern="1200" dirty="0" smtClean="0"/>
            <a:t>projektu:CZ.1.07/1.4.00/21.0822</a:t>
          </a:r>
          <a:endParaRPr lang="cs-CZ" sz="19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9DF536-ACB9-43D8-BC7C-86690B47BF8C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81E1BD-DC53-4660-8090-CF96B7A666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3843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81E1BD-DC53-4660-8090-CF96B7A666E0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62675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1596341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Materiál je určen pro výuku předmětu Prvouka- I. Období na  základní škole praktické</a:t>
            </a:r>
          </a:p>
          <a:p>
            <a:r>
              <a:rPr lang="cs-CZ" dirty="0"/>
              <a:t>Doba vzniku říjen </a:t>
            </a:r>
            <a:r>
              <a:rPr lang="cs-CZ" dirty="0" smtClean="0"/>
              <a:t>2011</a:t>
            </a:r>
          </a:p>
          <a:p>
            <a:r>
              <a:rPr lang="cs-CZ" dirty="0" smtClean="0"/>
              <a:t>Doba ověření 29.11.2011</a:t>
            </a:r>
          </a:p>
          <a:p>
            <a:r>
              <a:rPr lang="cs-CZ" dirty="0" smtClean="0"/>
              <a:t>Učitel na základě obrázků pojmenuje hlavní části lidského těla.</a:t>
            </a:r>
          </a:p>
          <a:p>
            <a:r>
              <a:rPr lang="cs-CZ" dirty="0" smtClean="0"/>
              <a:t>Žáci popis i křížovku zvládli.</a:t>
            </a:r>
            <a:endParaRPr lang="cs-CZ" dirty="0"/>
          </a:p>
          <a:p>
            <a:r>
              <a:rPr lang="cs-CZ" dirty="0"/>
              <a:t>Určeno pro procvičování učiva a práci </a:t>
            </a:r>
            <a:r>
              <a:rPr lang="cs-CZ" dirty="0" smtClean="0"/>
              <a:t>                      s </a:t>
            </a:r>
            <a:r>
              <a:rPr lang="cs-CZ" dirty="0"/>
              <a:t>interaktivní tabulí 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0000"/>
            <a:lumOff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2107" y="1495935"/>
            <a:ext cx="8229600" cy="4626547"/>
          </a:xfrm>
        </p:spPr>
        <p:txBody>
          <a:bodyPr/>
          <a:lstStyle/>
          <a:p>
            <a:pPr>
              <a:spcAft>
                <a:spcPts val="3000"/>
              </a:spcAft>
            </a:pPr>
            <a:r>
              <a:rPr lang="cs-CZ" dirty="0" smtClean="0"/>
              <a:t>hlava</a:t>
            </a:r>
          </a:p>
          <a:p>
            <a:pPr>
              <a:spcAft>
                <a:spcPts val="3000"/>
              </a:spcAft>
            </a:pPr>
            <a:r>
              <a:rPr lang="cs-CZ" dirty="0" smtClean="0"/>
              <a:t>krk</a:t>
            </a:r>
          </a:p>
          <a:p>
            <a:pPr>
              <a:spcAft>
                <a:spcPts val="3000"/>
              </a:spcAft>
            </a:pPr>
            <a:r>
              <a:rPr lang="cs-CZ" dirty="0" smtClean="0"/>
              <a:t>trup</a:t>
            </a:r>
          </a:p>
          <a:p>
            <a:pPr>
              <a:spcAft>
                <a:spcPts val="3000"/>
              </a:spcAft>
            </a:pPr>
            <a:r>
              <a:rPr lang="cs-CZ" dirty="0" smtClean="0"/>
              <a:t>ruka</a:t>
            </a:r>
          </a:p>
          <a:p>
            <a:pPr>
              <a:spcAft>
                <a:spcPts val="3000"/>
              </a:spcAft>
            </a:pPr>
            <a:r>
              <a:rPr lang="cs-CZ" dirty="0" smtClean="0"/>
              <a:t>noha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7052" y="0"/>
            <a:ext cx="4536504" cy="87518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části lidského těla</a:t>
            </a:r>
            <a:endParaRPr lang="cs-CZ" dirty="0"/>
          </a:p>
        </p:txBody>
      </p:sp>
      <p:pic>
        <p:nvPicPr>
          <p:cNvPr id="1032" name="Picture 8" descr="C:\Users\filipkova\AppData\Local\Microsoft\Windows\Temporary Internet Files\Content.IE5\4Y0FCD6E\MP900439464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616" r="568"/>
          <a:stretch/>
        </p:blipFill>
        <p:spPr bwMode="auto">
          <a:xfrm>
            <a:off x="6209634" y="1484784"/>
            <a:ext cx="2016024" cy="5258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1790684" y="1844824"/>
            <a:ext cx="5040560" cy="144016"/>
          </a:xfrm>
          <a:prstGeom prst="straightConnector1">
            <a:avLst/>
          </a:prstGeom>
          <a:ln w="63500">
            <a:solidFill>
              <a:schemeClr val="tx2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1646668" y="3068960"/>
            <a:ext cx="5570978" cy="720080"/>
          </a:xfrm>
          <a:prstGeom prst="straightConnector1">
            <a:avLst/>
          </a:prstGeom>
          <a:ln w="63500">
            <a:solidFill>
              <a:schemeClr val="tx2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1646668" y="3269578"/>
            <a:ext cx="6336704" cy="1455566"/>
          </a:xfrm>
          <a:prstGeom prst="straightConnector1">
            <a:avLst/>
          </a:prstGeom>
          <a:ln w="63500">
            <a:solidFill>
              <a:schemeClr val="tx2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1790684" y="5517232"/>
            <a:ext cx="5256584" cy="144016"/>
          </a:xfrm>
          <a:prstGeom prst="straightConnector1">
            <a:avLst/>
          </a:prstGeom>
          <a:ln w="63500">
            <a:solidFill>
              <a:schemeClr val="tx2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V="1">
            <a:off x="1502652" y="2348880"/>
            <a:ext cx="5714994" cy="432048"/>
          </a:xfrm>
          <a:prstGeom prst="straightConnector1">
            <a:avLst/>
          </a:prstGeom>
          <a:ln w="63500">
            <a:solidFill>
              <a:schemeClr val="tx2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9989118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15458" y="1526058"/>
            <a:ext cx="2304256" cy="4525963"/>
          </a:xfrm>
        </p:spPr>
        <p:txBody>
          <a:bodyPr>
            <a:normAutofit fontScale="92500"/>
          </a:bodyPr>
          <a:lstStyle/>
          <a:p>
            <a:pPr>
              <a:spcAft>
                <a:spcPts val="3600"/>
              </a:spcAft>
            </a:pPr>
            <a:r>
              <a:rPr lang="cs-CZ" dirty="0" smtClean="0"/>
              <a:t>________</a:t>
            </a:r>
          </a:p>
          <a:p>
            <a:pPr>
              <a:spcAft>
                <a:spcPts val="3600"/>
              </a:spcAft>
            </a:pPr>
            <a:r>
              <a:rPr lang="cs-CZ" dirty="0" smtClean="0"/>
              <a:t>_______</a:t>
            </a:r>
          </a:p>
          <a:p>
            <a:pPr>
              <a:spcAft>
                <a:spcPts val="3600"/>
              </a:spcAft>
            </a:pPr>
            <a:r>
              <a:rPr lang="cs-CZ" dirty="0" smtClean="0"/>
              <a:t>________</a:t>
            </a:r>
          </a:p>
          <a:p>
            <a:pPr>
              <a:spcAft>
                <a:spcPts val="3600"/>
              </a:spcAft>
            </a:pPr>
            <a:r>
              <a:rPr lang="cs-CZ" dirty="0" smtClean="0"/>
              <a:t>________</a:t>
            </a:r>
          </a:p>
          <a:p>
            <a:pPr>
              <a:spcAft>
                <a:spcPts val="3600"/>
              </a:spcAft>
            </a:pPr>
            <a:r>
              <a:rPr lang="cs-CZ" dirty="0" smtClean="0"/>
              <a:t>_________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403648" y="404664"/>
            <a:ext cx="4330824" cy="1143000"/>
          </a:xfrm>
        </p:spPr>
        <p:txBody>
          <a:bodyPr>
            <a:normAutofit fontScale="90000"/>
          </a:bodyPr>
          <a:lstStyle/>
          <a:p>
            <a:r>
              <a:rPr lang="cs-CZ" sz="5400" dirty="0" smtClean="0">
                <a:solidFill>
                  <a:srgbClr val="002060"/>
                </a:solidFill>
              </a:rPr>
              <a:t>Správně popiš</a:t>
            </a:r>
            <a:endParaRPr lang="cs-CZ" sz="5400" dirty="0">
              <a:solidFill>
                <a:srgbClr val="002060"/>
              </a:solidFill>
            </a:endParaRPr>
          </a:p>
        </p:txBody>
      </p:sp>
      <p:pic>
        <p:nvPicPr>
          <p:cNvPr id="7" name="Picture 8" descr="C:\Users\filipkova\AppData\Local\Microsoft\Windows\Temporary Internet Files\Content.IE5\4Y0FCD6E\MP90043946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616" r="568"/>
          <a:stretch/>
        </p:blipFill>
        <p:spPr bwMode="auto">
          <a:xfrm>
            <a:off x="6758702" y="1484784"/>
            <a:ext cx="2016024" cy="5258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2339752" y="1844824"/>
            <a:ext cx="5040560" cy="144016"/>
          </a:xfrm>
          <a:prstGeom prst="straightConnector1">
            <a:avLst/>
          </a:prstGeom>
          <a:ln w="63500">
            <a:solidFill>
              <a:schemeClr val="tx2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2195736" y="3068960"/>
            <a:ext cx="5570978" cy="720080"/>
          </a:xfrm>
          <a:prstGeom prst="straightConnector1">
            <a:avLst/>
          </a:prstGeom>
          <a:ln w="63500">
            <a:solidFill>
              <a:schemeClr val="tx2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195736" y="3269578"/>
            <a:ext cx="6336704" cy="1455566"/>
          </a:xfrm>
          <a:prstGeom prst="straightConnector1">
            <a:avLst/>
          </a:prstGeom>
          <a:ln w="63500">
            <a:solidFill>
              <a:schemeClr val="tx2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2339752" y="5517232"/>
            <a:ext cx="5256584" cy="144016"/>
          </a:xfrm>
          <a:prstGeom prst="straightConnector1">
            <a:avLst/>
          </a:prstGeom>
          <a:ln w="63500">
            <a:solidFill>
              <a:schemeClr val="tx2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051720" y="2348880"/>
            <a:ext cx="5714994" cy="432048"/>
          </a:xfrm>
          <a:prstGeom prst="straightConnector1">
            <a:avLst/>
          </a:prstGeom>
          <a:ln w="63500">
            <a:solidFill>
              <a:schemeClr val="tx2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615284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Křížovka</a:t>
            </a:r>
            <a:endParaRPr lang="cs-CZ" dirty="0"/>
          </a:p>
        </p:txBody>
      </p:sp>
      <p:grpSp>
        <p:nvGrpSpPr>
          <p:cNvPr id="18" name="Skupina 17"/>
          <p:cNvGrpSpPr/>
          <p:nvPr/>
        </p:nvGrpSpPr>
        <p:grpSpPr>
          <a:xfrm>
            <a:off x="101029" y="2060848"/>
            <a:ext cx="5767115" cy="3545773"/>
            <a:chOff x="101029" y="2060848"/>
            <a:chExt cx="5767115" cy="3545773"/>
          </a:xfrm>
        </p:grpSpPr>
        <p:pic>
          <p:nvPicPr>
            <p:cNvPr id="1030" name="Picture 6" descr="C:\Users\filipkova\AppData\Local\Microsoft\Windows\Temporary Internet Files\Content.IE5\IF0DY0EG\MP900439324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1029" y="2060848"/>
              <a:ext cx="2354878" cy="35457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Ovál 4"/>
            <p:cNvSpPr/>
            <p:nvPr/>
          </p:nvSpPr>
          <p:spPr>
            <a:xfrm>
              <a:off x="971600" y="3352155"/>
              <a:ext cx="720080" cy="796925"/>
            </a:xfrm>
            <a:prstGeom prst="ellipse">
              <a:avLst/>
            </a:prstGeom>
            <a:noFill/>
            <a:ln w="38100">
              <a:solidFill>
                <a:srgbClr val="C00000"/>
              </a:solidFill>
            </a:ln>
            <a:effectLst>
              <a:outerShdw blurRad="50800" dist="50800" dir="5400000" algn="ctr" rotWithShape="0">
                <a:schemeClr val="bg1"/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" name="Přímá spojnice se šipkou 6"/>
            <p:cNvCxnSpPr>
              <a:stCxn id="5" idx="6"/>
            </p:cNvCxnSpPr>
            <p:nvPr/>
          </p:nvCxnSpPr>
          <p:spPr>
            <a:xfrm flipV="1">
              <a:off x="1691680" y="3573018"/>
              <a:ext cx="4176464" cy="177600"/>
            </a:xfrm>
            <a:prstGeom prst="straightConnector1">
              <a:avLst/>
            </a:prstGeom>
            <a:ln w="38100">
              <a:solidFill>
                <a:srgbClr val="C0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2555777" y="3977878"/>
            <a:ext cx="4032447" cy="1628744"/>
            <a:chOff x="2555777" y="3977878"/>
            <a:chExt cx="4032447" cy="1628744"/>
          </a:xfrm>
        </p:grpSpPr>
        <p:pic>
          <p:nvPicPr>
            <p:cNvPr id="1032" name="Picture 8" descr="C:\Users\filipkova\AppData\Local\Microsoft\Windows\Temporary Internet Files\Content.IE5\9U1WKR4H\MP900406700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55777" y="3977878"/>
              <a:ext cx="2444070" cy="16287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9" name="Přímá spojnice se šipkou 8"/>
            <p:cNvCxnSpPr/>
            <p:nvPr/>
          </p:nvCxnSpPr>
          <p:spPr>
            <a:xfrm flipV="1">
              <a:off x="4999847" y="4149080"/>
              <a:ext cx="1588377" cy="216024"/>
            </a:xfrm>
            <a:prstGeom prst="straightConnector1">
              <a:avLst/>
            </a:prstGeom>
            <a:ln w="38100">
              <a:solidFill>
                <a:srgbClr val="C0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3707904" y="1556792"/>
            <a:ext cx="2880320" cy="1917030"/>
            <a:chOff x="3707904" y="1556792"/>
            <a:chExt cx="2880320" cy="1917030"/>
          </a:xfrm>
        </p:grpSpPr>
        <p:pic>
          <p:nvPicPr>
            <p:cNvPr id="1029" name="Picture 5" descr="C:\Users\filipkova\AppData\Local\Microsoft\Windows\Temporary Internet Files\Content.IE5\WKLLJ514\MP900424376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07904" y="1556792"/>
              <a:ext cx="1917030" cy="19170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Ovál 11"/>
            <p:cNvSpPr/>
            <p:nvPr/>
          </p:nvSpPr>
          <p:spPr>
            <a:xfrm>
              <a:off x="3995936" y="2245494"/>
              <a:ext cx="864096" cy="607442"/>
            </a:xfrm>
            <a:prstGeom prst="ellipse">
              <a:avLst/>
            </a:prstGeom>
            <a:noFill/>
            <a:ln w="38100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nice se šipkou 13"/>
            <p:cNvCxnSpPr>
              <a:stCxn id="12" idx="6"/>
            </p:cNvCxnSpPr>
            <p:nvPr/>
          </p:nvCxnSpPr>
          <p:spPr>
            <a:xfrm>
              <a:off x="4860032" y="2549215"/>
              <a:ext cx="1728192" cy="159705"/>
            </a:xfrm>
            <a:prstGeom prst="straightConnector1">
              <a:avLst/>
            </a:prstGeom>
            <a:ln w="38100">
              <a:solidFill>
                <a:srgbClr val="C0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1" name="Skupina 20"/>
          <p:cNvGrpSpPr/>
          <p:nvPr/>
        </p:nvGrpSpPr>
        <p:grpSpPr>
          <a:xfrm>
            <a:off x="6804251" y="4792250"/>
            <a:ext cx="2203918" cy="2008852"/>
            <a:chOff x="6804251" y="4792250"/>
            <a:chExt cx="2203918" cy="2008852"/>
          </a:xfrm>
        </p:grpSpPr>
        <p:pic>
          <p:nvPicPr>
            <p:cNvPr id="1036" name="Picture 12" descr="C:\Users\filipkova\AppData\Local\Microsoft\Windows\Temporary Internet Files\Content.IE5\9XF0354V\MP900425200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6200000">
              <a:off x="7171212" y="4964145"/>
              <a:ext cx="1469996" cy="22039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7" name="Přímá spojnice se šipkou 16"/>
            <p:cNvCxnSpPr/>
            <p:nvPr/>
          </p:nvCxnSpPr>
          <p:spPr>
            <a:xfrm flipH="1" flipV="1">
              <a:off x="8028384" y="4792250"/>
              <a:ext cx="959148" cy="538855"/>
            </a:xfrm>
            <a:prstGeom prst="straightConnector1">
              <a:avLst/>
            </a:prstGeom>
            <a:ln w="38100">
              <a:solidFill>
                <a:srgbClr val="C0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" name="Skupina 28"/>
          <p:cNvGrpSpPr/>
          <p:nvPr/>
        </p:nvGrpSpPr>
        <p:grpSpPr>
          <a:xfrm>
            <a:off x="5148064" y="2247355"/>
            <a:ext cx="3600000" cy="2917340"/>
            <a:chOff x="1259632" y="1988840"/>
            <a:chExt cx="3600000" cy="2917340"/>
          </a:xfrm>
        </p:grpSpPr>
        <p:grpSp>
          <p:nvGrpSpPr>
            <p:cNvPr id="30" name="Skupina 29"/>
            <p:cNvGrpSpPr/>
            <p:nvPr/>
          </p:nvGrpSpPr>
          <p:grpSpPr>
            <a:xfrm>
              <a:off x="2699632" y="1988840"/>
              <a:ext cx="720000" cy="2209601"/>
              <a:chOff x="1259632" y="1988840"/>
              <a:chExt cx="720000" cy="2209601"/>
            </a:xfrm>
          </p:grpSpPr>
          <p:sp>
            <p:nvSpPr>
              <p:cNvPr id="45" name="TextovéPole 44"/>
              <p:cNvSpPr txBox="1">
                <a:spLocks noChangeAspect="1"/>
              </p:cNvSpPr>
              <p:nvPr/>
            </p:nvSpPr>
            <p:spPr>
              <a:xfrm>
                <a:off x="1259632" y="1988840"/>
                <a:ext cx="720000" cy="769441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2"/>
              </a:fillRef>
              <a:effectRef idx="1">
                <a:schemeClr val="accent2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endParaRPr lang="cs-CZ" sz="4400" b="1" dirty="0"/>
              </a:p>
            </p:txBody>
          </p:sp>
          <p:sp>
            <p:nvSpPr>
              <p:cNvPr id="46" name="TextovéPole 45"/>
              <p:cNvSpPr txBox="1">
                <a:spLocks noChangeAspect="1"/>
              </p:cNvSpPr>
              <p:nvPr/>
            </p:nvSpPr>
            <p:spPr>
              <a:xfrm>
                <a:off x="1259632" y="2708920"/>
                <a:ext cx="720000" cy="769441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2"/>
              </a:fillRef>
              <a:effectRef idx="1">
                <a:schemeClr val="accent2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r>
                  <a:rPr lang="cs-CZ" sz="4400" b="1" dirty="0" smtClean="0"/>
                  <a:t>R</a:t>
                </a:r>
                <a:endParaRPr lang="cs-CZ" sz="4400" b="1" dirty="0"/>
              </a:p>
            </p:txBody>
          </p:sp>
          <p:sp>
            <p:nvSpPr>
              <p:cNvPr id="47" name="TextovéPole 46"/>
              <p:cNvSpPr txBox="1">
                <a:spLocks noChangeAspect="1"/>
              </p:cNvSpPr>
              <p:nvPr/>
            </p:nvSpPr>
            <p:spPr>
              <a:xfrm>
                <a:off x="1259632" y="3429000"/>
                <a:ext cx="720000" cy="769441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2"/>
              </a:fillRef>
              <a:effectRef idx="1">
                <a:schemeClr val="accent2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endParaRPr lang="cs-CZ" sz="4400" b="1" dirty="0"/>
              </a:p>
            </p:txBody>
          </p:sp>
        </p:grpSp>
        <p:sp>
          <p:nvSpPr>
            <p:cNvPr id="31" name="TextovéPole 30"/>
            <p:cNvSpPr txBox="1">
              <a:spLocks noChangeAspect="1"/>
            </p:cNvSpPr>
            <p:nvPr/>
          </p:nvSpPr>
          <p:spPr>
            <a:xfrm>
              <a:off x="1979632" y="2708920"/>
              <a:ext cx="720000" cy="769441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2"/>
            </a:fillRef>
            <a:effectRef idx="1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endParaRPr lang="cs-CZ" sz="4400" b="1" dirty="0"/>
            </a:p>
          </p:txBody>
        </p:sp>
        <p:grpSp>
          <p:nvGrpSpPr>
            <p:cNvPr id="32" name="Skupina 31"/>
            <p:cNvGrpSpPr/>
            <p:nvPr/>
          </p:nvGrpSpPr>
          <p:grpSpPr>
            <a:xfrm>
              <a:off x="1259632" y="4136739"/>
              <a:ext cx="2880000" cy="769441"/>
              <a:chOff x="-2340368" y="4124399"/>
              <a:chExt cx="2880000" cy="769441"/>
            </a:xfrm>
          </p:grpSpPr>
          <p:sp>
            <p:nvSpPr>
              <p:cNvPr id="41" name="TextovéPole 40"/>
              <p:cNvSpPr txBox="1">
                <a:spLocks noChangeAspect="1"/>
              </p:cNvSpPr>
              <p:nvPr/>
            </p:nvSpPr>
            <p:spPr>
              <a:xfrm>
                <a:off x="-900368" y="4124399"/>
                <a:ext cx="720000" cy="769441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2"/>
              </a:fillRef>
              <a:effectRef idx="1">
                <a:schemeClr val="accent2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r>
                  <a:rPr lang="cs-CZ" sz="4400" b="1" dirty="0" smtClean="0"/>
                  <a:t>H</a:t>
                </a:r>
                <a:endParaRPr lang="cs-CZ" sz="4400" b="1" dirty="0"/>
              </a:p>
            </p:txBody>
          </p:sp>
          <p:sp>
            <p:nvSpPr>
              <p:cNvPr id="42" name="TextovéPole 41"/>
              <p:cNvSpPr txBox="1">
                <a:spLocks noChangeAspect="1"/>
              </p:cNvSpPr>
              <p:nvPr/>
            </p:nvSpPr>
            <p:spPr>
              <a:xfrm>
                <a:off x="-180368" y="4124399"/>
                <a:ext cx="720000" cy="769441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5"/>
              </a:fillRef>
              <a:effectRef idx="1">
                <a:schemeClr val="accent5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endParaRPr lang="cs-CZ" sz="4400" b="1" dirty="0"/>
              </a:p>
            </p:txBody>
          </p:sp>
          <p:sp>
            <p:nvSpPr>
              <p:cNvPr id="43" name="TextovéPole 42"/>
              <p:cNvSpPr txBox="1">
                <a:spLocks noChangeAspect="1"/>
              </p:cNvSpPr>
              <p:nvPr/>
            </p:nvSpPr>
            <p:spPr>
              <a:xfrm>
                <a:off x="-1620368" y="4124399"/>
                <a:ext cx="720000" cy="769441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2"/>
              </a:fillRef>
              <a:effectRef idx="1">
                <a:schemeClr val="accent2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endParaRPr lang="cs-CZ" sz="4400" b="1" dirty="0"/>
              </a:p>
            </p:txBody>
          </p:sp>
          <p:sp>
            <p:nvSpPr>
              <p:cNvPr id="44" name="TextovéPole 43"/>
              <p:cNvSpPr txBox="1">
                <a:spLocks noChangeAspect="1"/>
              </p:cNvSpPr>
              <p:nvPr/>
            </p:nvSpPr>
            <p:spPr>
              <a:xfrm>
                <a:off x="-2340368" y="4124399"/>
                <a:ext cx="720000" cy="769441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2"/>
              </a:fillRef>
              <a:effectRef idx="1">
                <a:schemeClr val="accent2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endParaRPr lang="cs-CZ" sz="4400" b="1" dirty="0"/>
              </a:p>
            </p:txBody>
          </p:sp>
        </p:grpSp>
        <p:grpSp>
          <p:nvGrpSpPr>
            <p:cNvPr id="33" name="Skupina 32"/>
            <p:cNvGrpSpPr/>
            <p:nvPr/>
          </p:nvGrpSpPr>
          <p:grpSpPr>
            <a:xfrm>
              <a:off x="3419632" y="1988840"/>
              <a:ext cx="720000" cy="2147899"/>
              <a:chOff x="1259632" y="1988840"/>
              <a:chExt cx="720000" cy="2147899"/>
            </a:xfrm>
          </p:grpSpPr>
          <p:sp>
            <p:nvSpPr>
              <p:cNvPr id="38" name="TextovéPole 37"/>
              <p:cNvSpPr txBox="1">
                <a:spLocks noChangeAspect="1"/>
              </p:cNvSpPr>
              <p:nvPr/>
            </p:nvSpPr>
            <p:spPr>
              <a:xfrm>
                <a:off x="1259632" y="1988840"/>
                <a:ext cx="720000" cy="769441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5"/>
              </a:fillRef>
              <a:effectRef idx="1">
                <a:schemeClr val="accent5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endParaRPr lang="cs-CZ" sz="4400" b="1" dirty="0"/>
              </a:p>
            </p:txBody>
          </p:sp>
          <p:sp>
            <p:nvSpPr>
              <p:cNvPr id="39" name="TextovéPole 38"/>
              <p:cNvSpPr txBox="1">
                <a:spLocks noChangeAspect="1"/>
              </p:cNvSpPr>
              <p:nvPr/>
            </p:nvSpPr>
            <p:spPr>
              <a:xfrm>
                <a:off x="1259632" y="2708920"/>
                <a:ext cx="720000" cy="769441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5"/>
              </a:fillRef>
              <a:effectRef idx="1">
                <a:schemeClr val="accent5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endParaRPr lang="cs-CZ" sz="4400" b="1" dirty="0"/>
              </a:p>
            </p:txBody>
          </p:sp>
          <p:sp>
            <p:nvSpPr>
              <p:cNvPr id="40" name="TextovéPole 39"/>
              <p:cNvSpPr txBox="1">
                <a:spLocks noChangeAspect="1"/>
              </p:cNvSpPr>
              <p:nvPr/>
            </p:nvSpPr>
            <p:spPr>
              <a:xfrm>
                <a:off x="1259632" y="3429000"/>
                <a:ext cx="720000" cy="707739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5"/>
              </a:fillRef>
              <a:effectRef idx="1">
                <a:schemeClr val="accent5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endParaRPr lang="cs-CZ" sz="4400" b="1" dirty="0"/>
              </a:p>
            </p:txBody>
          </p:sp>
        </p:grpSp>
        <p:grpSp>
          <p:nvGrpSpPr>
            <p:cNvPr id="34" name="Skupina 33"/>
            <p:cNvGrpSpPr/>
            <p:nvPr/>
          </p:nvGrpSpPr>
          <p:grpSpPr>
            <a:xfrm>
              <a:off x="4139632" y="1988840"/>
              <a:ext cx="720000" cy="2147899"/>
              <a:chOff x="1259632" y="1988840"/>
              <a:chExt cx="720000" cy="2147899"/>
            </a:xfrm>
          </p:grpSpPr>
          <p:sp>
            <p:nvSpPr>
              <p:cNvPr id="35" name="TextovéPole 34"/>
              <p:cNvSpPr txBox="1">
                <a:spLocks noChangeAspect="1"/>
              </p:cNvSpPr>
              <p:nvPr/>
            </p:nvSpPr>
            <p:spPr>
              <a:xfrm>
                <a:off x="1259632" y="1988840"/>
                <a:ext cx="720000" cy="769441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2"/>
              </a:fillRef>
              <a:effectRef idx="1">
                <a:schemeClr val="accent2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r>
                  <a:rPr lang="cs-CZ" sz="4400" b="1" dirty="0" smtClean="0"/>
                  <a:t>K</a:t>
                </a:r>
                <a:endParaRPr lang="cs-CZ" sz="4400" b="1" dirty="0"/>
              </a:p>
            </p:txBody>
          </p:sp>
          <p:sp>
            <p:nvSpPr>
              <p:cNvPr id="36" name="TextovéPole 35"/>
              <p:cNvSpPr txBox="1">
                <a:spLocks noChangeAspect="1"/>
              </p:cNvSpPr>
              <p:nvPr/>
            </p:nvSpPr>
            <p:spPr>
              <a:xfrm>
                <a:off x="1259632" y="2708920"/>
                <a:ext cx="720000" cy="769441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2"/>
              </a:fillRef>
              <a:effectRef idx="1">
                <a:schemeClr val="accent2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r>
                  <a:rPr lang="cs-CZ" sz="4400" b="1" dirty="0" smtClean="0"/>
                  <a:t>P</a:t>
                </a:r>
                <a:endParaRPr lang="cs-CZ" sz="4400" b="1" dirty="0"/>
              </a:p>
            </p:txBody>
          </p:sp>
          <p:sp>
            <p:nvSpPr>
              <p:cNvPr id="37" name="TextovéPole 36"/>
              <p:cNvSpPr txBox="1">
                <a:spLocks noChangeAspect="1"/>
              </p:cNvSpPr>
              <p:nvPr/>
            </p:nvSpPr>
            <p:spPr>
              <a:xfrm>
                <a:off x="1259632" y="3429000"/>
                <a:ext cx="720000" cy="707739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2"/>
              </a:fillRef>
              <a:effectRef idx="1">
                <a:schemeClr val="accent2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r>
                  <a:rPr lang="cs-CZ" sz="4400" b="1" dirty="0" smtClean="0"/>
                  <a:t>O</a:t>
                </a:r>
                <a:endParaRPr lang="cs-CZ" sz="4400" b="1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725888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" name="Skupina 51"/>
          <p:cNvGrpSpPr>
            <a:grpSpLocks noChangeAspect="1"/>
          </p:cNvGrpSpPr>
          <p:nvPr/>
        </p:nvGrpSpPr>
        <p:grpSpPr>
          <a:xfrm>
            <a:off x="2051720" y="1991009"/>
            <a:ext cx="5112168" cy="4210478"/>
            <a:chOff x="1259632" y="1988840"/>
            <a:chExt cx="3600000" cy="2917340"/>
          </a:xfrm>
        </p:grpSpPr>
        <p:grpSp>
          <p:nvGrpSpPr>
            <p:cNvPr id="53" name="Skupina 52"/>
            <p:cNvGrpSpPr/>
            <p:nvPr/>
          </p:nvGrpSpPr>
          <p:grpSpPr>
            <a:xfrm>
              <a:off x="2699632" y="1988840"/>
              <a:ext cx="720000" cy="2209601"/>
              <a:chOff x="1259632" y="1988840"/>
              <a:chExt cx="720000" cy="2209601"/>
            </a:xfrm>
          </p:grpSpPr>
          <p:sp>
            <p:nvSpPr>
              <p:cNvPr id="68" name="TextovéPole 67"/>
              <p:cNvSpPr txBox="1">
                <a:spLocks noChangeAspect="1"/>
              </p:cNvSpPr>
              <p:nvPr/>
            </p:nvSpPr>
            <p:spPr>
              <a:xfrm>
                <a:off x="1259632" y="1988840"/>
                <a:ext cx="720000" cy="769441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2"/>
              </a:fillRef>
              <a:effectRef idx="1">
                <a:schemeClr val="accent2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4400" b="1" dirty="0"/>
                  <a:t>K</a:t>
                </a:r>
              </a:p>
            </p:txBody>
          </p:sp>
          <p:sp>
            <p:nvSpPr>
              <p:cNvPr id="69" name="TextovéPole 68"/>
              <p:cNvSpPr txBox="1">
                <a:spLocks noChangeAspect="1"/>
              </p:cNvSpPr>
              <p:nvPr/>
            </p:nvSpPr>
            <p:spPr>
              <a:xfrm>
                <a:off x="1259632" y="2708920"/>
                <a:ext cx="720000" cy="769441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2"/>
              </a:fillRef>
              <a:effectRef idx="1">
                <a:schemeClr val="accent2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4400" b="1" dirty="0" smtClean="0"/>
                  <a:t>R</a:t>
                </a:r>
                <a:endParaRPr lang="cs-CZ" sz="4400" b="1" dirty="0"/>
              </a:p>
            </p:txBody>
          </p:sp>
          <p:sp>
            <p:nvSpPr>
              <p:cNvPr id="70" name="TextovéPole 69"/>
              <p:cNvSpPr txBox="1">
                <a:spLocks noChangeAspect="1"/>
              </p:cNvSpPr>
              <p:nvPr/>
            </p:nvSpPr>
            <p:spPr>
              <a:xfrm>
                <a:off x="1259632" y="3429000"/>
                <a:ext cx="720000" cy="769441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2"/>
              </a:fillRef>
              <a:effectRef idx="1">
                <a:schemeClr val="accent2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4400" b="1" dirty="0" smtClean="0"/>
                  <a:t>O</a:t>
                </a:r>
                <a:endParaRPr lang="cs-CZ" sz="4400" b="1" dirty="0"/>
              </a:p>
            </p:txBody>
          </p:sp>
        </p:grpSp>
        <p:sp>
          <p:nvSpPr>
            <p:cNvPr id="54" name="TextovéPole 53"/>
            <p:cNvSpPr txBox="1">
              <a:spLocks noChangeAspect="1"/>
            </p:cNvSpPr>
            <p:nvPr/>
          </p:nvSpPr>
          <p:spPr>
            <a:xfrm>
              <a:off x="1979632" y="2708920"/>
              <a:ext cx="720000" cy="769441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2"/>
            </a:fillRef>
            <a:effectRef idx="1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4400" b="1" dirty="0" smtClean="0"/>
                <a:t>T</a:t>
              </a:r>
              <a:endParaRPr lang="cs-CZ" sz="4400" b="1" dirty="0"/>
            </a:p>
          </p:txBody>
        </p:sp>
        <p:grpSp>
          <p:nvGrpSpPr>
            <p:cNvPr id="55" name="Skupina 54"/>
            <p:cNvGrpSpPr/>
            <p:nvPr/>
          </p:nvGrpSpPr>
          <p:grpSpPr>
            <a:xfrm>
              <a:off x="1259632" y="4129303"/>
              <a:ext cx="2880001" cy="776877"/>
              <a:chOff x="-2340368" y="4116963"/>
              <a:chExt cx="2880001" cy="776877"/>
            </a:xfrm>
          </p:grpSpPr>
          <p:sp>
            <p:nvSpPr>
              <p:cNvPr id="64" name="TextovéPole 63"/>
              <p:cNvSpPr txBox="1">
                <a:spLocks noChangeAspect="1"/>
              </p:cNvSpPr>
              <p:nvPr/>
            </p:nvSpPr>
            <p:spPr>
              <a:xfrm>
                <a:off x="-900368" y="4124399"/>
                <a:ext cx="720000" cy="769441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2"/>
              </a:fillRef>
              <a:effectRef idx="1">
                <a:schemeClr val="accent2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4400" b="1" dirty="0" smtClean="0"/>
                  <a:t>H</a:t>
                </a:r>
                <a:endParaRPr lang="cs-CZ" sz="4400" b="1" dirty="0"/>
              </a:p>
            </p:txBody>
          </p:sp>
          <p:sp>
            <p:nvSpPr>
              <p:cNvPr id="65" name="TextovéPole 64"/>
              <p:cNvSpPr txBox="1">
                <a:spLocks noChangeAspect="1"/>
              </p:cNvSpPr>
              <p:nvPr/>
            </p:nvSpPr>
            <p:spPr>
              <a:xfrm>
                <a:off x="-180368" y="4116963"/>
                <a:ext cx="720001" cy="776877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5"/>
              </a:fillRef>
              <a:effectRef idx="1">
                <a:schemeClr val="accent5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r>
                  <a:rPr lang="cs-CZ" sz="4400" b="1" dirty="0"/>
                  <a:t>A</a:t>
                </a:r>
                <a:endParaRPr lang="cs-CZ" sz="4400" b="1" dirty="0"/>
              </a:p>
            </p:txBody>
          </p:sp>
          <p:sp>
            <p:nvSpPr>
              <p:cNvPr id="66" name="TextovéPole 65"/>
              <p:cNvSpPr txBox="1">
                <a:spLocks noChangeAspect="1"/>
              </p:cNvSpPr>
              <p:nvPr/>
            </p:nvSpPr>
            <p:spPr>
              <a:xfrm>
                <a:off x="-1620368" y="4124399"/>
                <a:ext cx="720000" cy="769441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2"/>
              </a:fillRef>
              <a:effectRef idx="1">
                <a:schemeClr val="accent2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4400" b="1" dirty="0" smtClean="0"/>
                  <a:t>O</a:t>
                </a:r>
                <a:endParaRPr lang="cs-CZ" sz="4400" b="1" dirty="0"/>
              </a:p>
            </p:txBody>
          </p:sp>
          <p:sp>
            <p:nvSpPr>
              <p:cNvPr id="67" name="TextovéPole 66"/>
              <p:cNvSpPr txBox="1">
                <a:spLocks noChangeAspect="1"/>
              </p:cNvSpPr>
              <p:nvPr/>
            </p:nvSpPr>
            <p:spPr>
              <a:xfrm>
                <a:off x="-2340368" y="4124399"/>
                <a:ext cx="720000" cy="769441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2"/>
              </a:fillRef>
              <a:effectRef idx="1">
                <a:schemeClr val="accent2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4400" b="1" dirty="0" smtClean="0"/>
                  <a:t>N</a:t>
                </a:r>
                <a:endParaRPr lang="cs-CZ" sz="4400" b="1" dirty="0"/>
              </a:p>
            </p:txBody>
          </p:sp>
        </p:grpSp>
        <p:grpSp>
          <p:nvGrpSpPr>
            <p:cNvPr id="56" name="Skupina 55"/>
            <p:cNvGrpSpPr/>
            <p:nvPr/>
          </p:nvGrpSpPr>
          <p:grpSpPr>
            <a:xfrm>
              <a:off x="3419632" y="1988840"/>
              <a:ext cx="720000" cy="2147899"/>
              <a:chOff x="1259632" y="1988840"/>
              <a:chExt cx="720000" cy="2147899"/>
            </a:xfrm>
          </p:grpSpPr>
          <p:sp>
            <p:nvSpPr>
              <p:cNvPr id="61" name="TextovéPole 60"/>
              <p:cNvSpPr txBox="1">
                <a:spLocks noChangeAspect="1"/>
              </p:cNvSpPr>
              <p:nvPr/>
            </p:nvSpPr>
            <p:spPr>
              <a:xfrm>
                <a:off x="1259632" y="1988840"/>
                <a:ext cx="720000" cy="769441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5"/>
              </a:fillRef>
              <a:effectRef idx="1">
                <a:schemeClr val="accent5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4400" b="1" dirty="0"/>
                  <a:t>R</a:t>
                </a:r>
              </a:p>
            </p:txBody>
          </p:sp>
          <p:sp>
            <p:nvSpPr>
              <p:cNvPr id="62" name="TextovéPole 61"/>
              <p:cNvSpPr txBox="1">
                <a:spLocks noChangeAspect="1"/>
              </p:cNvSpPr>
              <p:nvPr/>
            </p:nvSpPr>
            <p:spPr>
              <a:xfrm>
                <a:off x="1259632" y="2708920"/>
                <a:ext cx="720000" cy="769441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5"/>
              </a:fillRef>
              <a:effectRef idx="1">
                <a:schemeClr val="accent5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4400" b="1" dirty="0" smtClean="0"/>
                  <a:t>U</a:t>
                </a:r>
                <a:endParaRPr lang="cs-CZ" sz="4400" b="1" dirty="0"/>
              </a:p>
            </p:txBody>
          </p:sp>
          <p:sp>
            <p:nvSpPr>
              <p:cNvPr id="63" name="TextovéPole 62"/>
              <p:cNvSpPr txBox="1">
                <a:spLocks noChangeAspect="1"/>
              </p:cNvSpPr>
              <p:nvPr/>
            </p:nvSpPr>
            <p:spPr>
              <a:xfrm>
                <a:off x="1259632" y="3429000"/>
                <a:ext cx="720000" cy="707739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5"/>
              </a:fillRef>
              <a:effectRef idx="1">
                <a:schemeClr val="accent5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r>
                  <a:rPr lang="cs-CZ" sz="4400" b="1" dirty="0" smtClean="0"/>
                  <a:t>K</a:t>
                </a:r>
                <a:endParaRPr lang="cs-CZ" sz="4400" b="1" dirty="0"/>
              </a:p>
            </p:txBody>
          </p:sp>
        </p:grpSp>
        <p:grpSp>
          <p:nvGrpSpPr>
            <p:cNvPr id="57" name="Skupina 56"/>
            <p:cNvGrpSpPr/>
            <p:nvPr/>
          </p:nvGrpSpPr>
          <p:grpSpPr>
            <a:xfrm>
              <a:off x="4139632" y="1988840"/>
              <a:ext cx="720000" cy="2140463"/>
              <a:chOff x="1259632" y="1988840"/>
              <a:chExt cx="720000" cy="2140463"/>
            </a:xfrm>
          </p:grpSpPr>
          <p:sp>
            <p:nvSpPr>
              <p:cNvPr id="58" name="TextovéPole 57"/>
              <p:cNvSpPr txBox="1">
                <a:spLocks noChangeAspect="1"/>
              </p:cNvSpPr>
              <p:nvPr/>
            </p:nvSpPr>
            <p:spPr>
              <a:xfrm>
                <a:off x="1259632" y="1988840"/>
                <a:ext cx="720000" cy="769441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2"/>
              </a:fillRef>
              <a:effectRef idx="1">
                <a:schemeClr val="accent2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4400" b="1" dirty="0" smtClean="0"/>
                  <a:t>K</a:t>
                </a:r>
                <a:endParaRPr lang="cs-CZ" sz="4400" b="1" dirty="0"/>
              </a:p>
            </p:txBody>
          </p:sp>
          <p:sp>
            <p:nvSpPr>
              <p:cNvPr id="59" name="TextovéPole 58"/>
              <p:cNvSpPr txBox="1">
                <a:spLocks noChangeAspect="1"/>
              </p:cNvSpPr>
              <p:nvPr/>
            </p:nvSpPr>
            <p:spPr>
              <a:xfrm>
                <a:off x="1259632" y="2708920"/>
                <a:ext cx="720000" cy="769441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2"/>
              </a:fillRef>
              <a:effectRef idx="1">
                <a:schemeClr val="accent2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4400" b="1" dirty="0" smtClean="0"/>
                  <a:t>P</a:t>
                </a:r>
                <a:endParaRPr lang="cs-CZ" sz="4400" b="1" dirty="0"/>
              </a:p>
            </p:txBody>
          </p:sp>
          <p:sp>
            <p:nvSpPr>
              <p:cNvPr id="60" name="TextovéPole 59"/>
              <p:cNvSpPr txBox="1">
                <a:spLocks noChangeAspect="1"/>
              </p:cNvSpPr>
              <p:nvPr/>
            </p:nvSpPr>
            <p:spPr>
              <a:xfrm>
                <a:off x="1259632" y="3429000"/>
                <a:ext cx="720000" cy="700303"/>
              </a:xfrm>
              <a:prstGeom prst="rect">
                <a:avLst/>
              </a:prstGeom>
            </p:spPr>
            <p:style>
              <a:lnRef idx="3">
                <a:schemeClr val="lt1"/>
              </a:lnRef>
              <a:fillRef idx="1">
                <a:schemeClr val="accent2"/>
              </a:fillRef>
              <a:effectRef idx="1">
                <a:schemeClr val="accent2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r>
                  <a:rPr lang="cs-CZ" sz="4400" b="1" dirty="0" smtClean="0"/>
                  <a:t>O</a:t>
                </a:r>
                <a:endParaRPr lang="cs-CZ" sz="4400" b="1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2627151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Ilustrace: </a:t>
            </a:r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TC010219414[[fn=Horský motiv]]</Template>
  <TotalTime>223</TotalTime>
  <Words>116</Words>
  <Application>Microsoft Office PowerPoint</Application>
  <PresentationFormat>Předvádění na obrazovce (4:3)</PresentationFormat>
  <Paragraphs>47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Mountain</vt:lpstr>
      <vt:lpstr>Snímek 1</vt:lpstr>
      <vt:lpstr>Anotace</vt:lpstr>
      <vt:lpstr>části lidského těla</vt:lpstr>
      <vt:lpstr>Správně popiš</vt:lpstr>
      <vt:lpstr>Křížovka</vt:lpstr>
      <vt:lpstr>Snímek 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29</cp:revision>
  <dcterms:created xsi:type="dcterms:W3CDTF">2011-08-21T15:31:45Z</dcterms:created>
  <dcterms:modified xsi:type="dcterms:W3CDTF">2012-12-19T09:53:35Z</dcterms:modified>
</cp:coreProperties>
</file>