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59" r:id="rId4"/>
    <p:sldId id="261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VY_52_INOVACE_1/35_Hlava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Obličej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VY_52_INOVACE_1/35_Hlava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Obličej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DF536-ACB9-43D8-BC7C-86690B47BF8C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81E1BD-DC53-4660-8090-CF96B7A666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843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1E1BD-DC53-4660-8090-CF96B7A666E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6267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8093004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je určen pro výuku předmětu Prvouka- I. Období na  základní škole praktické</a:t>
            </a:r>
          </a:p>
          <a:p>
            <a:r>
              <a:rPr lang="cs-CZ" dirty="0"/>
              <a:t>Doba vzniku říjen </a:t>
            </a:r>
            <a:r>
              <a:rPr lang="cs-CZ" dirty="0" smtClean="0"/>
              <a:t>2011</a:t>
            </a:r>
          </a:p>
          <a:p>
            <a:r>
              <a:rPr lang="cs-CZ" dirty="0" smtClean="0"/>
              <a:t>Doba ověření 2.12.2011</a:t>
            </a:r>
          </a:p>
          <a:p>
            <a:r>
              <a:rPr lang="cs-CZ" dirty="0" smtClean="0"/>
              <a:t>Učitel seznámí žáky s hlavními částmi obličeje.</a:t>
            </a:r>
          </a:p>
          <a:p>
            <a:r>
              <a:rPr lang="cs-CZ" dirty="0" smtClean="0"/>
              <a:t>Žáci správně spojili části obličeje </a:t>
            </a:r>
            <a:r>
              <a:rPr lang="cs-CZ" smtClean="0"/>
              <a:t>se smysly.</a:t>
            </a:r>
            <a:endParaRPr lang="cs-CZ" dirty="0"/>
          </a:p>
          <a:p>
            <a:r>
              <a:rPr lang="cs-CZ" dirty="0"/>
              <a:t>Určeno pro procvičování učiva a práci s interaktivní tabulí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683568" y="474802"/>
            <a:ext cx="8229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8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Hlavní části obličeje</a:t>
            </a:r>
            <a:endParaRPr kumimoji="0" lang="cs-CZ" sz="48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</a:endParaRP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484784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Skupina 1"/>
          <p:cNvGrpSpPr/>
          <p:nvPr/>
        </p:nvGrpSpPr>
        <p:grpSpPr>
          <a:xfrm>
            <a:off x="956079" y="2044027"/>
            <a:ext cx="5812165" cy="1891896"/>
            <a:chOff x="956079" y="2044027"/>
            <a:chExt cx="5812165" cy="1891896"/>
          </a:xfrm>
        </p:grpSpPr>
        <p:sp>
          <p:nvSpPr>
            <p:cNvPr id="7" name="TextovéPole 6"/>
            <p:cNvSpPr txBox="1"/>
            <p:nvPr/>
          </p:nvSpPr>
          <p:spPr>
            <a:xfrm>
              <a:off x="956079" y="2044027"/>
              <a:ext cx="2448272" cy="584775"/>
            </a:xfrm>
            <a:prstGeom prst="rect">
              <a:avLst/>
            </a:prstGeom>
            <a:solidFill>
              <a:srgbClr val="002060"/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latin typeface="Arial" pitchFamily="34" charset="0"/>
                  <a:cs typeface="Arial" pitchFamily="34" charset="0"/>
                </a:rPr>
                <a:t>oči</a:t>
              </a:r>
              <a:endParaRPr lang="cs-CZ" sz="3200" b="1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" name="Přímá spojnice se šipkou 10"/>
            <p:cNvCxnSpPr/>
            <p:nvPr/>
          </p:nvCxnSpPr>
          <p:spPr>
            <a:xfrm>
              <a:off x="3404351" y="2628802"/>
              <a:ext cx="3363893" cy="1237232"/>
            </a:xfrm>
            <a:prstGeom prst="straightConnector1">
              <a:avLst/>
            </a:prstGeom>
            <a:ln w="53975" cmpd="sng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>
              <a:off x="3385141" y="2698691"/>
              <a:ext cx="2103753" cy="1237232"/>
            </a:xfrm>
            <a:prstGeom prst="straightConnector1">
              <a:avLst/>
            </a:prstGeom>
            <a:ln w="53975" cmpd="sng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Skupina 2"/>
          <p:cNvGrpSpPr/>
          <p:nvPr/>
        </p:nvGrpSpPr>
        <p:grpSpPr>
          <a:xfrm>
            <a:off x="956079" y="3086764"/>
            <a:ext cx="6640257" cy="1609137"/>
            <a:chOff x="956079" y="3086764"/>
            <a:chExt cx="6640257" cy="1609137"/>
          </a:xfrm>
        </p:grpSpPr>
        <p:sp>
          <p:nvSpPr>
            <p:cNvPr id="8" name="TextovéPole 7"/>
            <p:cNvSpPr txBox="1"/>
            <p:nvPr/>
          </p:nvSpPr>
          <p:spPr>
            <a:xfrm>
              <a:off x="956079" y="3086764"/>
              <a:ext cx="2448272" cy="584775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latin typeface="Arial" pitchFamily="34" charset="0"/>
                  <a:cs typeface="Arial" pitchFamily="34" charset="0"/>
                </a:rPr>
                <a:t>uši</a:t>
              </a:r>
              <a:endParaRPr lang="cs-CZ" sz="3200" b="1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1" name="Přímá spojnice se šipkou 20"/>
            <p:cNvCxnSpPr/>
            <p:nvPr/>
          </p:nvCxnSpPr>
          <p:spPr>
            <a:xfrm>
              <a:off x="3404351" y="3671539"/>
              <a:ext cx="4191985" cy="1024362"/>
            </a:xfrm>
            <a:prstGeom prst="straightConnector1">
              <a:avLst/>
            </a:prstGeom>
            <a:ln w="53975" cmpd="sng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/>
            <p:nvPr/>
          </p:nvCxnSpPr>
          <p:spPr>
            <a:xfrm>
              <a:off x="3374237" y="3671539"/>
              <a:ext cx="1062780" cy="621557"/>
            </a:xfrm>
            <a:prstGeom prst="straightConnector1">
              <a:avLst/>
            </a:prstGeom>
            <a:ln w="53975" cmpd="sng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Skupina 4"/>
          <p:cNvGrpSpPr/>
          <p:nvPr/>
        </p:nvGrpSpPr>
        <p:grpSpPr>
          <a:xfrm>
            <a:off x="956079" y="4695901"/>
            <a:ext cx="5488129" cy="758035"/>
            <a:chOff x="956079" y="4695901"/>
            <a:chExt cx="5235171" cy="758035"/>
          </a:xfrm>
        </p:grpSpPr>
        <p:sp>
          <p:nvSpPr>
            <p:cNvPr id="9" name="TextovéPole 8"/>
            <p:cNvSpPr txBox="1"/>
            <p:nvPr/>
          </p:nvSpPr>
          <p:spPr>
            <a:xfrm>
              <a:off x="956079" y="4869160"/>
              <a:ext cx="2448272" cy="584775"/>
            </a:xfrm>
            <a:prstGeom prst="rect">
              <a:avLst/>
            </a:prstGeom>
            <a:solidFill>
              <a:srgbClr val="7030A0"/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latin typeface="Arial" pitchFamily="34" charset="0"/>
                  <a:cs typeface="Arial" pitchFamily="34" charset="0"/>
                </a:rPr>
                <a:t>nos</a:t>
              </a:r>
              <a:endParaRPr lang="cs-CZ" sz="3200" b="1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0" name="Přímá spojnice se šipkou 29"/>
            <p:cNvCxnSpPr/>
            <p:nvPr/>
          </p:nvCxnSpPr>
          <p:spPr>
            <a:xfrm flipV="1">
              <a:off x="3404351" y="4695901"/>
              <a:ext cx="2786899" cy="758035"/>
            </a:xfrm>
            <a:prstGeom prst="straightConnector1">
              <a:avLst/>
            </a:prstGeom>
            <a:ln w="539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Skupina 11"/>
          <p:cNvGrpSpPr/>
          <p:nvPr/>
        </p:nvGrpSpPr>
        <p:grpSpPr>
          <a:xfrm>
            <a:off x="956079" y="5301208"/>
            <a:ext cx="5235171" cy="1182464"/>
            <a:chOff x="956079" y="5301208"/>
            <a:chExt cx="5235171" cy="1182464"/>
          </a:xfrm>
        </p:grpSpPr>
        <p:sp>
          <p:nvSpPr>
            <p:cNvPr id="10" name="TextovéPole 9"/>
            <p:cNvSpPr txBox="1"/>
            <p:nvPr/>
          </p:nvSpPr>
          <p:spPr>
            <a:xfrm>
              <a:off x="956079" y="5898896"/>
              <a:ext cx="2448272" cy="584775"/>
            </a:xfrm>
            <a:prstGeom prst="rect">
              <a:avLst/>
            </a:prstGeom>
            <a:solidFill>
              <a:srgbClr val="FF0000"/>
            </a:soli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latin typeface="Arial" pitchFamily="34" charset="0"/>
                  <a:cs typeface="Arial" pitchFamily="34" charset="0"/>
                </a:rPr>
                <a:t>ústa</a:t>
              </a:r>
              <a:endParaRPr lang="cs-CZ" sz="3200" b="1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3" name="Přímá spojnice se šipkou 32"/>
            <p:cNvCxnSpPr/>
            <p:nvPr/>
          </p:nvCxnSpPr>
          <p:spPr>
            <a:xfrm flipV="1">
              <a:off x="3404351" y="5301208"/>
              <a:ext cx="2786899" cy="1182464"/>
            </a:xfrm>
            <a:prstGeom prst="straightConnector1">
              <a:avLst/>
            </a:prstGeom>
            <a:ln w="539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9891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8219256" cy="511256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 ústech jsou zuby a jazyk.</a:t>
            </a:r>
          </a:p>
          <a:p>
            <a:r>
              <a:rPr lang="cs-CZ" sz="3200" dirty="0" smtClean="0"/>
              <a:t>Zuby nám slouží ke kousání jídla.</a:t>
            </a:r>
          </a:p>
          <a:p>
            <a:r>
              <a:rPr lang="cs-CZ" sz="3200" dirty="0" smtClean="0"/>
              <a:t>Jazyk nám umožňuje mluvit a rozpoznáme díky </a:t>
            </a:r>
            <a:r>
              <a:rPr lang="cs-CZ" sz="3200" smtClean="0"/>
              <a:t>němu chutě.</a:t>
            </a:r>
            <a:endParaRPr lang="cs-CZ" sz="3200" dirty="0" smtClean="0"/>
          </a:p>
          <a:p>
            <a:r>
              <a:rPr lang="cs-CZ" sz="3200" dirty="0" smtClean="0"/>
              <a:t>Oči nám umožňují vidět. </a:t>
            </a:r>
          </a:p>
          <a:p>
            <a:r>
              <a:rPr lang="cs-CZ" sz="3200" dirty="0" smtClean="0"/>
              <a:t>Oči mají barvu  nejčastěji modrou, zelenou nebo hnědou.</a:t>
            </a:r>
            <a:endParaRPr lang="cs-CZ" sz="3200" dirty="0"/>
          </a:p>
          <a:p>
            <a:r>
              <a:rPr lang="cs-CZ" sz="3200" dirty="0" smtClean="0"/>
              <a:t>Nos nám slouží k čichání.</a:t>
            </a:r>
          </a:p>
          <a:p>
            <a:r>
              <a:rPr lang="cs-CZ" sz="3200" dirty="0" smtClean="0"/>
              <a:t>Uši nám umožňují slyšet zvuky.</a:t>
            </a:r>
          </a:p>
        </p:txBody>
      </p:sp>
    </p:spTree>
    <p:extLst>
      <p:ext uri="{BB962C8B-B14F-4D97-AF65-F5344CB8AC3E}">
        <p14:creationId xmlns:p14="http://schemas.microsoft.com/office/powerpoint/2010/main" val="386325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03648" y="404664"/>
            <a:ext cx="4330824" cy="11430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2060"/>
                </a:solidFill>
              </a:rPr>
              <a:t>Správně spoj</a:t>
            </a:r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492895"/>
            <a:ext cx="4038600" cy="3024337"/>
          </a:xfrm>
        </p:spPr>
        <p:txBody>
          <a:bodyPr>
            <a:noAutofit/>
          </a:bodyPr>
          <a:lstStyle/>
          <a:p>
            <a:r>
              <a:rPr lang="cs-CZ" sz="4800" b="1" dirty="0">
                <a:solidFill>
                  <a:srgbClr val="002060"/>
                </a:solidFill>
              </a:rPr>
              <a:t>o</a:t>
            </a:r>
            <a:r>
              <a:rPr lang="cs-CZ" sz="4800" b="1" dirty="0" smtClean="0">
                <a:solidFill>
                  <a:srgbClr val="002060"/>
                </a:solidFill>
              </a:rPr>
              <a:t>či</a:t>
            </a:r>
          </a:p>
          <a:p>
            <a:r>
              <a:rPr lang="cs-CZ" sz="4800" b="1" dirty="0" smtClean="0">
                <a:solidFill>
                  <a:srgbClr val="002060"/>
                </a:solidFill>
              </a:rPr>
              <a:t>uši</a:t>
            </a:r>
          </a:p>
          <a:p>
            <a:r>
              <a:rPr lang="cs-CZ" sz="4800" b="1" dirty="0" smtClean="0">
                <a:solidFill>
                  <a:srgbClr val="002060"/>
                </a:solidFill>
              </a:rPr>
              <a:t>ústa</a:t>
            </a:r>
          </a:p>
          <a:p>
            <a:r>
              <a:rPr lang="cs-CZ" sz="4800" b="1" dirty="0" smtClean="0">
                <a:solidFill>
                  <a:srgbClr val="002060"/>
                </a:solidFill>
              </a:rPr>
              <a:t>nos</a:t>
            </a:r>
          </a:p>
          <a:p>
            <a:endParaRPr lang="cs-CZ" sz="4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572000" y="2492896"/>
            <a:ext cx="4038600" cy="3168352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002060"/>
                </a:solidFill>
              </a:rPr>
              <a:t>sluch</a:t>
            </a:r>
          </a:p>
          <a:p>
            <a:r>
              <a:rPr lang="cs-CZ" sz="4800" b="1" dirty="0" smtClean="0">
                <a:solidFill>
                  <a:srgbClr val="002060"/>
                </a:solidFill>
              </a:rPr>
              <a:t>zrak</a:t>
            </a:r>
          </a:p>
          <a:p>
            <a:r>
              <a:rPr lang="cs-CZ" sz="4800" b="1" dirty="0" smtClean="0">
                <a:solidFill>
                  <a:srgbClr val="002060"/>
                </a:solidFill>
              </a:rPr>
              <a:t>chuť</a:t>
            </a:r>
          </a:p>
          <a:p>
            <a:r>
              <a:rPr lang="cs-CZ" sz="4800" b="1" dirty="0" smtClean="0">
                <a:solidFill>
                  <a:srgbClr val="002060"/>
                </a:solidFill>
              </a:rPr>
              <a:t>čich</a:t>
            </a:r>
            <a:endParaRPr lang="cs-CZ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528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</a:t>
            </a:r>
            <a:r>
              <a:rPr lang="cs-CZ" dirty="0">
                <a:hlinkClick r:id="rId2"/>
              </a:rPr>
              <a:t>www.office.microsoft.com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90</TotalTime>
  <Words>147</Words>
  <Application>Microsoft Office PowerPoint</Application>
  <PresentationFormat>Předvádění na obrazovce (4:3)</PresentationFormat>
  <Paragraphs>36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Tok</vt:lpstr>
      <vt:lpstr>Prezentace aplikace PowerPoint</vt:lpstr>
      <vt:lpstr>Anotace</vt:lpstr>
      <vt:lpstr>Hlavní části obličeje</vt:lpstr>
      <vt:lpstr>Prezentace aplikace PowerPoint</vt:lpstr>
      <vt:lpstr>Správně spoj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17</cp:revision>
  <dcterms:created xsi:type="dcterms:W3CDTF">2011-08-21T15:31:45Z</dcterms:created>
  <dcterms:modified xsi:type="dcterms:W3CDTF">2012-04-15T08:52:34Z</dcterms:modified>
</cp:coreProperties>
</file>