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62" r:id="rId4"/>
    <p:sldId id="259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VY_52_INOVACE_1/36_Ruka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Prsty na ruce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 </a:t>
          </a:r>
          <a:r>
            <a:rPr lang="cs-CZ" sz="1900" kern="1200" dirty="0" smtClean="0"/>
            <a:t>MŠ a ZŠ, Veselí nad Moravou, Kollárova 1045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VY_52_INOVACE_1/36_Ruka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Prsty na ruce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Číslo </a:t>
          </a:r>
          <a:r>
            <a:rPr lang="cs-CZ" sz="1900" kern="120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837014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Prvouka- I. Období na  základní škole praktické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Doba ověření 2.12.2011</a:t>
            </a:r>
          </a:p>
          <a:p>
            <a:r>
              <a:rPr lang="cs-CZ" dirty="0" smtClean="0"/>
              <a:t>Učitel s žáky zopakuje názvy jednotlivých prstů</a:t>
            </a:r>
            <a:r>
              <a:rPr lang="cs-CZ" dirty="0"/>
              <a:t> </a:t>
            </a:r>
            <a:r>
              <a:rPr lang="cs-CZ" dirty="0" smtClean="0"/>
              <a:t>             na </a:t>
            </a:r>
            <a:r>
              <a:rPr lang="cs-CZ" dirty="0" smtClean="0"/>
              <a:t>ruce.</a:t>
            </a:r>
          </a:p>
          <a:p>
            <a:r>
              <a:rPr lang="cs-CZ" dirty="0" smtClean="0"/>
              <a:t>Závěrečný úkol se žákům líbil a zvládli jej </a:t>
            </a:r>
          </a:p>
          <a:p>
            <a:pPr marL="109728" indent="0">
              <a:buNone/>
            </a:pPr>
            <a:r>
              <a:rPr lang="cs-CZ" dirty="0" smtClean="0"/>
              <a:t>   bez chyb.</a:t>
            </a:r>
            <a:endParaRPr lang="cs-CZ" dirty="0"/>
          </a:p>
          <a:p>
            <a:r>
              <a:rPr lang="cs-CZ" dirty="0"/>
              <a:t>Určeno pro procvičování učiva a práci </a:t>
            </a:r>
            <a:r>
              <a:rPr lang="cs-CZ" dirty="0" smtClean="0"/>
              <a:t>                           s </a:t>
            </a:r>
            <a:r>
              <a:rPr lang="cs-CZ" dirty="0"/>
              <a:t>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9339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/>
              <a:t>Prsty na rukou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19256" cy="3921299"/>
          </a:xfrm>
        </p:spPr>
        <p:txBody>
          <a:bodyPr/>
          <a:lstStyle/>
          <a:p>
            <a:r>
              <a:rPr lang="cs-CZ" dirty="0" smtClean="0"/>
              <a:t>Můžeme díky nim chytat věci.</a:t>
            </a:r>
          </a:p>
          <a:p>
            <a:r>
              <a:rPr lang="cs-CZ" dirty="0" smtClean="0"/>
              <a:t>Máme dvě ruce, pravou a levou.</a:t>
            </a:r>
          </a:p>
          <a:p>
            <a:r>
              <a:rPr lang="cs-CZ" dirty="0" smtClean="0"/>
              <a:t>Na prstech jsou nehty, které prsty chrání.</a:t>
            </a:r>
          </a:p>
          <a:p>
            <a:r>
              <a:rPr lang="cs-CZ" dirty="0" smtClean="0"/>
              <a:t>Prstů na rukou je dohromady deset.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2495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817" y="86839"/>
            <a:ext cx="3610744" cy="64807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22225">
                  <a:solidFill>
                    <a:schemeClr val="tx1"/>
                  </a:solidFill>
                </a:ln>
              </a:rPr>
              <a:t>Prsty na ruce</a:t>
            </a:r>
            <a:endParaRPr lang="cs-CZ" dirty="0">
              <a:ln w="22225">
                <a:solidFill>
                  <a:schemeClr val="tx1"/>
                </a:solidFill>
              </a:ln>
            </a:endParaRPr>
          </a:p>
        </p:txBody>
      </p:sp>
      <p:pic>
        <p:nvPicPr>
          <p:cNvPr id="1026" name="Picture 2" descr="C:\Users\filipkova\AppData\Local\Microsoft\Windows\Temporary Internet Files\Content.IE5\PVDWGXBS\MC900441804[1]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8050"/>
                    </a14:imgEffect>
                    <a14:imgEffect>
                      <a14:saturation sat="220000"/>
                    </a14:imgEffect>
                    <a14:imgEffect>
                      <a14:brightnessContrast bright="-36000" contrast="7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983" t="-1" r="17213" b="29350"/>
          <a:stretch/>
        </p:blipFill>
        <p:spPr bwMode="auto">
          <a:xfrm>
            <a:off x="1979712" y="870793"/>
            <a:ext cx="5184576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55932" y="3497982"/>
            <a:ext cx="2271852" cy="584775"/>
            <a:chOff x="355932" y="3497982"/>
            <a:chExt cx="2271852" cy="584775"/>
          </a:xfrm>
        </p:grpSpPr>
        <p:sp>
          <p:nvSpPr>
            <p:cNvPr id="6" name="TextovéPole 5"/>
            <p:cNvSpPr txBox="1"/>
            <p:nvPr/>
          </p:nvSpPr>
          <p:spPr>
            <a:xfrm>
              <a:off x="355932" y="3497982"/>
              <a:ext cx="13681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palec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>
              <a:off x="1619672" y="3790369"/>
              <a:ext cx="1008112" cy="286703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323528" y="1530370"/>
            <a:ext cx="3816424" cy="584775"/>
            <a:chOff x="323528" y="1530370"/>
            <a:chExt cx="3816424" cy="584775"/>
          </a:xfrm>
        </p:grpSpPr>
        <p:sp>
          <p:nvSpPr>
            <p:cNvPr id="8" name="TextovéPole 7"/>
            <p:cNvSpPr txBox="1"/>
            <p:nvPr/>
          </p:nvSpPr>
          <p:spPr>
            <a:xfrm>
              <a:off x="323528" y="1530370"/>
              <a:ext cx="25922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ukazováček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8" name="Přímá spojnice se šipkou 17"/>
            <p:cNvCxnSpPr/>
            <p:nvPr/>
          </p:nvCxnSpPr>
          <p:spPr>
            <a:xfrm>
              <a:off x="2780184" y="1822757"/>
              <a:ext cx="1359768" cy="0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4"/>
          <p:cNvGrpSpPr/>
          <p:nvPr/>
        </p:nvGrpSpPr>
        <p:grpSpPr>
          <a:xfrm>
            <a:off x="4162012" y="150136"/>
            <a:ext cx="3157500" cy="1380234"/>
            <a:chOff x="4162012" y="150136"/>
            <a:chExt cx="3157500" cy="1380234"/>
          </a:xfrm>
        </p:grpSpPr>
        <p:sp>
          <p:nvSpPr>
            <p:cNvPr id="9" name="TextovéPole 8"/>
            <p:cNvSpPr txBox="1"/>
            <p:nvPr/>
          </p:nvSpPr>
          <p:spPr>
            <a:xfrm>
              <a:off x="4162012" y="150136"/>
              <a:ext cx="31575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prostředníček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 flipH="1">
              <a:off x="5076056" y="734911"/>
              <a:ext cx="265794" cy="795459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5940152" y="870793"/>
            <a:ext cx="2952328" cy="951964"/>
            <a:chOff x="5940152" y="870793"/>
            <a:chExt cx="2952328" cy="951964"/>
          </a:xfrm>
        </p:grpSpPr>
        <p:sp>
          <p:nvSpPr>
            <p:cNvPr id="10" name="TextovéPole 9"/>
            <p:cNvSpPr txBox="1"/>
            <p:nvPr/>
          </p:nvSpPr>
          <p:spPr>
            <a:xfrm>
              <a:off x="6564649" y="870793"/>
              <a:ext cx="232783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prsteníček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26" name="Přímá spojnice se šipkou 25"/>
            <p:cNvCxnSpPr/>
            <p:nvPr/>
          </p:nvCxnSpPr>
          <p:spPr>
            <a:xfrm flipH="1">
              <a:off x="5940152" y="1187456"/>
              <a:ext cx="596432" cy="635301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6732240" y="2636912"/>
            <a:ext cx="2388693" cy="955700"/>
            <a:chOff x="6732240" y="2636912"/>
            <a:chExt cx="2388693" cy="955700"/>
          </a:xfrm>
        </p:grpSpPr>
        <p:sp>
          <p:nvSpPr>
            <p:cNvPr id="11" name="TextovéPole 10"/>
            <p:cNvSpPr txBox="1"/>
            <p:nvPr/>
          </p:nvSpPr>
          <p:spPr>
            <a:xfrm>
              <a:off x="7248725" y="3007837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malíček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28" name="Přímá spojnice se šipkou 27"/>
            <p:cNvCxnSpPr/>
            <p:nvPr/>
          </p:nvCxnSpPr>
          <p:spPr>
            <a:xfrm flipH="1" flipV="1">
              <a:off x="6732240" y="2636912"/>
              <a:ext cx="502274" cy="663312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531724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filipkova\AppData\Local\Microsoft\Windows\Temporary Internet Files\Content.IE5\PVDWGXBS\MC900441804[1]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8050"/>
                    </a14:imgEffect>
                    <a14:imgEffect>
                      <a14:saturation sat="220000"/>
                    </a14:imgEffect>
                    <a14:imgEffect>
                      <a14:brightnessContrast bright="-36000" contrast="7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983" t="-1" r="17213" b="29350"/>
          <a:stretch/>
        </p:blipFill>
        <p:spPr bwMode="auto">
          <a:xfrm>
            <a:off x="1943129" y="934680"/>
            <a:ext cx="5184576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319349" y="3561869"/>
            <a:ext cx="2271852" cy="584775"/>
            <a:chOff x="319349" y="3561869"/>
            <a:chExt cx="2271852" cy="584775"/>
          </a:xfrm>
        </p:grpSpPr>
        <p:sp>
          <p:nvSpPr>
            <p:cNvPr id="7" name="TextovéPole 6"/>
            <p:cNvSpPr txBox="1"/>
            <p:nvPr/>
          </p:nvSpPr>
          <p:spPr>
            <a:xfrm>
              <a:off x="319349" y="3561869"/>
              <a:ext cx="13681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_____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>
              <a:off x="1583089" y="3854256"/>
              <a:ext cx="1008112" cy="286703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286945" y="1594257"/>
            <a:ext cx="3816424" cy="584775"/>
            <a:chOff x="286945" y="1594257"/>
            <a:chExt cx="3816424" cy="584775"/>
          </a:xfrm>
        </p:grpSpPr>
        <p:sp>
          <p:nvSpPr>
            <p:cNvPr id="8" name="TextovéPole 7"/>
            <p:cNvSpPr txBox="1"/>
            <p:nvPr/>
          </p:nvSpPr>
          <p:spPr>
            <a:xfrm>
              <a:off x="286945" y="1594257"/>
              <a:ext cx="259228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__________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>
              <a:off x="2743601" y="1886644"/>
              <a:ext cx="1359768" cy="0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4125429" y="214023"/>
            <a:ext cx="3157500" cy="1380234"/>
            <a:chOff x="4125429" y="214023"/>
            <a:chExt cx="3157500" cy="1380234"/>
          </a:xfrm>
        </p:grpSpPr>
        <p:sp>
          <p:nvSpPr>
            <p:cNvPr id="9" name="TextovéPole 8"/>
            <p:cNvSpPr txBox="1"/>
            <p:nvPr/>
          </p:nvSpPr>
          <p:spPr>
            <a:xfrm>
              <a:off x="4125429" y="214023"/>
              <a:ext cx="31575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_____________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4" name="Přímá spojnice se šipkou 13"/>
            <p:cNvCxnSpPr/>
            <p:nvPr/>
          </p:nvCxnSpPr>
          <p:spPr>
            <a:xfrm flipH="1">
              <a:off x="5039473" y="798798"/>
              <a:ext cx="265794" cy="795459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5903569" y="934680"/>
            <a:ext cx="2952328" cy="951964"/>
            <a:chOff x="5903569" y="934680"/>
            <a:chExt cx="2952328" cy="951964"/>
          </a:xfrm>
        </p:grpSpPr>
        <p:sp>
          <p:nvSpPr>
            <p:cNvPr id="10" name="TextovéPole 9"/>
            <p:cNvSpPr txBox="1"/>
            <p:nvPr/>
          </p:nvSpPr>
          <p:spPr>
            <a:xfrm>
              <a:off x="6528066" y="934680"/>
              <a:ext cx="232783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_________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5" name="Přímá spojnice se šipkou 14"/>
            <p:cNvCxnSpPr/>
            <p:nvPr/>
          </p:nvCxnSpPr>
          <p:spPr>
            <a:xfrm flipH="1">
              <a:off x="5903569" y="1251343"/>
              <a:ext cx="596432" cy="635301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6695657" y="2700799"/>
            <a:ext cx="2388693" cy="955700"/>
            <a:chOff x="6695657" y="2700799"/>
            <a:chExt cx="2388693" cy="955700"/>
          </a:xfrm>
        </p:grpSpPr>
        <p:sp>
          <p:nvSpPr>
            <p:cNvPr id="11" name="TextovéPole 10"/>
            <p:cNvSpPr txBox="1"/>
            <p:nvPr/>
          </p:nvSpPr>
          <p:spPr>
            <a:xfrm>
              <a:off x="7212142" y="3071724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2060"/>
                  </a:solidFill>
                </a:rPr>
                <a:t>_______</a:t>
              </a:r>
              <a:endParaRPr lang="cs-CZ" sz="3200" b="1" dirty="0">
                <a:solidFill>
                  <a:srgbClr val="002060"/>
                </a:solidFill>
              </a:endParaRPr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H="1" flipV="1">
              <a:off x="6695657" y="2700799"/>
              <a:ext cx="502274" cy="663312"/>
            </a:xfrm>
            <a:prstGeom prst="straightConnector1">
              <a:avLst/>
            </a:prstGeom>
            <a:ln w="63500">
              <a:solidFill>
                <a:srgbClr val="002060"/>
              </a:solidFill>
              <a:headEnd type="oval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Nadpis 1"/>
          <p:cNvSpPr>
            <a:spLocks noGrp="1"/>
          </p:cNvSpPr>
          <p:nvPr>
            <p:ph type="title"/>
          </p:nvPr>
        </p:nvSpPr>
        <p:spPr>
          <a:xfrm>
            <a:off x="81817" y="86839"/>
            <a:ext cx="3914120" cy="64807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22225">
                  <a:solidFill>
                    <a:schemeClr val="tx1"/>
                  </a:solidFill>
                </a:ln>
              </a:rPr>
              <a:t>Správně popiš</a:t>
            </a:r>
            <a:endParaRPr lang="cs-CZ" dirty="0">
              <a:ln w="22225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5171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77</TotalTime>
  <Words>134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Silk</vt:lpstr>
      <vt:lpstr>Snímek 1</vt:lpstr>
      <vt:lpstr>Anotace</vt:lpstr>
      <vt:lpstr>Prsty na rukou</vt:lpstr>
      <vt:lpstr>Prsty na ruce</vt:lpstr>
      <vt:lpstr>Správně popiš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20</cp:revision>
  <dcterms:created xsi:type="dcterms:W3CDTF">2011-08-21T15:31:45Z</dcterms:created>
  <dcterms:modified xsi:type="dcterms:W3CDTF">2012-12-19T10:05:02Z</dcterms:modified>
</cp:coreProperties>
</file>