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260" r:id="rId2"/>
    <p:sldId id="258" r:id="rId3"/>
    <p:sldId id="256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79AC298-FD28-46A6-860A-275BD0D8EE0D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049FBE9-8E0E-4BCE-AB1A-D529C8B798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E6CD7B7-0823-4A40-80DA-3EE01392B3D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227E5E-5C1E-4CD3-B00E-039E9F3F3771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1D0141-A6AB-4FA4-A732-27735583E0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B11CC-1B94-48DE-BD20-CBC75CFD70CF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C6222B-75BE-411D-990E-8C559E39A3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1669E-B8EC-4949-81C8-073FDE01CF73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3ABC6-FBD3-4AE6-ADED-DF384E0B5C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2E01E9-8D43-4431-8D61-DD5ACDACA219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7D9CF-0232-44A5-9BE8-22AE0C910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AAFC2-766F-48AB-B5FA-3DBDCAC24961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AF1F27-AC09-49F2-834B-D75AEE6DEF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7DBF1-DE72-4357-AA44-2B1BA4D43FBE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F5ABC-C81D-4DB8-9D2A-E476F4FF5C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C68A44-5139-461F-8467-35F66BA2F1D5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EA506-7CFA-4FBF-A3CD-266F7F2B2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A4267-385B-475D-8A9D-288D447AA9AD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79132-1699-44B7-A38A-44249CEABB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8C448-7DEC-4E6B-A487-9B2E560BEB80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12FF4-6684-4087-B99F-7B5559CD7C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446FA-49E4-4468-83BB-17189B19DC34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79C61-09D6-4D6C-9D19-7B3702C605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9CAE-6694-4A62-8A1E-DB6B22601872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D4438-55B0-4737-B52D-2120A784B5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952CF8-5E1B-481B-98AC-F9836B340773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38C84BD-C99D-4C56-8E0B-55CD25B4F2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  <a:solidFill>
            <a:schemeClr val="bg1"/>
          </a:solidFill>
        </p:spPr>
        <p:txBody>
          <a:bodyPr/>
          <a:lstStyle/>
          <a:p>
            <a:r>
              <a:rPr lang="cs-CZ" sz="3200" b="1" smtClean="0"/>
              <a:t>VY_42_INOVACE_61_Složené úrokování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/>
              <a:t>Základní škola a Mateřská škola Choustník, okres Tábor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mtClean="0"/>
              <a:t>Základy finanční matematiky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r>
              <a:rPr lang="cs-CZ" smtClean="0"/>
              <a:t>Základní pojmy:</a:t>
            </a:r>
          </a:p>
          <a:p>
            <a:r>
              <a:rPr lang="cs-CZ" sz="2400" b="1" i="1" smtClean="0">
                <a:solidFill>
                  <a:srgbClr val="FF0000"/>
                </a:solidFill>
              </a:rPr>
              <a:t>Jistina</a:t>
            </a:r>
            <a:r>
              <a:rPr lang="cs-CZ" sz="2400" smtClean="0"/>
              <a:t>: částka, která byla půjčena jiné osobě či bance ( </a:t>
            </a:r>
            <a:r>
              <a:rPr lang="cs-CZ" sz="2400" b="1" i="1" smtClean="0">
                <a:solidFill>
                  <a:srgbClr val="FF0000"/>
                </a:solidFill>
              </a:rPr>
              <a:t>J</a:t>
            </a:r>
            <a:r>
              <a:rPr lang="cs-CZ" sz="2400" smtClean="0"/>
              <a:t> ).</a:t>
            </a:r>
          </a:p>
          <a:p>
            <a:r>
              <a:rPr lang="cs-CZ" sz="2400" b="1" i="1" smtClean="0">
                <a:solidFill>
                  <a:srgbClr val="FF0000"/>
                </a:solidFill>
              </a:rPr>
              <a:t>Úroková míra</a:t>
            </a:r>
            <a:r>
              <a:rPr lang="cs-CZ" sz="2400" smtClean="0"/>
              <a:t>: výše úroku za dané období v procentech ( </a:t>
            </a:r>
            <a:r>
              <a:rPr lang="cs-CZ" sz="2400" b="1" i="1" smtClean="0">
                <a:solidFill>
                  <a:srgbClr val="FF0000"/>
                </a:solidFill>
              </a:rPr>
              <a:t>p</a:t>
            </a:r>
            <a:r>
              <a:rPr lang="cs-CZ" sz="2400" smtClean="0"/>
              <a:t> ).</a:t>
            </a:r>
          </a:p>
          <a:p>
            <a:r>
              <a:rPr lang="cs-CZ" sz="2400" b="1" i="1" smtClean="0">
                <a:solidFill>
                  <a:srgbClr val="FF0000"/>
                </a:solidFill>
              </a:rPr>
              <a:t>Úroková sazba : </a:t>
            </a:r>
            <a:r>
              <a:rPr lang="cs-CZ" sz="2400" smtClean="0"/>
              <a:t>úroková míra vyjádřená desetinným číslem (</a:t>
            </a:r>
            <a:r>
              <a:rPr lang="cs-CZ" sz="2400" b="1" i="1" smtClean="0">
                <a:solidFill>
                  <a:srgbClr val="FF0000"/>
                </a:solidFill>
              </a:rPr>
              <a:t>i</a:t>
            </a:r>
            <a:r>
              <a:rPr lang="cs-CZ" sz="2400" smtClean="0"/>
              <a:t>)</a:t>
            </a:r>
            <a:endParaRPr lang="cs-CZ" sz="2400" b="1" i="1" smtClean="0">
              <a:solidFill>
                <a:srgbClr val="FF0000"/>
              </a:solidFill>
            </a:endParaRPr>
          </a:p>
          <a:p>
            <a:r>
              <a:rPr lang="cs-CZ" sz="2400" b="1" i="1" smtClean="0">
                <a:solidFill>
                  <a:srgbClr val="FF0000"/>
                </a:solidFill>
              </a:rPr>
              <a:t>Úrok</a:t>
            </a:r>
            <a:r>
              <a:rPr lang="cs-CZ" sz="2400" smtClean="0"/>
              <a:t>: částka v Kč, kterou získá věřitel ( ten, kdo peníze půjčil ) za určité časové období ( </a:t>
            </a:r>
            <a:r>
              <a:rPr lang="cs-CZ" sz="2400" b="1" i="1" smtClean="0">
                <a:solidFill>
                  <a:srgbClr val="FF0000"/>
                </a:solidFill>
              </a:rPr>
              <a:t>ú</a:t>
            </a:r>
            <a:r>
              <a:rPr lang="cs-CZ" sz="2400" smtClean="0"/>
              <a:t> ).</a:t>
            </a:r>
          </a:p>
          <a:p>
            <a:r>
              <a:rPr lang="cs-CZ" sz="2400" b="1" i="1" smtClean="0">
                <a:solidFill>
                  <a:srgbClr val="FF0000"/>
                </a:solidFill>
              </a:rPr>
              <a:t>Úrokovací doba: </a:t>
            </a:r>
            <a:r>
              <a:rPr lang="cs-CZ" sz="2400" smtClean="0"/>
              <a:t>časové období, po které trvá půjčka ( </a:t>
            </a:r>
            <a:r>
              <a:rPr lang="cs-CZ" sz="2400" b="1" i="1" smtClean="0">
                <a:solidFill>
                  <a:srgbClr val="FF0000"/>
                </a:solidFill>
              </a:rPr>
              <a:t>t</a:t>
            </a:r>
            <a:r>
              <a:rPr lang="cs-CZ" sz="2400" smtClean="0"/>
              <a:t> ).</a:t>
            </a:r>
            <a:endParaRPr lang="cs-CZ" sz="2400" b="1" i="1" smtClean="0">
              <a:solidFill>
                <a:srgbClr val="FF0000"/>
              </a:solidFill>
            </a:endParaRPr>
          </a:p>
          <a:p>
            <a:r>
              <a:rPr lang="cs-CZ" sz="2400" b="1" i="1" smtClean="0">
                <a:solidFill>
                  <a:srgbClr val="FF0000"/>
                </a:solidFill>
              </a:rPr>
              <a:t>Úrokovací období</a:t>
            </a:r>
            <a:r>
              <a:rPr lang="cs-CZ" sz="2400" smtClean="0"/>
              <a:t>: doba, za kterou se z dané jistiny připisuje úrok ( rok, pololetí, čtvrtletí, měsíc ).</a:t>
            </a:r>
          </a:p>
          <a:p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mtClean="0"/>
              <a:t>Složené úrokování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68413"/>
            <a:ext cx="8435975" cy="5400675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Doba půjčky přesáhne 1 úrokovací období</a:t>
            </a:r>
          </a:p>
          <a:p>
            <a:r>
              <a:rPr lang="cs-CZ" sz="2400" smtClean="0"/>
              <a:t>Pan Novák si uložil 50 000 na vkladové listy s úrokovou mírou</a:t>
            </a:r>
            <a:r>
              <a:rPr lang="cs-CZ" smtClean="0"/>
              <a:t> </a:t>
            </a:r>
            <a:r>
              <a:rPr lang="cs-CZ" sz="2400" smtClean="0"/>
              <a:t>5% na dobu 2 let. Kolik Kč si mohl po tomto období vybrat?</a:t>
            </a:r>
          </a:p>
          <a:p>
            <a:r>
              <a:rPr lang="cs-CZ" sz="2400" smtClean="0"/>
              <a:t>Úrok po 1. roce: 5% z 50 000 = 0,05 . 50 000 = 2 500Kč</a:t>
            </a:r>
          </a:p>
          <a:p>
            <a:r>
              <a:rPr lang="cs-CZ" sz="2400" smtClean="0"/>
              <a:t>Celkem po 1. roce:  50 000 + 2 500 = 52 500 Kč</a:t>
            </a:r>
          </a:p>
          <a:p>
            <a:r>
              <a:rPr lang="cs-CZ" sz="2400" smtClean="0"/>
              <a:t>Úrok po 2. roce: 5% z 52 500 = 0,05 . 52 500 = 2 625 Kč</a:t>
            </a:r>
          </a:p>
          <a:p>
            <a:r>
              <a:rPr lang="cs-CZ" sz="2400" smtClean="0"/>
              <a:t>Celkem po 2. roce: 52 500 + 2 625 = 55 125Kč</a:t>
            </a:r>
          </a:p>
          <a:p>
            <a:endParaRPr lang="cs-CZ" sz="2400" smtClean="0"/>
          </a:p>
          <a:p>
            <a:r>
              <a:rPr lang="cs-CZ" sz="2400" smtClean="0"/>
              <a:t>Po dvou letech bylo na účtu </a:t>
            </a:r>
            <a:r>
              <a:rPr lang="cs-CZ" sz="2400" b="1" smtClean="0"/>
              <a:t>55 125Kč</a:t>
            </a:r>
            <a:r>
              <a:rPr lang="cs-CZ" sz="240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Pro složené úrokování platí vzo</a:t>
            </a:r>
            <a:r>
              <a:rPr lang="cs-CZ" smtClean="0">
                <a:latin typeface="Arial" charset="0"/>
              </a:rPr>
              <a:t>r</a:t>
            </a:r>
            <a:r>
              <a:rPr lang="cs-CZ" smtClean="0"/>
              <a:t>ec: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304800" y="1554162"/>
            <a:ext cx="8686800" cy="5115198"/>
          </a:xfrm>
          <a:blipFill rotWithShape="1">
            <a:blip r:embed="rId2"/>
            <a:stretch>
              <a:fillRect l="-211" t="-834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</TotalTime>
  <Words>178</Words>
  <Application>Microsoft Office PowerPoint</Application>
  <PresentationFormat>On-screen Show (4:3)</PresentationFormat>
  <Paragraphs>21</Paragraphs>
  <Slides>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Calibri</vt:lpstr>
      <vt:lpstr>Arial</vt:lpstr>
      <vt:lpstr>Motiv systému Office</vt:lpstr>
      <vt:lpstr>VY_42_INOVACE_61_Složené úrokování</vt:lpstr>
      <vt:lpstr>Základy finanční matematiky</vt:lpstr>
      <vt:lpstr>Složené úrokování</vt:lpstr>
      <vt:lpstr>Pro složené úrokování platí vzorec: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finanční matematiky</dc:title>
  <dc:creator>Vagnerova</dc:creator>
  <cp:lastModifiedBy>DUM</cp:lastModifiedBy>
  <cp:revision>7</cp:revision>
  <dcterms:created xsi:type="dcterms:W3CDTF">2011-05-10T20:46:35Z</dcterms:created>
  <dcterms:modified xsi:type="dcterms:W3CDTF">2012-03-10T12:55:50Z</dcterms:modified>
</cp:coreProperties>
</file>