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1"/>
  </p:notesMasterIdLst>
  <p:sldIdLst>
    <p:sldId id="256" r:id="rId2"/>
    <p:sldId id="257" r:id="rId3"/>
    <p:sldId id="260" r:id="rId4"/>
    <p:sldId id="261" r:id="rId5"/>
    <p:sldId id="262" r:id="rId6"/>
    <p:sldId id="263" r:id="rId7"/>
    <p:sldId id="265" r:id="rId8"/>
    <p:sldId id="264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</a:t>
          </a:r>
          <a:r>
            <a:rPr lang="cs-CZ" dirty="0" smtClean="0"/>
            <a:t>MŠ a ZŠ, Veselí nad Moravou, Kollárova 1045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Andrea Filípková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VY_52_INOVACE_1/21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Důležitá telefonní čísla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B0ADFFB5-DCB0-44C0-9FFF-60517C8B0FFB}">
      <dgm:prSet phldrT="[Text]"/>
      <dgm:spPr/>
      <dgm:t>
        <a:bodyPr/>
        <a:lstStyle/>
        <a:p>
          <a:pPr algn="l"/>
          <a:r>
            <a:rPr lang="cs-CZ" smtClean="0"/>
            <a:t>_</a:t>
          </a:r>
          <a:r>
            <a:rPr lang="cs-CZ" dirty="0" smtClean="0"/>
            <a:t>Důležitá telefonní čísla</a:t>
          </a:r>
          <a:endParaRPr lang="cs-CZ" dirty="0"/>
        </a:p>
      </dgm:t>
    </dgm:pt>
    <dgm:pt modelId="{E7E36BBD-EBEA-459B-A9E1-4557B2E77165}" type="parTrans" cxnId="{6A2370EE-FDC4-4363-A80E-E7E5036C9F28}">
      <dgm:prSet/>
      <dgm:spPr/>
      <dgm:t>
        <a:bodyPr/>
        <a:lstStyle/>
        <a:p>
          <a:endParaRPr lang="cs-CZ"/>
        </a:p>
      </dgm:t>
    </dgm:pt>
    <dgm:pt modelId="{B238CFDF-6152-4C54-942D-15667F4369D0}" type="sibTrans" cxnId="{6A2370EE-FDC4-4363-A80E-E7E5036C9F28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FEB06D35-F5DE-41C9-89AA-8779B267E648}" type="pres">
      <dgm:prSet presAssocID="{B0ADFFB5-DCB0-44C0-9FFF-60517C8B0FFB}" presName="vertSpace4" presStyleLbl="node1" presStyleIdx="2" presStyleCnt="6"/>
      <dgm:spPr/>
    </dgm:pt>
    <dgm:pt modelId="{D924C869-9DCA-428C-AB0B-52A9CB9C71BA}" type="pres">
      <dgm:prSet presAssocID="{B0ADFFB5-DCB0-44C0-9FFF-60517C8B0FFB}" presName="circle4" presStyleLbl="node1" presStyleIdx="3" presStyleCnt="6"/>
      <dgm:spPr/>
    </dgm:pt>
    <dgm:pt modelId="{4CBEEC53-ED47-4047-904C-F978125C47BC}" type="pres">
      <dgm:prSet presAssocID="{B0ADFFB5-DCB0-44C0-9FFF-60517C8B0FFB}" presName="rect4" presStyleLbl="alignAcc1" presStyleIdx="3" presStyleCnt="6"/>
      <dgm:spPr/>
      <dgm:t>
        <a:bodyPr/>
        <a:lstStyle/>
        <a:p>
          <a:endParaRPr lang="cs-CZ"/>
        </a:p>
      </dgm:t>
    </dgm:pt>
    <dgm:pt modelId="{04A3632F-1C85-426B-95D6-9024060E5389}" type="pres">
      <dgm:prSet presAssocID="{C73C7642-F245-4585-8F88-243F9FAEF6CA}" presName="vertSpace5" presStyleLbl="node1" presStyleIdx="3" presStyleCnt="6"/>
      <dgm:spPr/>
    </dgm:pt>
    <dgm:pt modelId="{9AD6C29C-45F8-4202-B61F-FF56D48433F7}" type="pres">
      <dgm:prSet presAssocID="{C73C7642-F245-4585-8F88-243F9FAEF6CA}" presName="circle5" presStyleLbl="node1" presStyleIdx="4" presStyleCnt="6"/>
      <dgm:spPr/>
    </dgm:pt>
    <dgm:pt modelId="{5D0CEE66-6488-4740-8360-3C1037C4052F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0159362C-C88C-49EA-9218-FDD45FD7E091}" type="pres">
      <dgm:prSet presAssocID="{EBC41103-E2E5-4D48-9B4B-425520D3D098}" presName="vertSpace6" presStyleLbl="node1" presStyleIdx="4" presStyleCnt="6"/>
      <dgm:spPr/>
    </dgm:pt>
    <dgm:pt modelId="{AF2494F1-9BAA-4449-BCC6-CA8771EE50E2}" type="pres">
      <dgm:prSet presAssocID="{EBC41103-E2E5-4D48-9B4B-425520D3D098}" presName="circle6" presStyleLbl="node1" presStyleIdx="5" presStyleCnt="6"/>
      <dgm:spPr/>
    </dgm:pt>
    <dgm:pt modelId="{5FE83C39-79A5-4EB1-AF6E-6554E2FACE12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CC0D5E-2E8C-4E06-85C4-8BCDF9FC7FFC}" type="pres">
      <dgm:prSet presAssocID="{B0ADFFB5-DCB0-44C0-9FFF-60517C8B0FFB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15B01D8-18C0-420E-BF83-87EA92E22DAC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8048B8-CAE1-482B-B969-5A3B37EF945E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2CB521B7-803A-4399-A915-F55E76DB9895}" type="presOf" srcId="{EBC41103-E2E5-4D48-9B4B-425520D3D098}" destId="{698048B8-CAE1-482B-B969-5A3B37EF945E}" srcOrd="1" destOrd="0" presId="urn:microsoft.com/office/officeart/2005/8/layout/target3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6A2370EE-FDC4-4363-A80E-E7E5036C9F28}" srcId="{39F8B381-5807-488E-AC22-73DD4140ED4A}" destId="{B0ADFFB5-DCB0-44C0-9FFF-60517C8B0FFB}" srcOrd="3" destOrd="0" parTransId="{E7E36BBD-EBEA-459B-A9E1-4557B2E77165}" sibTransId="{B238CFDF-6152-4C54-942D-15667F4369D0}"/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D437633D-F8B7-4224-8D8A-222C4A931684}" type="presOf" srcId="{C73C7642-F245-4585-8F88-243F9FAEF6CA}" destId="{815B01D8-18C0-420E-BF83-87EA92E22DAC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BFF7A0E-8D05-44F1-9248-52D9E3F869CD}" type="presOf" srcId="{EBC41103-E2E5-4D48-9B4B-425520D3D098}" destId="{5FE83C39-79A5-4EB1-AF6E-6554E2FACE12}" srcOrd="0" destOrd="0" presId="urn:microsoft.com/office/officeart/2005/8/layout/target3"/>
    <dgm:cxn modelId="{575B4089-B007-4633-BCC3-04DA470D2447}" type="presOf" srcId="{C73C7642-F245-4585-8F88-243F9FAEF6CA}" destId="{5D0CEE66-6488-4740-8360-3C1037C4052F}" srcOrd="0" destOrd="0" presId="urn:microsoft.com/office/officeart/2005/8/layout/target3"/>
    <dgm:cxn modelId="{5AE8A37A-271A-4685-B0AE-FD0810A2492D}" type="presOf" srcId="{B0ADFFB5-DCB0-44C0-9FFF-60517C8B0FFB}" destId="{A0CC0D5E-2E8C-4E06-85C4-8BCDF9FC7FFC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50C948F9-2138-4DB5-B8AF-9A54BEC83DED}" type="presOf" srcId="{B0ADFFB5-DCB0-44C0-9FFF-60517C8B0FFB}" destId="{4CBEEC53-ED47-4047-904C-F978125C47BC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9D9F1136-1590-4E00-BFED-82CDB2B1CFF4}" type="presParOf" srcId="{71045F8C-00FA-488E-A7BD-E2E6753D979D}" destId="{FEB06D35-F5DE-41C9-89AA-8779B267E648}" srcOrd="9" destOrd="0" presId="urn:microsoft.com/office/officeart/2005/8/layout/target3"/>
    <dgm:cxn modelId="{B11854AA-A00C-43CF-822D-98C254C934A5}" type="presParOf" srcId="{71045F8C-00FA-488E-A7BD-E2E6753D979D}" destId="{D924C869-9DCA-428C-AB0B-52A9CB9C71BA}" srcOrd="10" destOrd="0" presId="urn:microsoft.com/office/officeart/2005/8/layout/target3"/>
    <dgm:cxn modelId="{0D9E8E8F-FA13-4139-8FD6-B63B5460CF5A}" type="presParOf" srcId="{71045F8C-00FA-488E-A7BD-E2E6753D979D}" destId="{4CBEEC53-ED47-4047-904C-F978125C47BC}" srcOrd="11" destOrd="0" presId="urn:microsoft.com/office/officeart/2005/8/layout/target3"/>
    <dgm:cxn modelId="{77A893DC-73CD-4B66-B568-A725E5827D9C}" type="presParOf" srcId="{71045F8C-00FA-488E-A7BD-E2E6753D979D}" destId="{04A3632F-1C85-426B-95D6-9024060E5389}" srcOrd="12" destOrd="0" presId="urn:microsoft.com/office/officeart/2005/8/layout/target3"/>
    <dgm:cxn modelId="{B43AFF9F-D2BE-43E8-BE29-3B13912F4889}" type="presParOf" srcId="{71045F8C-00FA-488E-A7BD-E2E6753D979D}" destId="{9AD6C29C-45F8-4202-B61F-FF56D48433F7}" srcOrd="13" destOrd="0" presId="urn:microsoft.com/office/officeart/2005/8/layout/target3"/>
    <dgm:cxn modelId="{462437AF-50EA-4212-96C7-A246CAD1C1FC}" type="presParOf" srcId="{71045F8C-00FA-488E-A7BD-E2E6753D979D}" destId="{5D0CEE66-6488-4740-8360-3C1037C4052F}" srcOrd="14" destOrd="0" presId="urn:microsoft.com/office/officeart/2005/8/layout/target3"/>
    <dgm:cxn modelId="{54BDC552-7737-4701-9048-0FED9C355ADA}" type="presParOf" srcId="{71045F8C-00FA-488E-A7BD-E2E6753D979D}" destId="{0159362C-C88C-49EA-9218-FDD45FD7E091}" srcOrd="15" destOrd="0" presId="urn:microsoft.com/office/officeart/2005/8/layout/target3"/>
    <dgm:cxn modelId="{F3B93A69-3FBE-4141-BB3B-DF6F3D6833DA}" type="presParOf" srcId="{71045F8C-00FA-488E-A7BD-E2E6753D979D}" destId="{AF2494F1-9BAA-4449-BCC6-CA8771EE50E2}" srcOrd="16" destOrd="0" presId="urn:microsoft.com/office/officeart/2005/8/layout/target3"/>
    <dgm:cxn modelId="{35C0ECF6-3F07-4134-AA22-D4A3912075B0}" type="presParOf" srcId="{71045F8C-00FA-488E-A7BD-E2E6753D979D}" destId="{5FE83C39-79A5-4EB1-AF6E-6554E2FACE12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3C772ECB-711A-4421-84AC-5563EFFF6BE8}" type="presParOf" srcId="{71045F8C-00FA-488E-A7BD-E2E6753D979D}" destId="{A0CC0D5E-2E8C-4E06-85C4-8BCDF9FC7FFC}" srcOrd="21" destOrd="0" presId="urn:microsoft.com/office/officeart/2005/8/layout/target3"/>
    <dgm:cxn modelId="{6FF465B0-3DFF-4786-A5B2-F033FA7679BD}" type="presParOf" srcId="{71045F8C-00FA-488E-A7BD-E2E6753D979D}" destId="{815B01D8-18C0-420E-BF83-87EA92E22DAC}" srcOrd="22" destOrd="0" presId="urn:microsoft.com/office/officeart/2005/8/layout/target3"/>
    <dgm:cxn modelId="{19A820FA-EFFC-422F-843D-25BB32BD2A64}" type="presParOf" srcId="{71045F8C-00FA-488E-A7BD-E2E6753D979D}" destId="{698048B8-CAE1-482B-B969-5A3B37EF945E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školy: </a:t>
          </a:r>
          <a:r>
            <a:rPr lang="cs-CZ" sz="1400" kern="1200" dirty="0" smtClean="0"/>
            <a:t>MŠ a ZŠ, Veselí nad Moravou, Kollárova 1045  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Mgr. Andrea Filípková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VY_52_INOVACE_1/21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D924C869-9DCA-428C-AB0B-52A9CB9C71BA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BEEC53-ED47-4047-904C-F978125C47BC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_</a:t>
          </a:r>
          <a:r>
            <a:rPr lang="cs-CZ" sz="1400" kern="1200" dirty="0" smtClean="0"/>
            <a:t>Důležitá telefonní čísla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9AD6C29C-45F8-4202-B61F-FF56D48433F7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0CEE66-6488-4740-8360-3C1037C4052F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Důležitá telefonní čísla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AF2494F1-9BAA-4449-BCC6-CA8771EE50E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E83C39-79A5-4EB1-AF6E-6554E2FACE12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</a:t>
          </a:r>
          <a:r>
            <a:rPr lang="cs-CZ" sz="1400" kern="1200" dirty="0" smtClean="0"/>
            <a:t>projektu:CZ.1.07/1.4.00/21.0822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9DF536-ACB9-43D8-BC7C-86690B47BF8C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81E1BD-DC53-4660-8090-CF96B7A666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3843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/>
  </p:transition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4362541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204864"/>
            <a:ext cx="6777317" cy="3816424"/>
          </a:xfrm>
        </p:spPr>
        <p:txBody>
          <a:bodyPr>
            <a:normAutofit lnSpcReduction="10000"/>
          </a:bodyPr>
          <a:lstStyle/>
          <a:p>
            <a:r>
              <a:rPr lang="cs-CZ" dirty="0"/>
              <a:t>Materiál je určen pro výuku předmětu Prvouka- I. Období na  základní škole praktické</a:t>
            </a:r>
          </a:p>
          <a:p>
            <a:r>
              <a:rPr lang="cs-CZ" dirty="0"/>
              <a:t>Doba vzniku říjen </a:t>
            </a:r>
            <a:r>
              <a:rPr lang="cs-CZ" dirty="0" smtClean="0"/>
              <a:t>2011</a:t>
            </a:r>
          </a:p>
          <a:p>
            <a:r>
              <a:rPr lang="cs-CZ" dirty="0" smtClean="0"/>
              <a:t>Doba </a:t>
            </a:r>
            <a:r>
              <a:rPr lang="cs-CZ" smtClean="0"/>
              <a:t>ověření </a:t>
            </a:r>
            <a:r>
              <a:rPr lang="cs-CZ" smtClean="0"/>
              <a:t>2.3.2012</a:t>
            </a:r>
            <a:endParaRPr lang="cs-CZ" dirty="0" smtClean="0"/>
          </a:p>
          <a:p>
            <a:r>
              <a:rPr lang="cs-CZ" dirty="0" smtClean="0"/>
              <a:t>Učitel zdůrazní významnost důležitých telefonních čísel. Žáky prezentace zaujala. Kontrolní otázky zvládli.</a:t>
            </a:r>
            <a:endParaRPr lang="cs-CZ" dirty="0"/>
          </a:p>
          <a:p>
            <a:r>
              <a:rPr lang="cs-CZ" dirty="0"/>
              <a:t>Určeno pro procvičování učiva a práci s interaktivní tabulí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96117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4800" dirty="0" smtClean="0">
                <a:solidFill>
                  <a:schemeClr val="tx2">
                    <a:lumMod val="75000"/>
                  </a:schemeClr>
                </a:solidFill>
              </a:rPr>
              <a:t>Důležitá telefonní čísla</a:t>
            </a:r>
            <a:endParaRPr lang="cs-CZ" sz="48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8418454"/>
              </p:ext>
            </p:extLst>
          </p:nvPr>
        </p:nvGraphicFramePr>
        <p:xfrm>
          <a:off x="1043608" y="2636912"/>
          <a:ext cx="7056784" cy="34563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496"/>
                <a:gridCol w="2592288"/>
              </a:tblGrid>
              <a:tr h="958776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ÚTVAR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ČÍSLO</a:t>
                      </a:r>
                      <a:endParaRPr lang="cs-CZ" sz="3200" dirty="0"/>
                    </a:p>
                  </a:txBody>
                  <a:tcPr/>
                </a:tc>
              </a:tr>
              <a:tr h="8325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/>
                        <a:t>POLICIE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158</a:t>
                      </a:r>
                      <a:endParaRPr lang="cs-CZ" sz="3200" dirty="0"/>
                    </a:p>
                  </a:txBody>
                  <a:tcPr/>
                </a:tc>
              </a:tr>
              <a:tr h="832536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HASIČSKÝ</a:t>
                      </a:r>
                      <a:r>
                        <a:rPr lang="cs-CZ" sz="3200" baseline="0" dirty="0" smtClean="0"/>
                        <a:t> SBOR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150</a:t>
                      </a:r>
                      <a:endParaRPr lang="cs-CZ" sz="3200" dirty="0"/>
                    </a:p>
                  </a:txBody>
                  <a:tcPr/>
                </a:tc>
              </a:tr>
              <a:tr h="832536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ZÁCHRANNÁ SLUŽBA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155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52849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548680"/>
            <a:ext cx="2304256" cy="1143000"/>
          </a:xfrm>
        </p:spPr>
        <p:txBody>
          <a:bodyPr/>
          <a:lstStyle/>
          <a:p>
            <a:r>
              <a:rPr lang="cs-CZ" b="1" dirty="0" smtClean="0"/>
              <a:t>POLICIE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83326" y="1705000"/>
            <a:ext cx="4104456" cy="4608512"/>
          </a:xfrm>
        </p:spPr>
        <p:txBody>
          <a:bodyPr>
            <a:normAutofit fontScale="70000" lnSpcReduction="20000"/>
          </a:bodyPr>
          <a:lstStyle/>
          <a:p>
            <a:pPr marL="68580" indent="0">
              <a:buNone/>
            </a:pPr>
            <a:endParaRPr lang="cs-CZ" sz="4100" dirty="0" smtClean="0"/>
          </a:p>
          <a:p>
            <a:r>
              <a:rPr lang="cs-CZ" sz="4600" dirty="0" smtClean="0">
                <a:latin typeface="Arial" pitchFamily="34" charset="0"/>
                <a:cs typeface="Arial" pitchFamily="34" charset="0"/>
              </a:rPr>
              <a:t>telefonní </a:t>
            </a:r>
            <a:r>
              <a:rPr lang="cs-CZ" sz="4600" dirty="0">
                <a:latin typeface="Arial" pitchFamily="34" charset="0"/>
                <a:cs typeface="Arial" pitchFamily="34" charset="0"/>
              </a:rPr>
              <a:t>číslo </a:t>
            </a:r>
            <a:r>
              <a:rPr lang="cs-CZ" sz="46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158</a:t>
            </a:r>
          </a:p>
          <a:p>
            <a:endParaRPr lang="cs-CZ" sz="4800" dirty="0" smtClean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48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Pomůcka:8 </a:t>
            </a:r>
            <a:r>
              <a:rPr lang="cs-CZ" sz="4800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vypadá jako </a:t>
            </a:r>
            <a:r>
              <a:rPr lang="cs-CZ" sz="48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pouta</a:t>
            </a:r>
          </a:p>
          <a:p>
            <a:endParaRPr lang="cs-CZ" sz="4800" dirty="0" smtClean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4600" dirty="0" smtClean="0">
                <a:latin typeface="Arial" pitchFamily="34" charset="0"/>
                <a:cs typeface="Arial" pitchFamily="34" charset="0"/>
              </a:rPr>
              <a:t>volejte </a:t>
            </a:r>
            <a:r>
              <a:rPr lang="cs-CZ" sz="4600" dirty="0">
                <a:latin typeface="Arial" pitchFamily="34" charset="0"/>
                <a:cs typeface="Arial" pitchFamily="34" charset="0"/>
              </a:rPr>
              <a:t>v případě </a:t>
            </a:r>
            <a:r>
              <a:rPr lang="cs-CZ" sz="4600" dirty="0" smtClean="0">
                <a:latin typeface="Arial" pitchFamily="34" charset="0"/>
                <a:cs typeface="Arial" pitchFamily="34" charset="0"/>
              </a:rPr>
              <a:t>nebezpečí</a:t>
            </a:r>
            <a:endParaRPr lang="cs-CZ" sz="4600" dirty="0">
              <a:latin typeface="Arial" pitchFamily="34" charset="0"/>
              <a:cs typeface="Arial" pitchFamily="34" charset="0"/>
            </a:endParaRPr>
          </a:p>
          <a:p>
            <a:endParaRPr lang="cs-CZ" sz="5100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 l="6176" r="6176" b="5558"/>
          <a:stretch>
            <a:fillRect/>
          </a:stretch>
        </p:blipFill>
        <p:spPr bwMode="auto">
          <a:xfrm>
            <a:off x="4687782" y="908720"/>
            <a:ext cx="3759072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0078678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836712"/>
            <a:ext cx="4032566" cy="889168"/>
          </a:xfrm>
        </p:spPr>
        <p:txBody>
          <a:bodyPr/>
          <a:lstStyle/>
          <a:p>
            <a:r>
              <a:rPr lang="cs-CZ" b="1" dirty="0" smtClean="0"/>
              <a:t>HASIČSKÝ SBOR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1885469"/>
            <a:ext cx="4536504" cy="4067896"/>
          </a:xfrm>
        </p:spPr>
        <p:txBody>
          <a:bodyPr>
            <a:normAutofit fontScale="92500" lnSpcReduction="20000"/>
          </a:bodyPr>
          <a:lstStyle/>
          <a:p>
            <a:r>
              <a:rPr lang="cs-CZ" sz="3500" dirty="0" smtClean="0"/>
              <a:t>telefonní: </a:t>
            </a:r>
            <a:r>
              <a:rPr lang="cs-CZ" sz="3500" dirty="0"/>
              <a:t>číslo </a:t>
            </a:r>
            <a:r>
              <a:rPr lang="cs-CZ" sz="3500" dirty="0" smtClean="0">
                <a:solidFill>
                  <a:schemeClr val="accent4">
                    <a:lumMod val="50000"/>
                  </a:schemeClr>
                </a:solidFill>
              </a:rPr>
              <a:t>150</a:t>
            </a:r>
          </a:p>
          <a:p>
            <a:r>
              <a:rPr lang="cs-CZ" sz="3000" dirty="0" smtClean="0"/>
              <a:t> Pomůcka: 0 </a:t>
            </a:r>
            <a:r>
              <a:rPr lang="cs-CZ" sz="3000" dirty="0"/>
              <a:t>vypadá jako </a:t>
            </a:r>
            <a:r>
              <a:rPr lang="cs-CZ" sz="3000" dirty="0" smtClean="0"/>
              <a:t>rybník.</a:t>
            </a:r>
          </a:p>
          <a:p>
            <a:r>
              <a:rPr lang="cs-CZ" sz="3500" dirty="0" smtClean="0">
                <a:solidFill>
                  <a:schemeClr val="accent4">
                    <a:lumMod val="50000"/>
                  </a:schemeClr>
                </a:solidFill>
              </a:rPr>
              <a:t>volejte v případě požáru, povodní a jiných krizových situacích</a:t>
            </a:r>
          </a:p>
          <a:p>
            <a:endParaRPr lang="cs-CZ" sz="28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68580" indent="0">
              <a:buNone/>
            </a:pPr>
            <a:r>
              <a:rPr lang="cs-CZ" sz="2800" dirty="0"/>
              <a:t/>
            </a:r>
            <a:br>
              <a:rPr lang="cs-CZ" sz="2800" dirty="0"/>
            </a:br>
            <a:endParaRPr lang="cs-CZ" sz="28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t="3780" b="8189"/>
          <a:stretch>
            <a:fillRect/>
          </a:stretch>
        </p:blipFill>
        <p:spPr bwMode="auto">
          <a:xfrm>
            <a:off x="5125291" y="836712"/>
            <a:ext cx="3389367" cy="3978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919417"/>
            <a:ext cx="3238491" cy="242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4290185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692696"/>
            <a:ext cx="5400600" cy="792088"/>
          </a:xfrm>
        </p:spPr>
        <p:txBody>
          <a:bodyPr/>
          <a:lstStyle/>
          <a:p>
            <a:r>
              <a:rPr lang="cs-CZ" b="1" dirty="0" smtClean="0"/>
              <a:t>ZÁCHRANNÁ SLUŽBA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827584" y="1647080"/>
            <a:ext cx="4392488" cy="3995888"/>
          </a:xfrm>
        </p:spPr>
        <p:txBody>
          <a:bodyPr/>
          <a:lstStyle/>
          <a:p>
            <a:r>
              <a:rPr lang="cs-CZ" sz="3200" dirty="0"/>
              <a:t>telefonní </a:t>
            </a:r>
            <a:r>
              <a:rPr lang="cs-CZ" sz="3200" dirty="0" smtClean="0"/>
              <a:t>číslo: </a:t>
            </a:r>
            <a:r>
              <a:rPr lang="cs-CZ" sz="3200" dirty="0" smtClean="0">
                <a:solidFill>
                  <a:schemeClr val="accent4">
                    <a:lumMod val="50000"/>
                  </a:schemeClr>
                </a:solidFill>
              </a:rPr>
              <a:t>155</a:t>
            </a:r>
          </a:p>
          <a:p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Pomůcka: </a:t>
            </a:r>
            <a:r>
              <a:rPr lang="cs-CZ" sz="2800" dirty="0" smtClean="0"/>
              <a:t>5 </a:t>
            </a:r>
            <a:r>
              <a:rPr lang="cs-CZ" sz="2800" dirty="0"/>
              <a:t>vypadá jako invalidní </a:t>
            </a:r>
            <a:r>
              <a:rPr lang="cs-CZ" sz="2800" dirty="0" smtClean="0"/>
              <a:t>vozík.</a:t>
            </a:r>
            <a:endParaRPr lang="cs-CZ" sz="2800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sz="3200" dirty="0"/>
              <a:t>V</a:t>
            </a:r>
            <a:r>
              <a:rPr lang="cs-CZ" sz="3200" dirty="0" smtClean="0"/>
              <a:t>olejte </a:t>
            </a:r>
            <a:r>
              <a:rPr lang="cs-CZ" sz="3200" dirty="0"/>
              <a:t>v případě ohrožení </a:t>
            </a:r>
            <a:r>
              <a:rPr lang="cs-CZ" sz="3200" dirty="0" smtClean="0"/>
              <a:t>života.</a:t>
            </a:r>
            <a:endParaRPr lang="cs-CZ" sz="3200" dirty="0" smtClean="0">
              <a:solidFill>
                <a:schemeClr val="accent4">
                  <a:lumMod val="50000"/>
                </a:schemeClr>
              </a:solidFill>
            </a:endParaRPr>
          </a:p>
          <a:p>
            <a:endParaRPr lang="cs-CZ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3559" y="4275364"/>
            <a:ext cx="2862457" cy="214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/>
          <a:srcRect l="6614" r="8031"/>
          <a:stretch>
            <a:fillRect/>
          </a:stretch>
        </p:blipFill>
        <p:spPr bwMode="auto">
          <a:xfrm>
            <a:off x="5076056" y="3620794"/>
            <a:ext cx="3067483" cy="2757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77001" y="1412776"/>
            <a:ext cx="2579151" cy="2083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4197569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0380" y="913284"/>
            <a:ext cx="7024744" cy="1143000"/>
          </a:xfrm>
        </p:spPr>
        <p:txBody>
          <a:bodyPr>
            <a:noAutofit/>
          </a:bodyPr>
          <a:lstStyle/>
          <a:p>
            <a:r>
              <a:rPr lang="cs-CZ" b="1" dirty="0" smtClean="0"/>
              <a:t>Když nevíš, kam zavolat, volej číslo </a:t>
            </a:r>
            <a:r>
              <a:rPr lang="cs-CZ" sz="4400" b="1" dirty="0" smtClean="0">
                <a:solidFill>
                  <a:srgbClr val="FF0000"/>
                </a:solidFill>
              </a:rPr>
              <a:t>112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b="1" dirty="0" smtClean="0"/>
          </a:p>
          <a:p>
            <a:r>
              <a:rPr lang="cs-CZ" b="1" dirty="0" smtClean="0"/>
              <a:t>112 = Integrovaný záchranný systém</a:t>
            </a:r>
          </a:p>
          <a:p>
            <a:pPr marL="68580" indent="0">
              <a:buNone/>
            </a:pPr>
            <a:r>
              <a:rPr lang="cs-CZ" b="1" dirty="0" smtClean="0"/>
              <a:t>(telefonní číslo funguje i v zahraničí)</a:t>
            </a:r>
            <a:endParaRPr lang="cs-CZ" b="1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/>
          <a:srcRect l="6614" r="8031"/>
          <a:stretch>
            <a:fillRect/>
          </a:stretch>
        </p:blipFill>
        <p:spPr bwMode="auto">
          <a:xfrm>
            <a:off x="4361224" y="3861048"/>
            <a:ext cx="2212648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Users\filipkova\AppData\Local\Microsoft\Windows\Temporary Internet Files\Content.IE5\PVDWGXBS\MP90042364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484784"/>
            <a:ext cx="3040822" cy="1976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filipkova\AppData\Local\Microsoft\Windows\Temporary Internet Files\Content.IE5\9U1WKR4H\MP90040267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8260" y="3585481"/>
            <a:ext cx="1850435" cy="2774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7321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716016" y="38797"/>
            <a:ext cx="3312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závěrečný test pozornosti</a:t>
            </a:r>
            <a:endParaRPr lang="cs-CZ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Nadpis 1"/>
          <p:cNvSpPr>
            <a:spLocks noGrp="1"/>
          </p:cNvSpPr>
          <p:nvPr>
            <p:ph sz="quarter" idx="14"/>
          </p:nvPr>
        </p:nvSpPr>
        <p:spPr>
          <a:xfrm>
            <a:off x="989793" y="2132856"/>
            <a:ext cx="7056784" cy="3492500"/>
          </a:xfrm>
        </p:spPr>
        <p:txBody>
          <a:bodyPr>
            <a:normAutofit/>
          </a:bodyPr>
          <a:lstStyle/>
          <a:p>
            <a:r>
              <a:rPr lang="cs-CZ" sz="3200" dirty="0"/>
              <a:t>Pamatuješ si číslo na policii?</a:t>
            </a:r>
          </a:p>
          <a:p>
            <a:endParaRPr lang="cs-CZ" sz="3200" dirty="0" smtClean="0"/>
          </a:p>
          <a:p>
            <a:r>
              <a:rPr lang="cs-CZ" sz="3200" dirty="0" smtClean="0"/>
              <a:t>Jaké </a:t>
            </a:r>
            <a:r>
              <a:rPr lang="cs-CZ" sz="3200" dirty="0"/>
              <a:t>číslo mají hasiči?</a:t>
            </a:r>
          </a:p>
          <a:p>
            <a:endParaRPr lang="cs-CZ" sz="3200" dirty="0" smtClean="0"/>
          </a:p>
          <a:p>
            <a:r>
              <a:rPr lang="cs-CZ" sz="3200" dirty="0" smtClean="0"/>
              <a:t>A </a:t>
            </a:r>
            <a:r>
              <a:rPr lang="cs-CZ" sz="3200" dirty="0"/>
              <a:t>co číslo na sanitku?</a:t>
            </a:r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945333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Ilustrace: </a:t>
            </a:r>
            <a:r>
              <a:rPr lang="cs-CZ" dirty="0">
                <a:hlinkClick r:id="rId2"/>
              </a:rPr>
              <a:t>www.office.microsoft.com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191</TotalTime>
  <Words>194</Words>
  <Application>Microsoft Office PowerPoint</Application>
  <PresentationFormat>Předvádění na obrazovce (4:3)</PresentationFormat>
  <Paragraphs>50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Austin</vt:lpstr>
      <vt:lpstr>Prezentace aplikace PowerPoint</vt:lpstr>
      <vt:lpstr>Anotace</vt:lpstr>
      <vt:lpstr>Důležitá telefonní čísla</vt:lpstr>
      <vt:lpstr>POLICIE</vt:lpstr>
      <vt:lpstr>HASIČSKÝ SBOR</vt:lpstr>
      <vt:lpstr>ZÁCHRANNÁ SLUŽBA</vt:lpstr>
      <vt:lpstr>Když nevíš, kam zavolat, volej číslo 112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Andrea Filípková</cp:lastModifiedBy>
  <cp:revision>25</cp:revision>
  <dcterms:created xsi:type="dcterms:W3CDTF">2011-08-21T15:31:45Z</dcterms:created>
  <dcterms:modified xsi:type="dcterms:W3CDTF">2012-04-25T10:08:34Z</dcterms:modified>
</cp:coreProperties>
</file>