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60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00" autoAdjust="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728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167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47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08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899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553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562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09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376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869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175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70BD7E-0BD4-400E-BC3F-F711EC3704C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60BB1F-2F0E-453F-ACE0-AE89B94B7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043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VY_42_INOVACE_63_Aritmetický průměr, modus a medián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7226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85010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Aritmetický průměr, modus a medián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r>
              <a:rPr lang="cs-CZ" sz="2400" b="1" i="1" dirty="0" smtClean="0"/>
              <a:t>Aritmetický průměr </a:t>
            </a:r>
            <a:r>
              <a:rPr lang="cs-CZ" sz="2400" dirty="0" smtClean="0"/>
              <a:t>– </a:t>
            </a:r>
            <a:r>
              <a:rPr lang="cs-CZ" sz="2400" b="1" dirty="0" smtClean="0"/>
              <a:t>x </a:t>
            </a:r>
            <a:r>
              <a:rPr lang="cs-CZ" sz="2400" dirty="0" smtClean="0"/>
              <a:t>(součet jednotlivých položek statistického souboru  </a:t>
            </a:r>
            <a:r>
              <a:rPr lang="cs-CZ" sz="2400" b="1" dirty="0" smtClean="0"/>
              <a:t>S</a:t>
            </a:r>
            <a:r>
              <a:rPr lang="cs-CZ" sz="2400" dirty="0" smtClean="0"/>
              <a:t> dělený jejich počtem </a:t>
            </a:r>
            <a:r>
              <a:rPr lang="cs-CZ" sz="2400" b="1" dirty="0" smtClean="0"/>
              <a:t>n</a:t>
            </a:r>
            <a:r>
              <a:rPr lang="cs-CZ" sz="2400" dirty="0" smtClean="0"/>
              <a:t>)</a:t>
            </a:r>
          </a:p>
          <a:p>
            <a:r>
              <a:rPr lang="cs-CZ" sz="2400" b="1" i="1" dirty="0" smtClean="0"/>
              <a:t>Modus</a:t>
            </a:r>
            <a:r>
              <a:rPr lang="cs-CZ" sz="2400" dirty="0" smtClean="0"/>
              <a:t> – </a:t>
            </a:r>
            <a:r>
              <a:rPr lang="cs-CZ" sz="2400" b="1" dirty="0" err="1" smtClean="0"/>
              <a:t>mod</a:t>
            </a:r>
            <a:r>
              <a:rPr lang="cs-CZ" sz="2400" dirty="0" smtClean="0"/>
              <a:t> (hodnota statistického souboru s nejvyšší četností)</a:t>
            </a:r>
          </a:p>
          <a:p>
            <a:r>
              <a:rPr lang="cs-CZ" sz="2400" b="1" i="1" dirty="0" smtClean="0"/>
              <a:t>Medián </a:t>
            </a:r>
            <a:r>
              <a:rPr lang="cs-CZ" sz="2400" dirty="0" smtClean="0"/>
              <a:t>– </a:t>
            </a:r>
            <a:r>
              <a:rPr lang="cs-CZ" sz="2400" b="1" dirty="0" smtClean="0"/>
              <a:t>med</a:t>
            </a:r>
            <a:r>
              <a:rPr lang="cs-CZ" sz="2400" dirty="0" smtClean="0"/>
              <a:t> (hodnota ležící ve středu vzestupně uspořádané tabulky )</a:t>
            </a:r>
          </a:p>
          <a:p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63888" y="19168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813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3200" smtClean="0"/>
              <a:t>Určete aritmetický průměr, modus a medián pro statistický soubor popisující výšku žáků vaší třídy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6948657"/>
              </p:ext>
            </p:extLst>
          </p:nvPr>
        </p:nvGraphicFramePr>
        <p:xfrm>
          <a:off x="179512" y="1637530"/>
          <a:ext cx="8640959" cy="94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9439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Pořadové číslo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Výška(cm)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95536" y="2780928"/>
            <a:ext cx="4348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Aritmetický průměr –      x     </a:t>
            </a:r>
            <a:r>
              <a:rPr lang="cs-CZ" dirty="0" smtClean="0"/>
              <a:t>=               </a:t>
            </a:r>
            <a:r>
              <a:rPr lang="cs-CZ" dirty="0" smtClean="0"/>
              <a:t>: 13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0976" y="4438770"/>
            <a:ext cx="4283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Modus – nejčastěji se vyskytující hodnota  </a:t>
            </a:r>
            <a:r>
              <a:rPr lang="cs-CZ" dirty="0" smtClean="0"/>
              <a:t>=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4886012"/>
              </p:ext>
            </p:extLst>
          </p:nvPr>
        </p:nvGraphicFramePr>
        <p:xfrm>
          <a:off x="113870" y="3284984"/>
          <a:ext cx="8778611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2425"/>
                <a:gridCol w="975401"/>
                <a:gridCol w="975401"/>
                <a:gridCol w="1083780"/>
                <a:gridCol w="975401"/>
                <a:gridCol w="975401"/>
                <a:gridCol w="975401"/>
                <a:gridCol w="97540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Výška(cm)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četnost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94048271"/>
              </p:ext>
            </p:extLst>
          </p:nvPr>
        </p:nvGraphicFramePr>
        <p:xfrm>
          <a:off x="251520" y="4941168"/>
          <a:ext cx="8496939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282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Výška(cm)</a:t>
                      </a:r>
                    </a:p>
                    <a:p>
                      <a:r>
                        <a:rPr lang="cs-CZ" sz="1600" dirty="0" smtClean="0"/>
                        <a:t>vzestupně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443722" y="6237312"/>
            <a:ext cx="3987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Medián – středová hodnota výšky žáků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79294" y="259626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_</a:t>
            </a:r>
          </a:p>
        </p:txBody>
      </p:sp>
    </p:spTree>
    <p:extLst>
      <p:ext uri="{BB962C8B-B14F-4D97-AF65-F5344CB8AC3E}">
        <p14:creationId xmlns:p14="http://schemas.microsoft.com/office/powerpoint/2010/main" val="385311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3200" smtClean="0"/>
              <a:t>Určete aritmetický průměr, modus a medián pro statistický soubor popisující výšku žáků vaší třídy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978939"/>
              </p:ext>
            </p:extLst>
          </p:nvPr>
        </p:nvGraphicFramePr>
        <p:xfrm>
          <a:off x="179512" y="1637530"/>
          <a:ext cx="8640959" cy="94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9439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  <a:gridCol w="567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Pořadové číslo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Výška(cm)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168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95536" y="2780928"/>
            <a:ext cx="4743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Aritmetický průměr –      x     =2254  </a:t>
            </a:r>
            <a:r>
              <a:rPr lang="cs-CZ" dirty="0" smtClean="0"/>
              <a:t>    </a:t>
            </a:r>
            <a:r>
              <a:rPr lang="cs-CZ" dirty="0" smtClean="0"/>
              <a:t>: 13 = 173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0976" y="4438770"/>
            <a:ext cx="4740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Modus – nejčastěji se vyskytující hodnota  = 175 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6042806"/>
              </p:ext>
            </p:extLst>
          </p:nvPr>
        </p:nvGraphicFramePr>
        <p:xfrm>
          <a:off x="113870" y="3284984"/>
          <a:ext cx="8778611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2425"/>
                <a:gridCol w="975401"/>
                <a:gridCol w="975401"/>
                <a:gridCol w="1083780"/>
                <a:gridCol w="975401"/>
                <a:gridCol w="975401"/>
                <a:gridCol w="975401"/>
                <a:gridCol w="97540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Výška(cm)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četnost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7523694"/>
              </p:ext>
            </p:extLst>
          </p:nvPr>
        </p:nvGraphicFramePr>
        <p:xfrm>
          <a:off x="251520" y="4941168"/>
          <a:ext cx="8496939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282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  <a:gridCol w="55758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Výška(cm)</a:t>
                      </a:r>
                    </a:p>
                    <a:p>
                      <a:r>
                        <a:rPr lang="cs-CZ" sz="1600" dirty="0" smtClean="0"/>
                        <a:t>vzestupně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173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443722" y="6237312"/>
            <a:ext cx="4391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Medián – středová hodnota výšky žáků = 173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79294" y="259626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_</a:t>
            </a:r>
          </a:p>
        </p:txBody>
      </p:sp>
    </p:spTree>
    <p:extLst>
      <p:ext uri="{BB962C8B-B14F-4D97-AF65-F5344CB8AC3E}">
        <p14:creationId xmlns:p14="http://schemas.microsoft.com/office/powerpoint/2010/main" val="3580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227</Words>
  <Application>Microsoft Office PowerPoint</Application>
  <PresentationFormat>Předvádění na obrazovce (4:3)</PresentationFormat>
  <Paragraphs>95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VY_42_INOVACE_63_Aritmetický průměr, modus a medián</vt:lpstr>
      <vt:lpstr>Aritmetický průměr, modus a medián</vt:lpstr>
      <vt:lpstr>Určete aritmetický průměr, modus a medián pro statistický soubor popisující výšku žáků vaší třídy</vt:lpstr>
      <vt:lpstr>Určete aritmetický průměr, modus a medián pro statistický soubor popisující výšku žáků vaší třídy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11</cp:revision>
  <dcterms:created xsi:type="dcterms:W3CDTF">2011-06-01T19:39:37Z</dcterms:created>
  <dcterms:modified xsi:type="dcterms:W3CDTF">2011-06-18T17:16:53Z</dcterms:modified>
</cp:coreProperties>
</file>