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/>
              <a:t>Četnost </a:t>
            </a:r>
            <a:r>
              <a:rPr lang="cs-CZ" dirty="0" smtClean="0"/>
              <a:t>naměřené výšky u žáků 9. třídy</a:t>
            </a:r>
            <a:endParaRPr lang="cs-CZ" dirty="0"/>
          </a:p>
        </c:rich>
      </c:tx>
      <c:layout/>
      <c:overlay val="0"/>
    </c:title>
    <c:autoTitleDeleted val="0"/>
    <c:plotArea>
      <c:layout/>
      <c:lineChart>
        <c:grouping val="stack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Četnost naměřených výšek</c:v>
                </c:pt>
              </c:strCache>
            </c:strRef>
          </c:tx>
          <c:cat>
            <c:numRef>
              <c:f>List1!$A$2:$A$8</c:f>
              <c:numCache>
                <c:formatCode>General</c:formatCode>
                <c:ptCount val="7"/>
                <c:pt idx="0">
                  <c:v>168</c:v>
                </c:pt>
                <c:pt idx="1">
                  <c:v>170</c:v>
                </c:pt>
                <c:pt idx="2">
                  <c:v>171</c:v>
                </c:pt>
                <c:pt idx="3">
                  <c:v>172</c:v>
                </c:pt>
                <c:pt idx="4">
                  <c:v>173</c:v>
                </c:pt>
                <c:pt idx="5">
                  <c:v>175</c:v>
                </c:pt>
                <c:pt idx="6">
                  <c:v>184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3</c:v>
                </c:pt>
                <c:pt idx="5">
                  <c:v>4</c:v>
                </c:pt>
                <c:pt idx="6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63177984"/>
        <c:axId val="163179904"/>
      </c:lineChart>
      <c:catAx>
        <c:axId val="1631779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63179904"/>
        <c:crosses val="autoZero"/>
        <c:auto val="1"/>
        <c:lblAlgn val="ctr"/>
        <c:lblOffset val="100"/>
        <c:noMultiLvlLbl val="0"/>
      </c:catAx>
      <c:valAx>
        <c:axId val="16317990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3177984"/>
        <c:crosses val="autoZero"/>
        <c:crossBetween val="between"/>
      </c:valAx>
    </c:plotArea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5.2971954894527079E-2"/>
          <c:y val="4.7422998733150715E-2"/>
          <c:w val="0.72080088947214926"/>
          <c:h val="0.83421838388896574"/>
        </c:manualLayout>
      </c:layout>
      <c:line3D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numRef>
              <c:f>List1!$A$2:$A$8</c:f>
              <c:numCache>
                <c:formatCode>General</c:formatCode>
                <c:ptCount val="7"/>
                <c:pt idx="0">
                  <c:v>168</c:v>
                </c:pt>
                <c:pt idx="1">
                  <c:v>170</c:v>
                </c:pt>
                <c:pt idx="2">
                  <c:v>171</c:v>
                </c:pt>
                <c:pt idx="3">
                  <c:v>172</c:v>
                </c:pt>
                <c:pt idx="4">
                  <c:v>173</c:v>
                </c:pt>
                <c:pt idx="5">
                  <c:v>175</c:v>
                </c:pt>
                <c:pt idx="6">
                  <c:v>184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3</c:v>
                </c:pt>
                <c:pt idx="5">
                  <c:v>4</c:v>
                </c:pt>
                <c:pt idx="6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6565632"/>
        <c:axId val="203208576"/>
        <c:axId val="106405888"/>
      </c:line3DChart>
      <c:catAx>
        <c:axId val="1765656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03208576"/>
        <c:crosses val="autoZero"/>
        <c:auto val="1"/>
        <c:lblAlgn val="ctr"/>
        <c:lblOffset val="100"/>
        <c:noMultiLvlLbl val="0"/>
      </c:catAx>
      <c:valAx>
        <c:axId val="20320857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76565632"/>
        <c:crosses val="autoZero"/>
        <c:crossBetween val="between"/>
      </c:valAx>
      <c:serAx>
        <c:axId val="106405888"/>
        <c:scaling>
          <c:orientation val="minMax"/>
        </c:scaling>
        <c:delete val="0"/>
        <c:axPos val="b"/>
        <c:majorTickMark val="out"/>
        <c:minorTickMark val="none"/>
        <c:tickLblPos val="nextTo"/>
        <c:crossAx val="203208576"/>
        <c:crosses val="autoZero"/>
      </c:ser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err="1" smtClean="0"/>
              <a:t>Če</a:t>
            </a:r>
            <a:r>
              <a:rPr lang="cs-CZ" dirty="0" smtClean="0"/>
              <a:t>t</a:t>
            </a:r>
            <a:r>
              <a:rPr lang="en-US" dirty="0" err="1" smtClean="0"/>
              <a:t>nost</a:t>
            </a:r>
            <a:r>
              <a:rPr lang="en-US" dirty="0" smtClean="0"/>
              <a:t> </a:t>
            </a:r>
            <a:r>
              <a:rPr lang="en-US" dirty="0" err="1"/>
              <a:t>naměřené</a:t>
            </a:r>
            <a:r>
              <a:rPr lang="en-US" dirty="0"/>
              <a:t> </a:t>
            </a:r>
            <a:r>
              <a:rPr lang="en-US" dirty="0" err="1"/>
              <a:t>výšky</a:t>
            </a:r>
            <a:r>
              <a:rPr lang="en-US" dirty="0"/>
              <a:t> u </a:t>
            </a:r>
            <a:r>
              <a:rPr lang="en-US" dirty="0" err="1"/>
              <a:t>žáků</a:t>
            </a:r>
            <a:r>
              <a:rPr lang="en-US" dirty="0"/>
              <a:t> 9. </a:t>
            </a:r>
            <a:r>
              <a:rPr lang="en-US" dirty="0" err="1"/>
              <a:t>třídy</a:t>
            </a:r>
            <a:endParaRPr lang="en-US" dirty="0"/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Četnost naměřené výšky u žáků 9. třídy</c:v>
                </c:pt>
              </c:strCache>
            </c:strRef>
          </c:tx>
          <c:invertIfNegative val="0"/>
          <c:cat>
            <c:numRef>
              <c:f>List1!$A$2:$A$8</c:f>
              <c:numCache>
                <c:formatCode>General</c:formatCode>
                <c:ptCount val="7"/>
                <c:pt idx="0">
                  <c:v>168</c:v>
                </c:pt>
                <c:pt idx="1">
                  <c:v>170</c:v>
                </c:pt>
                <c:pt idx="2">
                  <c:v>171</c:v>
                </c:pt>
                <c:pt idx="3">
                  <c:v>172</c:v>
                </c:pt>
                <c:pt idx="4">
                  <c:v>173</c:v>
                </c:pt>
                <c:pt idx="5">
                  <c:v>175</c:v>
                </c:pt>
                <c:pt idx="6">
                  <c:v>184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3</c:v>
                </c:pt>
                <c:pt idx="5">
                  <c:v>4</c:v>
                </c:pt>
                <c:pt idx="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76893696"/>
        <c:axId val="276895232"/>
      </c:barChart>
      <c:catAx>
        <c:axId val="2768936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76895232"/>
        <c:crosses val="autoZero"/>
        <c:auto val="1"/>
        <c:lblAlgn val="ctr"/>
        <c:lblOffset val="100"/>
        <c:noMultiLvlLbl val="0"/>
      </c:catAx>
      <c:valAx>
        <c:axId val="27689523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76893696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err="1" smtClean="0"/>
              <a:t>Če</a:t>
            </a:r>
            <a:r>
              <a:rPr lang="cs-CZ" dirty="0" smtClean="0"/>
              <a:t>t</a:t>
            </a:r>
            <a:r>
              <a:rPr lang="en-US" dirty="0" err="1" smtClean="0"/>
              <a:t>nost</a:t>
            </a:r>
            <a:r>
              <a:rPr lang="en-US" dirty="0" smtClean="0"/>
              <a:t> </a:t>
            </a:r>
            <a:r>
              <a:rPr lang="en-US" dirty="0" err="1"/>
              <a:t>naměřené</a:t>
            </a:r>
            <a:r>
              <a:rPr lang="en-US" dirty="0"/>
              <a:t> </a:t>
            </a:r>
            <a:r>
              <a:rPr lang="en-US" dirty="0" err="1"/>
              <a:t>výšky</a:t>
            </a:r>
            <a:r>
              <a:rPr lang="en-US" dirty="0"/>
              <a:t> u </a:t>
            </a:r>
            <a:r>
              <a:rPr lang="en-US" dirty="0" err="1"/>
              <a:t>žáků</a:t>
            </a:r>
            <a:r>
              <a:rPr lang="en-US" dirty="0"/>
              <a:t> 9. </a:t>
            </a:r>
            <a:r>
              <a:rPr lang="en-US" dirty="0" err="1"/>
              <a:t>třídy</a:t>
            </a:r>
            <a:endParaRPr lang="en-US" dirty="0"/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19805330271945093"/>
          <c:y val="0.13571388011788874"/>
          <c:w val="0.58595757878754218"/>
          <c:h val="0.83903182593406089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Černost naměřené výšky u žáků 9. třídy</c:v>
                </c:pt>
              </c:strCache>
            </c:strRef>
          </c:tx>
          <c:cat>
            <c:numRef>
              <c:f>List1!$A$2:$A$8</c:f>
              <c:numCache>
                <c:formatCode>General</c:formatCode>
                <c:ptCount val="7"/>
                <c:pt idx="0">
                  <c:v>168</c:v>
                </c:pt>
                <c:pt idx="1">
                  <c:v>170</c:v>
                </c:pt>
                <c:pt idx="2">
                  <c:v>171</c:v>
                </c:pt>
                <c:pt idx="3">
                  <c:v>172</c:v>
                </c:pt>
                <c:pt idx="4">
                  <c:v>173</c:v>
                </c:pt>
                <c:pt idx="5">
                  <c:v>175</c:v>
                </c:pt>
                <c:pt idx="6">
                  <c:v>184</c:v>
                </c:pt>
              </c:numCache>
            </c:numRef>
          </c:cat>
          <c:val>
            <c:numRef>
              <c:f>List1!$B$2:$B$8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1</c:v>
                </c:pt>
                <c:pt idx="3">
                  <c:v>1</c:v>
                </c:pt>
                <c:pt idx="4">
                  <c:v>3</c:v>
                </c:pt>
                <c:pt idx="5">
                  <c:v>4</c:v>
                </c:pt>
                <c:pt idx="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0.24625</cdr:x>
      <cdr:y>0.01685</cdr:y>
    </cdr:from>
    <cdr:to>
      <cdr:x>0.73625</cdr:x>
      <cdr:y>0.13458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2026568" y="72157"/>
          <a:ext cx="4032448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pPr algn="ctr" rtl="0"/>
          <a:r>
            <a:rPr lang="cs-CZ" sz="2400" b="1" dirty="0" smtClean="0"/>
            <a:t>Četnost naměřené výšky u žáků 9. třídy</a:t>
          </a:r>
        </a:p>
        <a:p xmlns:a="http://schemas.openxmlformats.org/drawingml/2006/main">
          <a:endParaRPr lang="cs-CZ" sz="1100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537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74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658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827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6543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463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3554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821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843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00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7022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924F9-2575-4EE2-9A65-ED72417BE0BA}" type="datetimeFigureOut">
              <a:rPr lang="cs-CZ" smtClean="0"/>
              <a:t>18.6.2011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05DA4-BB8A-4A34-9C46-25AC5FEA6B2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587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VY_42_INOVACE_65_Grafické vyjádření statistických údajů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04935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Grafické vyjádření statistických údajů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Statistické údaje zaznamenáváme do tabulky nebo do vhodně zvolených grafů</a:t>
            </a:r>
          </a:p>
          <a:p>
            <a:r>
              <a:rPr lang="cs-CZ" sz="2800" dirty="0" smtClean="0"/>
              <a:t>Na vodorovnou osu nanášíme znak, na svislou jeho četnost</a:t>
            </a:r>
          </a:p>
          <a:p>
            <a:r>
              <a:rPr lang="cs-CZ" sz="2800" dirty="0" smtClean="0"/>
              <a:t>Základem pro vytvoření grafu je správně sestavená tabulka</a:t>
            </a:r>
          </a:p>
          <a:p>
            <a:r>
              <a:rPr lang="cs-CZ" sz="2800" dirty="0" smtClean="0"/>
              <a:t>Nejprve si ukážeme několik variant grafů popisujících jeden znak u jednoho statistického souboru</a:t>
            </a:r>
          </a:p>
        </p:txBody>
      </p:sp>
    </p:spTree>
    <p:extLst>
      <p:ext uri="{BB962C8B-B14F-4D97-AF65-F5344CB8AC3E}">
        <p14:creationId xmlns:p14="http://schemas.microsoft.com/office/powerpoint/2010/main" val="368582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747821"/>
              </p:ext>
            </p:extLst>
          </p:nvPr>
        </p:nvGraphicFramePr>
        <p:xfrm>
          <a:off x="457200" y="2205039"/>
          <a:ext cx="8229600" cy="36002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626914"/>
              </p:ext>
            </p:extLst>
          </p:nvPr>
        </p:nvGraphicFramePr>
        <p:xfrm>
          <a:off x="1259632" y="692696"/>
          <a:ext cx="637456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žáků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11560" y="6165304"/>
            <a:ext cx="7799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Spojnicový graf ukazuje absolutní zastoupení v jednotlivých výškových kategoriích.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78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8175532"/>
              </p:ext>
            </p:extLst>
          </p:nvPr>
        </p:nvGraphicFramePr>
        <p:xfrm>
          <a:off x="457200" y="1844675"/>
          <a:ext cx="8229600" cy="42814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4130730"/>
              </p:ext>
            </p:extLst>
          </p:nvPr>
        </p:nvGraphicFramePr>
        <p:xfrm>
          <a:off x="1331640" y="332656"/>
          <a:ext cx="637456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žáků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089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752864"/>
              </p:ext>
            </p:extLst>
          </p:nvPr>
        </p:nvGraphicFramePr>
        <p:xfrm>
          <a:off x="457200" y="1844675"/>
          <a:ext cx="8229600" cy="396058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44368"/>
              </p:ext>
            </p:extLst>
          </p:nvPr>
        </p:nvGraphicFramePr>
        <p:xfrm>
          <a:off x="1331640" y="332656"/>
          <a:ext cx="637456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žáků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31917" y="6000908"/>
            <a:ext cx="4697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Sloupcový graf funguje podobně jako spojnicový.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88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628881"/>
              </p:ext>
            </p:extLst>
          </p:nvPr>
        </p:nvGraphicFramePr>
        <p:xfrm>
          <a:off x="1331640" y="332656"/>
          <a:ext cx="637456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  <a:gridCol w="7968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</a:t>
                      </a:r>
                      <a:r>
                        <a:rPr lang="cs-CZ" baseline="0" dirty="0" smtClean="0"/>
                        <a:t>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žáků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5769420"/>
              </p:ext>
            </p:extLst>
          </p:nvPr>
        </p:nvGraphicFramePr>
        <p:xfrm>
          <a:off x="1331640" y="1772817"/>
          <a:ext cx="6480720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6093296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výsečovém grafu nepoznáme absolutní hodnotu jednotlivých kategorií, ale můžeme porovnat jejich relativní četnost.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76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207</Words>
  <Application>Microsoft Office PowerPoint</Application>
  <PresentationFormat>Předvádění na obrazovce (4:3)</PresentationFormat>
  <Paragraphs>78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VY_42_INOVACE_65_Grafické vyjádření statistických údajů</vt:lpstr>
      <vt:lpstr>Grafické vyjádření statistických údajů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13</cp:revision>
  <dcterms:created xsi:type="dcterms:W3CDTF">2011-06-03T11:04:13Z</dcterms:created>
  <dcterms:modified xsi:type="dcterms:W3CDTF">2011-06-18T17:20:59Z</dcterms:modified>
</cp:coreProperties>
</file>