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9" autoAdjust="0"/>
    <p:restoredTop sz="94762" autoAdjust="0"/>
  </p:normalViewPr>
  <p:slideViewPr>
    <p:cSldViewPr>
      <p:cViewPr varScale="1">
        <p:scale>
          <a:sx n="66" d="100"/>
          <a:sy n="66" d="100"/>
        </p:scale>
        <p:origin x="-150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8.třída</c:v>
                </c:pt>
              </c:strCache>
            </c:strRef>
          </c:tx>
          <c:invertIfNegative val="0"/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0</c:v>
                </c:pt>
                <c:pt idx="5">
                  <c:v>3</c:v>
                </c:pt>
                <c:pt idx="6">
                  <c:v>2</c:v>
                </c:pt>
                <c:pt idx="7">
                  <c:v>3</c:v>
                </c:pt>
                <c:pt idx="8">
                  <c:v>1</c:v>
                </c:pt>
                <c:pt idx="9">
                  <c:v>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9.třída</c:v>
                </c:pt>
              </c:strCache>
            </c:strRef>
          </c:tx>
          <c:invertIfNegative val="0"/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List1!$C$2:$C$11</c:f>
              <c:numCache>
                <c:formatCode>General</c:formatCode>
                <c:ptCount val="10"/>
                <c:pt idx="0">
                  <c:v>1</c:v>
                </c:pt>
                <c:pt idx="1">
                  <c:v>0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  <c:pt idx="5">
                  <c:v>3</c:v>
                </c:pt>
                <c:pt idx="6">
                  <c:v>0</c:v>
                </c:pt>
                <c:pt idx="7">
                  <c:v>4</c:v>
                </c:pt>
                <c:pt idx="8">
                  <c:v>0</c:v>
                </c:pt>
                <c:pt idx="9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62798592"/>
        <c:axId val="163177600"/>
      </c:barChart>
      <c:catAx>
        <c:axId val="162798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63177600"/>
        <c:crosses val="autoZero"/>
        <c:auto val="1"/>
        <c:lblAlgn val="ctr"/>
        <c:lblOffset val="100"/>
        <c:noMultiLvlLbl val="0"/>
      </c:catAx>
      <c:valAx>
        <c:axId val="1631776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279859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8.třída</c:v>
                </c:pt>
              </c:strCache>
            </c:strRef>
          </c:tx>
          <c:marker>
            <c:symbol val="none"/>
          </c:marker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0</c:v>
                </c:pt>
                <c:pt idx="5">
                  <c:v>3</c:v>
                </c:pt>
                <c:pt idx="6">
                  <c:v>2</c:v>
                </c:pt>
                <c:pt idx="7">
                  <c:v>3</c:v>
                </c:pt>
                <c:pt idx="8">
                  <c:v>1</c:v>
                </c:pt>
                <c:pt idx="9">
                  <c:v>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9.třída</c:v>
                </c:pt>
              </c:strCache>
            </c:strRef>
          </c:tx>
          <c:marker>
            <c:symbol val="none"/>
          </c:marker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List1!$C$2:$C$11</c:f>
              <c:numCache>
                <c:formatCode>General</c:formatCode>
                <c:ptCount val="10"/>
                <c:pt idx="0">
                  <c:v>1</c:v>
                </c:pt>
                <c:pt idx="1">
                  <c:v>0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  <c:pt idx="5">
                  <c:v>3</c:v>
                </c:pt>
                <c:pt idx="6">
                  <c:v>0</c:v>
                </c:pt>
                <c:pt idx="7">
                  <c:v>4</c:v>
                </c:pt>
                <c:pt idx="8">
                  <c:v>0</c:v>
                </c:pt>
                <c:pt idx="9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76563712"/>
        <c:axId val="182337536"/>
      </c:lineChart>
      <c:catAx>
        <c:axId val="1765637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82337536"/>
        <c:crosses val="autoZero"/>
        <c:auto val="1"/>
        <c:lblAlgn val="ctr"/>
        <c:lblOffset val="100"/>
        <c:noMultiLvlLbl val="0"/>
      </c:catAx>
      <c:valAx>
        <c:axId val="1823375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76563712"/>
        <c:crosses val="autoZero"/>
        <c:crossBetween val="between"/>
      </c:valAx>
    </c:plotArea>
    <c:legend>
      <c:legendPos val="r"/>
      <c:layout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line3D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8.třída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0</c:v>
                </c:pt>
                <c:pt idx="5">
                  <c:v>3</c:v>
                </c:pt>
                <c:pt idx="6">
                  <c:v>2</c:v>
                </c:pt>
                <c:pt idx="7">
                  <c:v>3</c:v>
                </c:pt>
                <c:pt idx="8">
                  <c:v>1</c:v>
                </c:pt>
                <c:pt idx="9">
                  <c:v>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List1!$C$2:$C$11</c:f>
              <c:numCache>
                <c:formatCode>General</c:formatCode>
                <c:ptCount val="10"/>
                <c:pt idx="0">
                  <c:v>1</c:v>
                </c:pt>
                <c:pt idx="1">
                  <c:v>0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  <c:pt idx="5">
                  <c:v>3</c:v>
                </c:pt>
                <c:pt idx="6">
                  <c:v>0</c:v>
                </c:pt>
                <c:pt idx="7">
                  <c:v>4</c:v>
                </c:pt>
                <c:pt idx="8">
                  <c:v>0</c:v>
                </c:pt>
                <c:pt idx="9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1738496"/>
        <c:axId val="221740416"/>
        <c:axId val="106997056"/>
      </c:line3DChart>
      <c:catAx>
        <c:axId val="221738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21740416"/>
        <c:crosses val="autoZero"/>
        <c:auto val="1"/>
        <c:lblAlgn val="ctr"/>
        <c:lblOffset val="100"/>
        <c:noMultiLvlLbl val="0"/>
      </c:catAx>
      <c:valAx>
        <c:axId val="22174041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21738496"/>
        <c:crosses val="autoZero"/>
        <c:crossBetween val="between"/>
      </c:valAx>
      <c:serAx>
        <c:axId val="106997056"/>
        <c:scaling>
          <c:orientation val="minMax"/>
        </c:scaling>
        <c:delete val="0"/>
        <c:axPos val="b"/>
        <c:majorTickMark val="out"/>
        <c:minorTickMark val="none"/>
        <c:tickLblPos val="nextTo"/>
        <c:crossAx val="221740416"/>
        <c:crosses val="autoZero"/>
      </c:ser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area3D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8.třída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0</c:v>
                </c:pt>
                <c:pt idx="5">
                  <c:v>3</c:v>
                </c:pt>
                <c:pt idx="6">
                  <c:v>2</c:v>
                </c:pt>
                <c:pt idx="7">
                  <c:v>3</c:v>
                </c:pt>
                <c:pt idx="8">
                  <c:v>1</c:v>
                </c:pt>
                <c:pt idx="9">
                  <c:v>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List1!$C$2:$C$11</c:f>
              <c:numCache>
                <c:formatCode>General</c:formatCode>
                <c:ptCount val="10"/>
                <c:pt idx="0">
                  <c:v>1</c:v>
                </c:pt>
                <c:pt idx="1">
                  <c:v>0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  <c:pt idx="5">
                  <c:v>3</c:v>
                </c:pt>
                <c:pt idx="6">
                  <c:v>0</c:v>
                </c:pt>
                <c:pt idx="7">
                  <c:v>4</c:v>
                </c:pt>
                <c:pt idx="8">
                  <c:v>0</c:v>
                </c:pt>
                <c:pt idx="9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184896"/>
        <c:axId val="107186432"/>
        <c:axId val="5876800"/>
      </c:area3DChart>
      <c:catAx>
        <c:axId val="107184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7186432"/>
        <c:crosses val="autoZero"/>
        <c:auto val="1"/>
        <c:lblAlgn val="ctr"/>
        <c:lblOffset val="100"/>
        <c:noMultiLvlLbl val="0"/>
      </c:catAx>
      <c:valAx>
        <c:axId val="10718643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7184896"/>
        <c:crosses val="autoZero"/>
        <c:crossBetween val="midCat"/>
      </c:valAx>
      <c:serAx>
        <c:axId val="5876800"/>
        <c:scaling>
          <c:orientation val="minMax"/>
        </c:scaling>
        <c:delete val="0"/>
        <c:axPos val="b"/>
        <c:majorTickMark val="out"/>
        <c:minorTickMark val="none"/>
        <c:tickLblPos val="nextTo"/>
        <c:crossAx val="107186432"/>
        <c:crosses val="autoZero"/>
      </c:serAx>
    </c:plotArea>
    <c:legend>
      <c:legendPos val="r"/>
      <c:layout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areaChart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8.třída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0</c:v>
                </c:pt>
                <c:pt idx="5">
                  <c:v>3</c:v>
                </c:pt>
                <c:pt idx="6">
                  <c:v>2</c:v>
                </c:pt>
                <c:pt idx="7">
                  <c:v>3</c:v>
                </c:pt>
                <c:pt idx="8">
                  <c:v>1</c:v>
                </c:pt>
                <c:pt idx="9">
                  <c:v>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9.třída</c:v>
                </c:pt>
              </c:strCache>
            </c:strRef>
          </c:tx>
          <c:cat>
            <c:numRef>
              <c:f>List1!$A$2:$A$11</c:f>
              <c:numCache>
                <c:formatCode>General</c:formatCode>
                <c:ptCount val="10"/>
                <c:pt idx="0">
                  <c:v>168</c:v>
                </c:pt>
                <c:pt idx="1">
                  <c:v>169</c:v>
                </c:pt>
                <c:pt idx="2">
                  <c:v>170</c:v>
                </c:pt>
                <c:pt idx="3">
                  <c:v>171</c:v>
                </c:pt>
                <c:pt idx="4">
                  <c:v>172</c:v>
                </c:pt>
                <c:pt idx="5">
                  <c:v>173</c:v>
                </c:pt>
                <c:pt idx="6">
                  <c:v>174</c:v>
                </c:pt>
                <c:pt idx="7">
                  <c:v>175</c:v>
                </c:pt>
                <c:pt idx="8">
                  <c:v>177</c:v>
                </c:pt>
                <c:pt idx="9">
                  <c:v>184</c:v>
                </c:pt>
              </c:numCache>
            </c:numRef>
          </c:cat>
          <c:val>
            <c:numRef>
              <c:f>List1!$C$2:$C$11</c:f>
              <c:numCache>
                <c:formatCode>General</c:formatCode>
                <c:ptCount val="10"/>
                <c:pt idx="0">
                  <c:v>1</c:v>
                </c:pt>
                <c:pt idx="1">
                  <c:v>0</c:v>
                </c:pt>
                <c:pt idx="2">
                  <c:v>2</c:v>
                </c:pt>
                <c:pt idx="3">
                  <c:v>1</c:v>
                </c:pt>
                <c:pt idx="4">
                  <c:v>1</c:v>
                </c:pt>
                <c:pt idx="5">
                  <c:v>3</c:v>
                </c:pt>
                <c:pt idx="6">
                  <c:v>0</c:v>
                </c:pt>
                <c:pt idx="7">
                  <c:v>4</c:v>
                </c:pt>
                <c:pt idx="8">
                  <c:v>0</c:v>
                </c:pt>
                <c:pt idx="9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320448"/>
        <c:axId val="107321984"/>
      </c:areaChart>
      <c:catAx>
        <c:axId val="1073204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7321984"/>
        <c:crosses val="autoZero"/>
        <c:auto val="1"/>
        <c:lblAlgn val="ctr"/>
        <c:lblOffset val="100"/>
        <c:noMultiLvlLbl val="0"/>
      </c:catAx>
      <c:valAx>
        <c:axId val="10732198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7320448"/>
        <c:crosses val="autoZero"/>
        <c:crossBetween val="midCat"/>
      </c:valAx>
    </c:plotArea>
    <c:legend>
      <c:legendPos val="r"/>
      <c:layout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VY_42_INOVACE_66_Statistika – složitější grafy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4935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Grafické vyjádření jednoho sledovaného znaku u několika souborů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Jeden znak můžeme sledovat i u dvou a více souborů a pak je vzájemně porovnávat</a:t>
            </a:r>
          </a:p>
          <a:p>
            <a:r>
              <a:rPr lang="cs-CZ" sz="2800" dirty="0" smtClean="0"/>
              <a:t>Základem pro tvorbu grafu je opět správně sestavená tabulka</a:t>
            </a:r>
          </a:p>
          <a:p>
            <a:r>
              <a:rPr lang="cs-CZ" sz="2800" dirty="0" smtClean="0"/>
              <a:t>Podle požadovaných způsobů využití musíme vhodně zvolit typ grafu</a:t>
            </a:r>
          </a:p>
          <a:p>
            <a:r>
              <a:rPr lang="cs-CZ" sz="2800" dirty="0" smtClean="0"/>
              <a:t>Pokusíme se graficky porovnat výšku žáků 8. a 9.třídy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674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730928"/>
              </p:ext>
            </p:extLst>
          </p:nvPr>
        </p:nvGraphicFramePr>
        <p:xfrm>
          <a:off x="179510" y="404664"/>
          <a:ext cx="8784983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8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 8.tř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</a:t>
                      </a:r>
                      <a:r>
                        <a:rPr lang="cs-CZ" baseline="0" dirty="0" smtClean="0"/>
                        <a:t> 9.tř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183106"/>
              </p:ext>
            </p:extLst>
          </p:nvPr>
        </p:nvGraphicFramePr>
        <p:xfrm>
          <a:off x="457200" y="1700213"/>
          <a:ext cx="8229600" cy="42490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899592" y="6381328"/>
            <a:ext cx="7674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Sloupcový graf – Ihned vidíme srovnání zastoupení </a:t>
            </a:r>
            <a:r>
              <a:rPr lang="cs-CZ" dirty="0" err="1" smtClean="0"/>
              <a:t>jednotl</a:t>
            </a:r>
            <a:r>
              <a:rPr lang="cs-CZ" dirty="0" smtClean="0"/>
              <a:t>. </a:t>
            </a:r>
            <a:r>
              <a:rPr lang="cs-CZ" dirty="0"/>
              <a:t>v</a:t>
            </a:r>
            <a:r>
              <a:rPr lang="cs-CZ" dirty="0" smtClean="0"/>
              <a:t>ýšek v obou třídách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89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689738"/>
              </p:ext>
            </p:extLst>
          </p:nvPr>
        </p:nvGraphicFramePr>
        <p:xfrm>
          <a:off x="457200" y="1600201"/>
          <a:ext cx="8229600" cy="4349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2066"/>
              </p:ext>
            </p:extLst>
          </p:nvPr>
        </p:nvGraphicFramePr>
        <p:xfrm>
          <a:off x="179510" y="404664"/>
          <a:ext cx="8784983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8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 8.tř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</a:t>
                      </a:r>
                      <a:r>
                        <a:rPr lang="cs-CZ" baseline="0" dirty="0" smtClean="0"/>
                        <a:t> 9.tř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39552" y="6263961"/>
            <a:ext cx="8251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Spojnicový graf – není příliš přehledný, hodí se spíš pro sledování vývoje nějakého jevu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556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17083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2066"/>
              </p:ext>
            </p:extLst>
          </p:nvPr>
        </p:nvGraphicFramePr>
        <p:xfrm>
          <a:off x="179510" y="404664"/>
          <a:ext cx="8784983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8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 8.tř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</a:t>
                      </a:r>
                      <a:r>
                        <a:rPr lang="cs-CZ" baseline="0" dirty="0" smtClean="0"/>
                        <a:t> 9.tř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5877271"/>
            <a:ext cx="8251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Spojnicový graf – není příliš přehledný, hodí se spíš pro sledování vývoje nějakého jevu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33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94957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865177"/>
              </p:ext>
            </p:extLst>
          </p:nvPr>
        </p:nvGraphicFramePr>
        <p:xfrm>
          <a:off x="179510" y="404664"/>
          <a:ext cx="8784983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8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 8.tř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</a:t>
                      </a:r>
                      <a:r>
                        <a:rPr lang="cs-CZ" baseline="0" dirty="0" smtClean="0"/>
                        <a:t> 9.tř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5805264"/>
            <a:ext cx="7495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Tento plošný diagram také není příliš vhodný, část zadní plochy je zcela zakryta.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86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5062300"/>
              </p:ext>
            </p:extLst>
          </p:nvPr>
        </p:nvGraphicFramePr>
        <p:xfrm>
          <a:off x="389613" y="1556792"/>
          <a:ext cx="8229600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412084"/>
              </p:ext>
            </p:extLst>
          </p:nvPr>
        </p:nvGraphicFramePr>
        <p:xfrm>
          <a:off x="179510" y="404664"/>
          <a:ext cx="8784983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8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 8.tř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ž.</a:t>
                      </a:r>
                      <a:r>
                        <a:rPr lang="cs-CZ" baseline="0" dirty="0" smtClean="0"/>
                        <a:t> 9.tř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5589240"/>
            <a:ext cx="87938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Tento plošný diagram je vhodnější, lze z něj vyčíst nejen zastoupení v jednotlivých výškových</a:t>
            </a:r>
          </a:p>
          <a:p>
            <a:r>
              <a:rPr lang="cs-CZ" dirty="0"/>
              <a:t>k</a:t>
            </a:r>
            <a:r>
              <a:rPr lang="cs-CZ" dirty="0" smtClean="0"/>
              <a:t>ategoriích v jednotlivých třídách, ale i </a:t>
            </a:r>
            <a:r>
              <a:rPr lang="cs-CZ" smtClean="0"/>
              <a:t>celkové (kumulativní) </a:t>
            </a:r>
            <a:r>
              <a:rPr lang="cs-CZ" dirty="0" smtClean="0"/>
              <a:t>zastoupení  v obou třídách </a:t>
            </a:r>
          </a:p>
          <a:p>
            <a:r>
              <a:rPr lang="cs-CZ" dirty="0"/>
              <a:t>d</a:t>
            </a:r>
            <a:r>
              <a:rPr lang="cs-CZ" dirty="0" smtClean="0"/>
              <a:t>ohromady.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829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364</Words>
  <Application>Microsoft Office PowerPoint</Application>
  <PresentationFormat>Předvádění na obrazovce (4:3)</PresentationFormat>
  <Paragraphs>179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VY_42_INOVACE_66_Statistika – složitější grafy</vt:lpstr>
      <vt:lpstr>Grafické vyjádření jednoho sledovaného znaku u několika souborů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6</cp:revision>
  <dcterms:created xsi:type="dcterms:W3CDTF">2011-06-08T19:15:01Z</dcterms:created>
  <dcterms:modified xsi:type="dcterms:W3CDTF">2011-06-18T17:23:55Z</dcterms:modified>
</cp:coreProperties>
</file>