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0" r:id="rId2"/>
    <p:sldId id="256" r:id="rId3"/>
    <p:sldId id="258" r:id="rId4"/>
    <p:sldId id="257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8EF49D-F0BA-4398-84DE-5E288EE4CF4C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FFBE02-0705-441C-8DBB-D4A5AAE4D4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9538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FFBE02-0705-441C-8DBB-D4A5AAE4D48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90443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VY_42_INOVACE_67_Závěrečné opakování - rovnice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73172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Opakování - rovnice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3888432" cy="4525963"/>
          </a:xfrm>
        </p:spPr>
        <p:txBody>
          <a:bodyPr>
            <a:normAutofit fontScale="85000" lnSpcReduction="10000"/>
          </a:bodyPr>
          <a:lstStyle/>
          <a:p>
            <a:r>
              <a:rPr lang="cs-CZ" sz="2400" dirty="0" smtClean="0"/>
              <a:t>Nejprve si zopakujeme postup při řešení lineárních rovnic o jedné neznámé:</a:t>
            </a:r>
          </a:p>
          <a:p>
            <a:r>
              <a:rPr lang="cs-CZ" sz="2400" dirty="0" smtClean="0"/>
              <a:t>Nejprve odstraníme zlomky – vynásobíme rovnici společným jmenovatelem všech zlomků</a:t>
            </a:r>
          </a:p>
          <a:p>
            <a:r>
              <a:rPr lang="cs-CZ" sz="2400" dirty="0" smtClean="0"/>
              <a:t>Pak roznásobíme závorky</a:t>
            </a:r>
          </a:p>
          <a:p>
            <a:r>
              <a:rPr lang="cs-CZ" sz="2400" dirty="0" smtClean="0"/>
              <a:t>Výrazy s neznámou převedeme na jednu stranu rovnice a číselné hodnoty na druhou</a:t>
            </a:r>
          </a:p>
          <a:p>
            <a:r>
              <a:rPr lang="cs-CZ" sz="2400" dirty="0" smtClean="0"/>
              <a:t>Určíme výslednou hodnotu neznámé vydělením</a:t>
            </a:r>
          </a:p>
          <a:p>
            <a:r>
              <a:rPr lang="cs-CZ" sz="2400" dirty="0" smtClean="0"/>
              <a:t>Dosazením do původní rovnice provedeme zkoušku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Zástupný symbol pro obsah 5"/>
              <p:cNvSpPr>
                <a:spLocks noGrp="1"/>
              </p:cNvSpPr>
              <p:nvPr>
                <p:ph sz="half" idx="2"/>
              </p:nvPr>
            </p:nvSpPr>
            <p:spPr>
              <a:xfrm>
                <a:off x="3995937" y="1600200"/>
                <a:ext cx="4958668" cy="4709120"/>
              </a:xfrm>
            </p:spPr>
            <p:txBody>
              <a:bodyPr>
                <a:normAutofit fontScale="85000" lnSpcReduction="10000"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3(</m:t>
                        </m:r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  <m:r>
                          <a:rPr lang="cs-CZ" sz="2400" i="1">
                            <a:latin typeface="Cambria Math"/>
                          </a:rPr>
                          <m:t>−2)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− 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12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  <m:d>
                          <m:d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i="1">
                                <a:latin typeface="Cambria Math"/>
                              </a:rPr>
                              <m:t>𝑎</m:t>
                            </m:r>
                            <m:r>
                              <a:rPr lang="cs-CZ" sz="2400" i="1">
                                <a:latin typeface="Cambria Math"/>
                              </a:rPr>
                              <m:t>−1</m:t>
                            </m:r>
                          </m:e>
                        </m:d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+ 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  <m:r>
                          <a:rPr lang="cs-CZ" sz="2400" i="1">
                            <a:latin typeface="Cambria Math"/>
                          </a:rPr>
                          <m:t>−3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r>
                  <a:rPr lang="cs-CZ" sz="2400" dirty="0"/>
                  <a:t>1</a:t>
                </a:r>
                <a:r>
                  <a:rPr lang="cs-CZ" sz="2400" dirty="0" smtClean="0"/>
                  <a:t>8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4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2400" b="0" i="1" smtClean="0">
                            <a:latin typeface="Cambria Math"/>
                          </a:rPr>
                          <m:t>−2</m:t>
                        </m:r>
                      </m:e>
                    </m:d>
                    <m:r>
                      <a:rPr lang="cs-CZ" sz="2400" b="0" i="1" smtClean="0">
                        <a:latin typeface="Cambria Math"/>
                      </a:rPr>
                      <m:t>−1</m:t>
                    </m:r>
                  </m:oMath>
                </a14:m>
                <a:r>
                  <a:rPr lang="cs-CZ" sz="2400" dirty="0" smtClean="0"/>
                  <a:t>=15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dirty="0" smtClean="0">
                            <a:latin typeface="Cambria Math"/>
                          </a:rPr>
                          <m:t>𝑎</m:t>
                        </m:r>
                        <m:r>
                          <a:rPr lang="cs-CZ" sz="2400" b="0" i="1" dirty="0" smtClean="0">
                            <a:latin typeface="Cambria Math"/>
                          </a:rPr>
                          <m:t>−1</m:t>
                        </m:r>
                      </m:e>
                    </m:d>
                  </m:oMath>
                </a14:m>
                <a:r>
                  <a:rPr lang="cs-CZ" sz="2400" dirty="0" smtClean="0"/>
                  <a:t>+4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dirty="0" smtClean="0">
                            <a:latin typeface="Cambria Math"/>
                          </a:rPr>
                          <m:t>2</m:t>
                        </m:r>
                        <m:r>
                          <a:rPr lang="cs-CZ" sz="2400" b="0" i="1" dirty="0" smtClean="0">
                            <a:latin typeface="Cambria Math"/>
                          </a:rPr>
                          <m:t>𝑎</m:t>
                        </m:r>
                        <m:r>
                          <a:rPr lang="cs-CZ" sz="2400" b="0" i="1" dirty="0" smtClean="0">
                            <a:latin typeface="Cambria Math"/>
                          </a:rPr>
                          <m:t>−3</m:t>
                        </m:r>
                      </m:e>
                    </m:d>
                  </m:oMath>
                </a14:m>
                <a:endParaRPr lang="cs-CZ" sz="2400" dirty="0" smtClean="0"/>
              </a:p>
              <a:p>
                <a:endParaRPr lang="cs-CZ" sz="2400" dirty="0" smtClean="0"/>
              </a:p>
              <a:p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</a:rPr>
                      <m:t>18</m:t>
                    </m:r>
                    <m:r>
                      <a:rPr lang="cs-CZ" sz="2400" i="1">
                        <a:latin typeface="Cambria Math"/>
                      </a:rPr>
                      <m:t>𝑎</m:t>
                    </m:r>
                    <m:r>
                      <a:rPr lang="cs-CZ" sz="2400" i="1">
                        <a:latin typeface="Cambria Math"/>
                      </a:rPr>
                      <m:t>−36−1=15</m:t>
                    </m:r>
                    <m:r>
                      <a:rPr lang="cs-CZ" sz="2400" i="1">
                        <a:latin typeface="Cambria Math"/>
                      </a:rPr>
                      <m:t>𝑎</m:t>
                    </m:r>
                    <m:r>
                      <a:rPr lang="cs-CZ" sz="2400" i="1">
                        <a:latin typeface="Cambria Math"/>
                      </a:rPr>
                      <m:t>−15+8</m:t>
                    </m:r>
                    <m:r>
                      <a:rPr lang="cs-CZ" sz="2400" i="1">
                        <a:latin typeface="Cambria Math"/>
                      </a:rPr>
                      <m:t>𝑎</m:t>
                    </m:r>
                    <m:r>
                      <a:rPr lang="cs-CZ" sz="2400" i="1">
                        <a:latin typeface="Cambria Math"/>
                      </a:rPr>
                      <m:t>−12</m:t>
                    </m:r>
                  </m:oMath>
                </a14:m>
                <a:endParaRPr lang="cs-CZ" sz="2400" dirty="0" smtClean="0"/>
              </a:p>
              <a:p>
                <a:r>
                  <a:rPr lang="cs-CZ" sz="2400" b="0" dirty="0" smtClean="0"/>
                  <a:t>                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</a:rPr>
                      <m:t>−5</m:t>
                    </m:r>
                  </m:oMath>
                </a14:m>
                <a:r>
                  <a:rPr lang="cs-CZ" sz="2400" dirty="0"/>
                  <a:t>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</a:rPr>
                      <m:t>𝑎</m:t>
                    </m:r>
                    <m:r>
                      <a:rPr lang="cs-CZ" sz="2400" b="0" i="1" smtClean="0">
                        <a:latin typeface="Cambria Math"/>
                      </a:rPr>
                      <m:t>=10</m:t>
                    </m:r>
                  </m:oMath>
                </a14:m>
                <a:endParaRPr lang="cs-CZ" sz="2400" dirty="0" smtClean="0"/>
              </a:p>
              <a:p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                       </m:t>
                    </m:r>
                    <m:r>
                      <a:rPr lang="cs-CZ" sz="2400" i="1">
                        <a:latin typeface="Cambria Math"/>
                      </a:rPr>
                      <m:t>𝑎</m:t>
                    </m:r>
                    <m:r>
                      <a:rPr lang="cs-CZ" sz="2400" i="1">
                        <a:latin typeface="Cambria Math"/>
                      </a:rPr>
                      <m:t>=</m:t>
                    </m:r>
                  </m:oMath>
                </a14:m>
                <a:r>
                  <a:rPr lang="cs-CZ" sz="2400" dirty="0" smtClean="0"/>
                  <a:t>-2</a:t>
                </a:r>
                <a:endParaRPr lang="cs-CZ" sz="2400" dirty="0"/>
              </a:p>
              <a:p>
                <a:pPr marL="0" indent="0">
                  <a:buNone/>
                </a:pPr>
                <a:r>
                  <a:rPr lang="cs-CZ" sz="2400" b="0" dirty="0" smtClean="0"/>
                  <a:t>  </a:t>
                </a:r>
              </a:p>
              <a:p>
                <a:r>
                  <a:rPr lang="cs-CZ" sz="2400" dirty="0" smtClean="0"/>
                  <a:t>ZK:</a:t>
                </a:r>
              </a:p>
              <a:p>
                <a:r>
                  <a:rPr lang="cs-CZ" sz="2400" dirty="0" smtClean="0"/>
                  <a:t>L=</a:t>
                </a:r>
                <a:r>
                  <a:rPr lang="cs-CZ" sz="24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3(</m:t>
                        </m:r>
                        <m:r>
                          <a:rPr lang="cs-CZ" sz="2400" b="0" i="1" smtClean="0">
                            <a:latin typeface="Cambria Math"/>
                          </a:rPr>
                          <m:t>−2</m:t>
                        </m:r>
                        <m:r>
                          <a:rPr lang="cs-CZ" sz="2400" i="1">
                            <a:latin typeface="Cambria Math"/>
                          </a:rPr>
                          <m:t>−2)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− 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12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−12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12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−73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12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endParaRPr lang="cs-CZ" sz="2400" dirty="0" smtClean="0"/>
              </a:p>
              <a:p>
                <a:r>
                  <a:rPr lang="cs-CZ" sz="2400" dirty="0" smtClean="0"/>
                  <a:t>P=</a:t>
                </a:r>
                <a:r>
                  <a:rPr lang="cs-CZ" sz="24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  <m:d>
                          <m:d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−2</m:t>
                            </m:r>
                            <m:r>
                              <a:rPr lang="cs-CZ" sz="2400" i="1">
                                <a:latin typeface="Cambria Math"/>
                              </a:rPr>
                              <m:t>−1</m:t>
                            </m:r>
                          </m:e>
                        </m:d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+ 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  <m:r>
                          <a:rPr lang="cs-CZ" sz="2400" b="0" i="1" smtClean="0">
                            <a:latin typeface="Cambria Math"/>
                          </a:rPr>
                          <m:t>(−2)</m:t>
                        </m:r>
                        <m:r>
                          <a:rPr lang="cs-CZ" sz="2400" i="1">
                            <a:latin typeface="Cambria Math"/>
                          </a:rPr>
                          <m:t>−3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−15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−7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−73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r>
                  <a:rPr lang="cs-CZ" sz="2400" dirty="0" smtClean="0"/>
                  <a:t>L=P</a:t>
                </a:r>
                <a:endParaRPr lang="cs-CZ" sz="2400" dirty="0"/>
              </a:p>
            </p:txBody>
          </p:sp>
        </mc:Choice>
        <mc:Fallback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3995937" y="1600200"/>
                <a:ext cx="4958668" cy="4709120"/>
              </a:xfrm>
              <a:blipFill rotWithShape="1">
                <a:blip r:embed="rId4"/>
                <a:stretch>
                  <a:fillRect l="-11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8388424" y="1700808"/>
            <a:ext cx="566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/.12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338730" y="3429000"/>
            <a:ext cx="6655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/:(-5)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7359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Podle předvedeného vzoru vyřešte následující rovnici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Zástupný symbol pro obsah 5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  <m:d>
                          <m:dPr>
                            <m:ctrlPr>
                              <a:rPr lang="cs-CZ" sz="28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𝑡</m:t>
                            </m:r>
                            <m:r>
                              <a:rPr lang="cs-CZ" sz="2800" b="0" i="1" smtClean="0">
                                <a:latin typeface="Cambria Math"/>
                              </a:rPr>
                              <m:t>−1</m:t>
                            </m:r>
                          </m:e>
                        </m:d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</m:den>
                    </m:f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𝑡</m:t>
                        </m:r>
                        <m:r>
                          <a:rPr lang="cs-CZ" sz="2800" b="0" i="1" smtClean="0"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=2−</m:t>
                    </m:r>
                    <m:f>
                      <m:f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5</m:t>
                        </m:r>
                        <m:d>
                          <m:dPr>
                            <m:ctrlPr>
                              <a:rPr lang="cs-CZ" sz="28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𝑡</m:t>
                            </m:r>
                            <m:r>
                              <a:rPr lang="cs-CZ" sz="2800" b="0" i="1" smtClean="0">
                                <a:latin typeface="Cambria Math"/>
                              </a:rPr>
                              <m:t>+1</m:t>
                            </m:r>
                          </m:e>
                        </m:d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1788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Pomocí rovnic řešíme i slovní úlohy 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8147248" cy="5112568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Zelinář prodal na trhu 76kg jablek. Červených prodal o 18 kg méně než žlutých. Kolik kterých jablek prodal?</a:t>
            </a:r>
          </a:p>
          <a:p>
            <a:r>
              <a:rPr lang="cs-CZ" sz="2000" dirty="0" smtClean="0"/>
              <a:t>Ze známých údajů sestavíme zápis:</a:t>
            </a:r>
          </a:p>
          <a:p>
            <a:r>
              <a:rPr lang="cs-CZ" sz="2400" dirty="0" smtClean="0"/>
              <a:t>Žlutých jablek…………….….x kg</a:t>
            </a:r>
          </a:p>
          <a:p>
            <a:r>
              <a:rPr lang="cs-CZ" sz="2400" dirty="0" smtClean="0"/>
              <a:t>Červených jablek…………..x-18 kg</a:t>
            </a:r>
          </a:p>
          <a:p>
            <a:r>
              <a:rPr lang="cs-CZ" sz="2400" u="sng" dirty="0" smtClean="0"/>
              <a:t>Celkem………………………….76 kg</a:t>
            </a:r>
          </a:p>
          <a:p>
            <a:r>
              <a:rPr lang="cs-CZ" sz="2000" dirty="0" smtClean="0"/>
              <a:t>Sestavíme a vyřešíme rovnici</a:t>
            </a:r>
          </a:p>
          <a:p>
            <a:r>
              <a:rPr lang="cs-CZ" sz="2400" dirty="0"/>
              <a:t>x</a:t>
            </a:r>
            <a:r>
              <a:rPr lang="cs-CZ" sz="2400" dirty="0" smtClean="0"/>
              <a:t> + x – 18 = 76</a:t>
            </a:r>
          </a:p>
          <a:p>
            <a:r>
              <a:rPr lang="cs-CZ" sz="2400" dirty="0" smtClean="0"/>
              <a:t>             2x = 94</a:t>
            </a:r>
          </a:p>
          <a:p>
            <a:r>
              <a:rPr lang="cs-CZ" sz="2400" u="sng" dirty="0"/>
              <a:t> </a:t>
            </a:r>
            <a:r>
              <a:rPr lang="cs-CZ" sz="2400" u="sng" dirty="0" smtClean="0"/>
              <a:t>              x = 47</a:t>
            </a:r>
          </a:p>
          <a:p>
            <a:r>
              <a:rPr lang="cs-CZ" sz="2000" dirty="0" smtClean="0"/>
              <a:t>Dosazením do původního zápisu provedeme zkoušku:</a:t>
            </a:r>
          </a:p>
          <a:p>
            <a:r>
              <a:rPr lang="cs-CZ" sz="2400" dirty="0" smtClean="0"/>
              <a:t>Odpověď: Zelinář prodal 47 kg žlutých a 29 kg červených jablek.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4482" y="2348879"/>
            <a:ext cx="23762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47 kg</a:t>
            </a:r>
          </a:p>
          <a:p>
            <a:r>
              <a:rPr lang="cs-CZ" sz="2400" dirty="0" smtClean="0"/>
              <a:t>29 kg</a:t>
            </a:r>
            <a:endParaRPr lang="cs-CZ" dirty="0"/>
          </a:p>
          <a:p>
            <a:r>
              <a:rPr lang="cs-CZ" sz="2400" dirty="0" smtClean="0"/>
              <a:t>76 kg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38646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Podle tohoto vzoru vyřešte následující úlohu: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Při likvidaci polomu bylo vysázeno 5 900 stromů. Druhý den to bylo o 400 kusů více než </a:t>
            </a:r>
            <a:r>
              <a:rPr lang="cs-CZ" sz="2800" dirty="0"/>
              <a:t>během prvního </a:t>
            </a:r>
            <a:r>
              <a:rPr lang="cs-CZ" sz="2800" dirty="0" smtClean="0"/>
              <a:t>dne, třetí den o 15% více než druhý den. Kolik strom. Bylo vysázeno v jednotlivých dnech?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66450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398</Words>
  <Application>Microsoft Office PowerPoint</Application>
  <PresentationFormat>Předvádění na obrazovce (4:3)</PresentationFormat>
  <Paragraphs>43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VY_42_INOVACE_67_Závěrečné opakování - rovnice</vt:lpstr>
      <vt:lpstr>Opakování - rovnice</vt:lpstr>
      <vt:lpstr>Podle předvedeného vzoru vyřešte následující rovnici</vt:lpstr>
      <vt:lpstr>Pomocí rovnic řešíme i slovní úlohy </vt:lpstr>
      <vt:lpstr>Podle tohoto vzoru vyřešte následující úlohu: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- rovnice</dc:title>
  <dc:creator>Vagnerova</dc:creator>
  <cp:lastModifiedBy>Vagnerova</cp:lastModifiedBy>
  <cp:revision>7</cp:revision>
  <dcterms:created xsi:type="dcterms:W3CDTF">2011-06-20T19:12:59Z</dcterms:created>
  <dcterms:modified xsi:type="dcterms:W3CDTF">2011-06-20T20:24:46Z</dcterms:modified>
</cp:coreProperties>
</file>