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1" r:id="rId2"/>
    <p:sldId id="272" r:id="rId3"/>
    <p:sldId id="258" r:id="rId4"/>
    <p:sldId id="259" r:id="rId5"/>
    <p:sldId id="260" r:id="rId6"/>
    <p:sldId id="257" r:id="rId7"/>
    <p:sldId id="261" r:id="rId8"/>
    <p:sldId id="273" r:id="rId9"/>
    <p:sldId id="262" r:id="rId10"/>
    <p:sldId id="27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 baseline="300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 baseline="300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 baseline="300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 baseline="300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 baseline="300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 baseline="300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 baseline="300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 baseline="300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 baseline="300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33CC33"/>
    <a:srgbClr val="99CC00"/>
    <a:srgbClr val="CC0099"/>
    <a:srgbClr val="FF66FF"/>
    <a:srgbClr val="FF3300"/>
    <a:srgbClr val="3366FF"/>
    <a:srgbClr val="008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46E55-1BFA-43EE-AC29-E6ACF1B9968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B532B2-2EEC-4C5B-8F9C-90AE5C03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4E24F73-3561-4A0C-8932-E14E04E2ADFC}" type="slidenum">
              <a:rPr lang="cs-CZ"/>
              <a:pPr/>
              <a:t>2</a:t>
            </a:fld>
            <a:endParaRPr lang="cs-CZ"/>
          </a:p>
        </p:txBody>
      </p:sp>
      <p:sp>
        <p:nvSpPr>
          <p:cNvPr id="84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4B136F0-2F13-47A7-ADC7-F69C87FB8642}" type="slidenum">
              <a:rPr lang="cs-CZ"/>
              <a:pPr/>
              <a:t>8</a:t>
            </a:fld>
            <a:endParaRPr lang="cs-CZ"/>
          </a:p>
        </p:txBody>
      </p:sp>
      <p:sp>
        <p:nvSpPr>
          <p:cNvPr id="130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D75019-01CD-4EAD-88B4-9B686E485FB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EAB4BD-1FEB-4965-ABEE-C534B1A271C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3CA994-76C9-4535-B526-60DBD827737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C66310-990A-4B65-A752-5BE34C5D17E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54E976-F3B7-481E-8E71-E4ACBA1CD25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4B8791-6B60-444F-9BDD-316936FD8E6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99C33B-94A9-4D89-A4E7-9D27A6D77F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800674-7AB0-4775-BC54-8F2346E4FBF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409E48-2746-4B53-A70E-686D4B92CE9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D5B9AF-B174-4775-AABE-B2889D522D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A682B6-2ED3-42C8-9D85-4E6A88BBD06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F28F5E6-4293-4142-B806-D02B5D4B5FA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aseline="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aseline="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aseline="0"/>
            </a:lvl1pPr>
          </a:lstStyle>
          <a:p>
            <a:fld id="{22BD4266-B66B-4508-925B-3B28460E50A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9878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VY_32_INOVACE_CH_1_BAR_18_OBECNACHEMIE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Ivan Bartoš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Neutralizační titrace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20. 5. 2012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77777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Tento materiál objasňuje srozumitelnou formou princip neutralizační titrace. Grafická názornost se podílí na inovativnost i podání látky  spolu s  jednoduchostí grafických prvků.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444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174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Line 2"/>
          <p:cNvSpPr>
            <a:spLocks noChangeShapeType="1"/>
          </p:cNvSpPr>
          <p:nvPr/>
        </p:nvSpPr>
        <p:spPr bwMode="auto">
          <a:xfrm>
            <a:off x="0" y="765175"/>
            <a:ext cx="9144000" cy="0"/>
          </a:xfrm>
          <a:prstGeom prst="line">
            <a:avLst/>
          </a:prstGeom>
          <a:noFill/>
          <a:ln w="57150" cmpd="thinThick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395288" y="260350"/>
            <a:ext cx="8305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/>
            <a:r>
              <a:rPr lang="cs-CZ" sz="2400" b="1">
                <a:solidFill>
                  <a:srgbClr val="9F5433"/>
                </a:solidFill>
                <a:latin typeface="Book Antiqua" pitchFamily="18" charset="0"/>
              </a:rPr>
              <a:t>Titrace</a:t>
            </a:r>
            <a:endParaRPr lang="cs-CZ" sz="2400">
              <a:latin typeface="Times New Roman" pitchFamily="18" charset="0"/>
            </a:endParaRPr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395288" y="981075"/>
            <a:ext cx="8280400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2400" dirty="0" err="1"/>
              <a:t>Titra</a:t>
            </a:r>
            <a:r>
              <a:rPr lang="cs-CZ" sz="2400" dirty="0" err="1"/>
              <a:t>ce</a:t>
            </a:r>
            <a:r>
              <a:rPr lang="cs-CZ" sz="2400" dirty="0"/>
              <a:t> je proces, využívající reakce spojené se změnou barvy </a:t>
            </a:r>
            <a:r>
              <a:rPr lang="cs-CZ" sz="2400" dirty="0" smtClean="0"/>
              <a:t>k </a:t>
            </a:r>
            <a:r>
              <a:rPr lang="cs-CZ" sz="2400" dirty="0"/>
              <a:t>určení koncentrace </a:t>
            </a:r>
            <a:r>
              <a:rPr lang="cs-CZ" sz="2400" dirty="0" smtClean="0"/>
              <a:t>zejména kyseliny či zásady.</a:t>
            </a:r>
            <a:r>
              <a:rPr lang="en-US" sz="2400" dirty="0" smtClean="0"/>
              <a:t> </a:t>
            </a:r>
            <a:endParaRPr lang="cs-CZ" sz="2400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2400" dirty="0"/>
              <a:t>Titrační křivka </a:t>
            </a:r>
            <a:r>
              <a:rPr lang="cs-CZ" sz="2400" dirty="0" smtClean="0"/>
              <a:t>udává závislost pH na přidaném objemu </a:t>
            </a:r>
            <a:r>
              <a:rPr lang="cs-CZ" sz="2400" dirty="0"/>
              <a:t>kyseliny/zásady o známé koncentraci. </a:t>
            </a:r>
            <a:endParaRPr lang="en-US" sz="2400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2400" dirty="0"/>
              <a:t>K </a:t>
            </a:r>
            <a:r>
              <a:rPr lang="cs-CZ" sz="2400" dirty="0" smtClean="0"/>
              <a:t>velké </a:t>
            </a:r>
            <a:r>
              <a:rPr lang="cs-CZ" sz="2400" dirty="0"/>
              <a:t>změně pH dojde v okolí bodu ekvivalence.</a:t>
            </a:r>
            <a:endParaRPr lang="en-US" sz="2400" dirty="0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2700338" y="3644900"/>
            <a:ext cx="6191250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 sz="2400" dirty="0"/>
              <a:t>Stanovením bodu ekvivalence lze zjistit koncentraci </a:t>
            </a:r>
            <a:r>
              <a:rPr lang="cs-CZ" sz="2400" dirty="0" err="1"/>
              <a:t>titrantu</a:t>
            </a:r>
            <a:r>
              <a:rPr lang="en-US" sz="2400" dirty="0" smtClean="0"/>
              <a:t>.</a:t>
            </a:r>
            <a:endParaRPr lang="cs-CZ" sz="2400" dirty="0"/>
          </a:p>
        </p:txBody>
      </p:sp>
      <p:pic>
        <p:nvPicPr>
          <p:cNvPr id="11272" name="Picture 8" descr="cha56011_0421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2786058"/>
            <a:ext cx="2386012" cy="335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0" y="2285992"/>
            <a:ext cx="9144000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i="1" baseline="0" dirty="0">
                <a:solidFill>
                  <a:schemeClr val="accent2"/>
                </a:solidFill>
              </a:rPr>
              <a:t>Odměrné roztoky</a:t>
            </a:r>
            <a:r>
              <a:rPr lang="cs-CZ" b="1" baseline="0" dirty="0"/>
              <a:t>  - </a:t>
            </a:r>
            <a:r>
              <a:rPr lang="cs-CZ" baseline="0" dirty="0" err="1"/>
              <a:t>roztoky</a:t>
            </a:r>
            <a:r>
              <a:rPr lang="cs-CZ" baseline="0" dirty="0"/>
              <a:t> činidel, jejichž přesnou hodnotu molární koncentrace 	                   známe</a:t>
            </a:r>
          </a:p>
          <a:p>
            <a:r>
              <a:rPr lang="cs-CZ" baseline="0" dirty="0"/>
              <a:t>Odměrné roztoky se nepřipravují vždy z dostatečně čistých chemikálií  </a:t>
            </a:r>
            <a:r>
              <a:rPr lang="cs-CZ" baseline="0" dirty="0">
                <a:cs typeface="Arial" charset="0"/>
              </a:rPr>
              <a:t>→</a:t>
            </a:r>
            <a:endParaRPr lang="cs-CZ" baseline="0" dirty="0"/>
          </a:p>
          <a:p>
            <a:r>
              <a:rPr lang="cs-CZ" baseline="0" dirty="0"/>
              <a:t>hodnotu molární koncentrace činidla známe v takovémto případě pouze přibližně. </a:t>
            </a:r>
          </a:p>
          <a:p>
            <a:r>
              <a:rPr lang="cs-CZ" baseline="0" dirty="0"/>
              <a:t>Pro stanovení přesné hodnoty koncentrace činidla se používají tzv. základní látky.</a:t>
            </a:r>
          </a:p>
        </p:txBody>
      </p:sp>
      <p:sp>
        <p:nvSpPr>
          <p:cNvPr id="4103" name="Text Box 7"/>
          <p:cNvSpPr txBox="1">
            <a:spLocks noChangeArrowheads="1"/>
          </p:cNvSpPr>
          <p:nvPr/>
        </p:nvSpPr>
        <p:spPr bwMode="auto">
          <a:xfrm>
            <a:off x="0" y="4071942"/>
            <a:ext cx="849463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i="1" baseline="0" dirty="0">
                <a:solidFill>
                  <a:srgbClr val="009900"/>
                </a:solidFill>
              </a:rPr>
              <a:t>Základní látky</a:t>
            </a:r>
            <a:r>
              <a:rPr lang="cs-CZ" b="1" baseline="0" dirty="0"/>
              <a:t> – </a:t>
            </a:r>
            <a:r>
              <a:rPr lang="cs-CZ" baseline="0" dirty="0"/>
              <a:t>čisté chemikálie (alespoň 99.99%) dobře definovaného složení, </a:t>
            </a:r>
          </a:p>
          <a:p>
            <a:r>
              <a:rPr lang="cs-CZ" baseline="0" dirty="0"/>
              <a:t>	             které jsou na vzduchu stálé, nejsou </a:t>
            </a:r>
            <a:r>
              <a:rPr lang="cs-CZ" baseline="0" dirty="0" smtClean="0"/>
              <a:t>hygroskopické</a:t>
            </a:r>
            <a:r>
              <a:rPr lang="cs-CZ" baseline="0" dirty="0"/>
              <a:t>.</a:t>
            </a:r>
          </a:p>
        </p:txBody>
      </p:sp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179388" y="458152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 baseline="0"/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179388" y="587692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 baseline="0"/>
          </a:p>
        </p:txBody>
      </p:sp>
      <p:sp>
        <p:nvSpPr>
          <p:cNvPr id="13" name="Text Box 8"/>
          <p:cNvSpPr txBox="1">
            <a:spLocks noChangeArrowheads="1"/>
          </p:cNvSpPr>
          <p:nvPr/>
        </p:nvSpPr>
        <p:spPr bwMode="auto">
          <a:xfrm>
            <a:off x="142844" y="1071546"/>
            <a:ext cx="865705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i="1" baseline="0" dirty="0">
                <a:solidFill>
                  <a:srgbClr val="CC00CC"/>
                </a:solidFill>
              </a:rPr>
              <a:t>Indikátory</a:t>
            </a:r>
            <a:r>
              <a:rPr lang="cs-CZ" b="1" baseline="0" dirty="0"/>
              <a:t> – </a:t>
            </a:r>
            <a:r>
              <a:rPr lang="cs-CZ" baseline="0" dirty="0"/>
              <a:t>látky, které v důsledku chemické reakce s roztokem činidla vyvolávají </a:t>
            </a:r>
          </a:p>
          <a:p>
            <a:r>
              <a:rPr lang="cs-CZ" baseline="0" dirty="0"/>
              <a:t>	      v bodě </a:t>
            </a:r>
            <a:r>
              <a:rPr lang="cs-CZ" baseline="0" dirty="0" smtClean="0"/>
              <a:t>ekvivalence nápadnou </a:t>
            </a:r>
            <a:r>
              <a:rPr lang="cs-CZ" baseline="0" dirty="0"/>
              <a:t>barevnou </a:t>
            </a:r>
            <a:r>
              <a:rPr lang="cs-CZ" baseline="0" dirty="0" smtClean="0"/>
              <a:t>změnu.</a:t>
            </a:r>
            <a:endParaRPr lang="cs-CZ" baseline="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2" grpId="0"/>
      <p:bldP spid="4103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570788" cy="850900"/>
          </a:xfrm>
        </p:spPr>
        <p:txBody>
          <a:bodyPr/>
          <a:lstStyle/>
          <a:p>
            <a:r>
              <a:rPr lang="cs-CZ" sz="2800" b="1">
                <a:solidFill>
                  <a:srgbClr val="FF33CC"/>
                </a:solidFill>
              </a:rPr>
              <a:t>Neutralizační odměrná analýza</a:t>
            </a: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231775" y="1000125"/>
            <a:ext cx="722505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aseline="0" dirty="0">
                <a:solidFill>
                  <a:srgbClr val="0000FF"/>
                </a:solidFill>
              </a:rPr>
              <a:t>Podstata</a:t>
            </a:r>
            <a:r>
              <a:rPr lang="cs-CZ" baseline="0" dirty="0"/>
              <a:t> - reakce mezi </a:t>
            </a:r>
            <a:r>
              <a:rPr lang="cs-CZ" baseline="0" dirty="0" err="1"/>
              <a:t>oxoniovými</a:t>
            </a:r>
            <a:r>
              <a:rPr lang="cs-CZ" baseline="0" dirty="0"/>
              <a:t> kationty a hydroxidovými anionty </a:t>
            </a:r>
          </a:p>
          <a:p>
            <a:r>
              <a:rPr lang="cs-CZ" baseline="0" dirty="0"/>
              <a:t>                 za </a:t>
            </a:r>
            <a:r>
              <a:rPr lang="cs-CZ" baseline="0" dirty="0" smtClean="0"/>
              <a:t>molekul vody.</a:t>
            </a:r>
            <a:endParaRPr lang="cs-CZ" baseline="0" dirty="0"/>
          </a:p>
        </p:txBody>
      </p:sp>
      <p:sp>
        <p:nvSpPr>
          <p:cNvPr id="5127" name="Text Box 7"/>
          <p:cNvSpPr txBox="1">
            <a:spLocks noChangeArrowheads="1"/>
          </p:cNvSpPr>
          <p:nvPr/>
        </p:nvSpPr>
        <p:spPr bwMode="auto">
          <a:xfrm>
            <a:off x="231775" y="2571744"/>
            <a:ext cx="8912225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aseline="0" dirty="0"/>
              <a:t>Je-li indikátor slabá organická kyselina, ve vodném prostředí disociuje na </a:t>
            </a:r>
          </a:p>
          <a:p>
            <a:endParaRPr lang="cs-CZ" baseline="0" dirty="0"/>
          </a:p>
          <a:p>
            <a:r>
              <a:rPr lang="cs-CZ" baseline="0" dirty="0"/>
              <a:t>		</a:t>
            </a:r>
            <a:r>
              <a:rPr lang="cs-CZ" baseline="0" dirty="0" err="1">
                <a:solidFill>
                  <a:srgbClr val="FF0066"/>
                </a:solidFill>
              </a:rPr>
              <a:t>HInd</a:t>
            </a:r>
            <a:r>
              <a:rPr lang="cs-CZ" baseline="0" dirty="0">
                <a:solidFill>
                  <a:srgbClr val="009900"/>
                </a:solidFill>
              </a:rPr>
              <a:t>  </a:t>
            </a:r>
            <a:r>
              <a:rPr lang="cs-CZ" baseline="0" dirty="0"/>
              <a:t>+</a:t>
            </a:r>
            <a:r>
              <a:rPr lang="cs-CZ" baseline="0" dirty="0">
                <a:solidFill>
                  <a:srgbClr val="009900"/>
                </a:solidFill>
              </a:rPr>
              <a:t>  </a:t>
            </a:r>
            <a:r>
              <a:rPr lang="cs-CZ" baseline="0" dirty="0"/>
              <a:t>H</a:t>
            </a:r>
            <a:r>
              <a:rPr lang="cs-CZ" baseline="-25000" dirty="0"/>
              <a:t>2</a:t>
            </a:r>
            <a:r>
              <a:rPr lang="cs-CZ" baseline="0" dirty="0"/>
              <a:t>O</a:t>
            </a:r>
            <a:r>
              <a:rPr lang="cs-CZ" baseline="0" dirty="0">
                <a:solidFill>
                  <a:srgbClr val="009900"/>
                </a:solidFill>
              </a:rPr>
              <a:t>  </a:t>
            </a:r>
            <a:r>
              <a:rPr lang="cs-CZ" baseline="0" dirty="0"/>
              <a:t>→</a:t>
            </a:r>
            <a:r>
              <a:rPr lang="cs-CZ" baseline="0" dirty="0">
                <a:solidFill>
                  <a:srgbClr val="009900"/>
                </a:solidFill>
              </a:rPr>
              <a:t>  </a:t>
            </a:r>
            <a:r>
              <a:rPr lang="cs-CZ" baseline="0" dirty="0"/>
              <a:t>H</a:t>
            </a:r>
            <a:r>
              <a:rPr lang="cs-CZ" baseline="-25000" dirty="0"/>
              <a:t>3</a:t>
            </a:r>
            <a:r>
              <a:rPr lang="cs-CZ" baseline="0" dirty="0"/>
              <a:t>O</a:t>
            </a:r>
            <a:r>
              <a:rPr lang="cs-CZ" dirty="0"/>
              <a:t>+</a:t>
            </a:r>
            <a:r>
              <a:rPr lang="cs-CZ" baseline="0" dirty="0">
                <a:solidFill>
                  <a:srgbClr val="009900"/>
                </a:solidFill>
              </a:rPr>
              <a:t>  </a:t>
            </a:r>
            <a:r>
              <a:rPr lang="cs-CZ" baseline="0" dirty="0"/>
              <a:t>+</a:t>
            </a:r>
            <a:r>
              <a:rPr lang="cs-CZ" baseline="0" dirty="0">
                <a:solidFill>
                  <a:srgbClr val="009900"/>
                </a:solidFill>
              </a:rPr>
              <a:t>  </a:t>
            </a:r>
            <a:r>
              <a:rPr lang="cs-CZ" baseline="0" dirty="0">
                <a:solidFill>
                  <a:schemeClr val="accent2"/>
                </a:solidFill>
              </a:rPr>
              <a:t>Ind </a:t>
            </a:r>
            <a:r>
              <a:rPr lang="cs-CZ" dirty="0">
                <a:solidFill>
                  <a:schemeClr val="accent2"/>
                </a:solidFill>
              </a:rPr>
              <a:t>–</a:t>
            </a:r>
          </a:p>
          <a:p>
            <a:endParaRPr lang="cs-CZ" dirty="0">
              <a:solidFill>
                <a:schemeClr val="accent2"/>
              </a:solidFill>
            </a:endParaRPr>
          </a:p>
          <a:p>
            <a:r>
              <a:rPr lang="cs-CZ" baseline="0" dirty="0">
                <a:solidFill>
                  <a:schemeClr val="accent2"/>
                </a:solidFill>
              </a:rPr>
              <a:t>Anion Ind </a:t>
            </a:r>
            <a:r>
              <a:rPr lang="cs-CZ" dirty="0">
                <a:solidFill>
                  <a:schemeClr val="accent2"/>
                </a:solidFill>
              </a:rPr>
              <a:t>–</a:t>
            </a:r>
            <a:r>
              <a:rPr lang="cs-CZ" baseline="0" dirty="0"/>
              <a:t>   má jinou barvu než neionizovaný indikátor </a:t>
            </a:r>
            <a:r>
              <a:rPr lang="cs-CZ" baseline="0" dirty="0" err="1" smtClean="0">
                <a:solidFill>
                  <a:srgbClr val="FF0066"/>
                </a:solidFill>
              </a:rPr>
              <a:t>HInd</a:t>
            </a:r>
            <a:endParaRPr lang="cs-CZ" baseline="0" dirty="0"/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214282" y="4786322"/>
            <a:ext cx="8172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i="1" baseline="0" dirty="0">
                <a:solidFill>
                  <a:schemeClr val="hlink"/>
                </a:solidFill>
              </a:rPr>
              <a:t>Oblast barevného přechodu indikátoru</a:t>
            </a:r>
            <a:endParaRPr lang="cs-CZ" baseline="0" dirty="0">
              <a:solidFill>
                <a:schemeClr val="hlink"/>
              </a:solidFill>
            </a:endParaRPr>
          </a:p>
          <a:p>
            <a:r>
              <a:rPr lang="cs-CZ" baseline="0" dirty="0"/>
              <a:t>	oblast pH, ve které nastává pozorovatelná změna zbarvení indikátoru.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4" grpId="0"/>
      <p:bldP spid="5127" grpId="0"/>
      <p:bldP spid="51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230" name="Group 86"/>
          <p:cNvGraphicFramePr>
            <a:graphicFrameLocks noGrp="1"/>
          </p:cNvGraphicFramePr>
          <p:nvPr>
            <p:ph/>
          </p:nvPr>
        </p:nvGraphicFramePr>
        <p:xfrm>
          <a:off x="539750" y="404813"/>
          <a:ext cx="8218488" cy="4189095"/>
        </p:xfrm>
        <a:graphic>
          <a:graphicData uri="http://schemas.openxmlformats.org/drawingml/2006/table">
            <a:tbl>
              <a:tblPr/>
              <a:tblGrid>
                <a:gridCol w="1644650"/>
                <a:gridCol w="1643063"/>
                <a:gridCol w="1643062"/>
                <a:gridCol w="1643063"/>
                <a:gridCol w="1644650"/>
              </a:tblGrid>
              <a:tr h="927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Arial" charset="0"/>
                        </a:rPr>
                        <a:t>Indikátor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Arial" charset="0"/>
                        </a:rPr>
                        <a:t>pH barevného přechodu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Arial" charset="0"/>
                        </a:rPr>
                        <a:t>Zbarvení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Arial" charset="0"/>
                        </a:rPr>
                        <a:t>HInd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Arial" charset="0"/>
                        </a:rPr>
                        <a:t>Zbarvení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Arial" charset="0"/>
                        </a:rPr>
                        <a:t>Ind -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Arial" charset="0"/>
                        </a:rPr>
                        <a:t>Složení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Arial" charset="0"/>
                        </a:rPr>
                        <a:t>roztoku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Arial" charset="0"/>
                        </a:rPr>
                        <a:t>indikátoru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9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9900"/>
                          </a:solidFill>
                          <a:effectLst/>
                          <a:latin typeface="Arial" charset="0"/>
                        </a:rPr>
                        <a:t>Methyloranž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3.1 – 4.4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Oranžovo-červené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žluté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0.1% vodný roztok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9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Methylčervěň</a:t>
                      </a: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4.2 – 6.3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červené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žluté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0.2% vodný roztok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Bromthymolo-vá modř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6.0 – 7.7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žluté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modré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0.1% roztok ve 20% ethanolu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9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99"/>
                          </a:solidFill>
                          <a:effectLst/>
                          <a:latin typeface="Arial" charset="0"/>
                        </a:rPr>
                        <a:t>Neutrální červeň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6.8 – 8.0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červené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žluté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0.1% roztok v 60% ethanolu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CC00"/>
                          </a:solidFill>
                          <a:effectLst/>
                          <a:latin typeface="Arial" charset="0"/>
                        </a:rPr>
                        <a:t>Fenolftalein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8.3 - 10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bezbarvé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Červeno-fialové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0.1% nebo 1% roztok v 60% ethanolu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231" name="Text Box 87"/>
          <p:cNvSpPr txBox="1">
            <a:spLocks noChangeArrowheads="1"/>
          </p:cNvSpPr>
          <p:nvPr/>
        </p:nvSpPr>
        <p:spPr bwMode="auto">
          <a:xfrm>
            <a:off x="250825" y="4652963"/>
            <a:ext cx="864235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aseline="0" dirty="0"/>
              <a:t>			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2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2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179388" y="404813"/>
            <a:ext cx="932815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i="1" baseline="0">
                <a:solidFill>
                  <a:srgbClr val="FF0000"/>
                </a:solidFill>
              </a:rPr>
              <a:t>Odměrný roztok</a:t>
            </a:r>
            <a:r>
              <a:rPr lang="cs-CZ" baseline="0"/>
              <a:t> - roztok činidla s přesně známou hodnotou molární </a:t>
            </a:r>
          </a:p>
          <a:p>
            <a:r>
              <a:rPr lang="cs-CZ" baseline="0"/>
              <a:t>		koncentrace, který se obvykle přidává z byrety do titrační baňky 	</a:t>
            </a:r>
          </a:p>
          <a:p>
            <a:r>
              <a:rPr lang="cs-CZ" baseline="0"/>
              <a:t>		s roztokem vzorku. </a:t>
            </a:r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285720" y="1857364"/>
            <a:ext cx="846898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i="1" baseline="0" dirty="0">
                <a:solidFill>
                  <a:srgbClr val="0033CC"/>
                </a:solidFill>
              </a:rPr>
              <a:t>Bod ekvivalence</a:t>
            </a:r>
            <a:r>
              <a:rPr lang="cs-CZ" baseline="0" dirty="0"/>
              <a:t> – okamžik kdy právě </a:t>
            </a:r>
            <a:r>
              <a:rPr lang="cs-CZ" baseline="0" dirty="0" err="1"/>
              <a:t>zreagují</a:t>
            </a:r>
            <a:r>
              <a:rPr lang="cs-CZ" baseline="0" dirty="0"/>
              <a:t>  chemicky ekvivalentní množství </a:t>
            </a:r>
          </a:p>
          <a:p>
            <a:r>
              <a:rPr lang="cs-CZ" baseline="0" dirty="0"/>
              <a:t>		   činidla a stanovované složky </a:t>
            </a: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158750" y="3665538"/>
            <a:ext cx="713208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/>
            <a:r>
              <a:rPr lang="cs-CZ" b="1" i="1" baseline="0" dirty="0">
                <a:solidFill>
                  <a:srgbClr val="9900CC"/>
                </a:solidFill>
              </a:rPr>
              <a:t>Indikace bodu ekvivalence</a:t>
            </a:r>
            <a:endParaRPr lang="cs-CZ" baseline="0" dirty="0">
              <a:solidFill>
                <a:srgbClr val="9900CC"/>
              </a:solidFill>
            </a:endParaRPr>
          </a:p>
          <a:p>
            <a:pPr marL="342900" indent="-342900"/>
            <a:r>
              <a:rPr lang="cs-CZ" baseline="0" dirty="0"/>
              <a:t>subjektivní metody – zrakem lze pozorovat změny zbarvení roztoku </a:t>
            </a:r>
          </a:p>
          <a:p>
            <a:pPr marL="342900" indent="-342900"/>
            <a:r>
              <a:rPr lang="cs-CZ" baseline="0" dirty="0"/>
              <a:t>		     ať za použití či bez použití indikátoru nebo vznik zákalu </a:t>
            </a:r>
          </a:p>
          <a:p>
            <a:pPr marL="342900" indent="-342900"/>
            <a:r>
              <a:rPr lang="cs-CZ" baseline="0" dirty="0"/>
              <a:t>objektivní metody  -  použití </a:t>
            </a:r>
            <a:r>
              <a:rPr lang="cs-CZ" baseline="0" dirty="0" smtClean="0"/>
              <a:t>přístrojů</a:t>
            </a:r>
            <a:endParaRPr lang="cs-CZ" baseline="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/>
      <p:bldP spid="3078" grpId="0"/>
      <p:bldP spid="307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>
                <a:solidFill>
                  <a:srgbClr val="008000"/>
                </a:solidFill>
              </a:rPr>
              <a:t>Metody neutralizační odměrné analýzy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179388" y="1412875"/>
            <a:ext cx="837565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i="1" baseline="0" dirty="0" err="1">
                <a:solidFill>
                  <a:srgbClr val="FF0000"/>
                </a:solidFill>
              </a:rPr>
              <a:t>Acidimetrie</a:t>
            </a:r>
            <a:r>
              <a:rPr lang="cs-CZ" b="1" i="1" baseline="0" dirty="0"/>
              <a:t>  </a:t>
            </a:r>
            <a:r>
              <a:rPr lang="cs-CZ" b="1" i="1" baseline="0" dirty="0" smtClean="0"/>
              <a:t>–</a:t>
            </a:r>
            <a:r>
              <a:rPr lang="cs-CZ" baseline="0" dirty="0" smtClean="0"/>
              <a:t>ke </a:t>
            </a:r>
            <a:r>
              <a:rPr lang="cs-CZ" baseline="0" dirty="0"/>
              <a:t>stanovení zásad odměrnými roztoky  kyselin.</a:t>
            </a:r>
          </a:p>
          <a:p>
            <a:r>
              <a:rPr lang="cs-CZ" baseline="0" dirty="0"/>
              <a:t>                         Používají se 0.05M  až 0.2M odměrné roztoky </a:t>
            </a:r>
            <a:r>
              <a:rPr lang="cs-CZ" baseline="0" dirty="0" err="1"/>
              <a:t>HCl</a:t>
            </a:r>
            <a:r>
              <a:rPr lang="cs-CZ" baseline="0" dirty="0"/>
              <a:t> a H</a:t>
            </a:r>
            <a:r>
              <a:rPr lang="cs-CZ" baseline="-25000" dirty="0"/>
              <a:t>2</a:t>
            </a:r>
            <a:r>
              <a:rPr lang="cs-CZ" baseline="0" dirty="0"/>
              <a:t>SO</a:t>
            </a:r>
            <a:r>
              <a:rPr lang="cs-CZ" baseline="-25000" dirty="0"/>
              <a:t>4</a:t>
            </a:r>
            <a:r>
              <a:rPr lang="cs-CZ" baseline="0" dirty="0"/>
              <a:t> .</a:t>
            </a:r>
          </a:p>
          <a:p>
            <a:r>
              <a:rPr lang="cs-CZ" baseline="0" dirty="0"/>
              <a:t> Přesná hodnota molární koncentrace činidel se stanovuje na tyto základní látky: </a:t>
            </a:r>
          </a:p>
          <a:p>
            <a:r>
              <a:rPr lang="cs-CZ" baseline="0" dirty="0"/>
              <a:t>	          KHCO</a:t>
            </a:r>
            <a:r>
              <a:rPr lang="cs-CZ" baseline="-25000" dirty="0"/>
              <a:t>3 </a:t>
            </a:r>
            <a:r>
              <a:rPr lang="cs-CZ" baseline="0" dirty="0"/>
              <a:t>, Na</a:t>
            </a:r>
            <a:r>
              <a:rPr lang="cs-CZ" baseline="-25000" dirty="0"/>
              <a:t>2</a:t>
            </a:r>
            <a:r>
              <a:rPr lang="cs-CZ" baseline="0" dirty="0"/>
              <a:t>CO</a:t>
            </a:r>
            <a:r>
              <a:rPr lang="cs-CZ" baseline="-25000" dirty="0"/>
              <a:t>3</a:t>
            </a:r>
            <a:r>
              <a:rPr lang="cs-CZ" baseline="0" dirty="0"/>
              <a:t> 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158750" y="2728913"/>
            <a:ext cx="835025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aseline="0">
                <a:solidFill>
                  <a:srgbClr val="FF0000"/>
                </a:solidFill>
              </a:rPr>
              <a:t>Acidimetricky se stanovují	 hydroxidy</a:t>
            </a:r>
            <a:r>
              <a:rPr lang="cs-CZ" baseline="0"/>
              <a:t> – např. sodný, draselný, vápenatý, barnatý</a:t>
            </a:r>
          </a:p>
          <a:p>
            <a:r>
              <a:rPr lang="cs-CZ" baseline="0"/>
              <a:t> 				      uhličitany – např. draselný, vápenatý </a:t>
            </a:r>
          </a:p>
          <a:p>
            <a:r>
              <a:rPr lang="cs-CZ" baseline="0"/>
              <a:t>				      amoniak, hydrazin, organické aminy</a:t>
            </a:r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87313" y="4024313"/>
            <a:ext cx="7940675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i="1" baseline="0">
                <a:solidFill>
                  <a:srgbClr val="0000FF"/>
                </a:solidFill>
              </a:rPr>
              <a:t>Alkalimetrie</a:t>
            </a:r>
            <a:r>
              <a:rPr lang="cs-CZ" baseline="0">
                <a:solidFill>
                  <a:srgbClr val="0000FF"/>
                </a:solidFill>
              </a:rPr>
              <a:t> </a:t>
            </a:r>
            <a:r>
              <a:rPr lang="cs-CZ" baseline="0"/>
              <a:t> –  stanovení kyselin odměrnými roztoky hydroxidů. </a:t>
            </a:r>
          </a:p>
          <a:p>
            <a:r>
              <a:rPr lang="cs-CZ" baseline="0"/>
              <a:t>                          Odměrné roztoky  -  0.1M a 0.2M roztok NaOH a KOH.</a:t>
            </a:r>
          </a:p>
          <a:p>
            <a:r>
              <a:rPr lang="cs-CZ" baseline="0"/>
              <a:t>                          Základní látka       -  dihydrát kyseliny šťavelové.</a:t>
            </a:r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87313" y="5248275"/>
            <a:ext cx="4997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aseline="0">
                <a:solidFill>
                  <a:srgbClr val="0000FF"/>
                </a:solidFill>
              </a:rPr>
              <a:t>Alkalimetricky se stanovují</a:t>
            </a:r>
            <a:r>
              <a:rPr lang="cs-CZ" baseline="0"/>
              <a:t> silné i slabé </a:t>
            </a:r>
            <a:r>
              <a:rPr lang="cs-CZ" baseline="0">
                <a:solidFill>
                  <a:srgbClr val="0000FF"/>
                </a:solidFill>
              </a:rPr>
              <a:t>kyseliny</a:t>
            </a:r>
            <a:endParaRPr lang="cs-CZ" baseline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6" grpId="0"/>
      <p:bldP spid="8197" grpId="0"/>
      <p:bldP spid="8198" grpId="0"/>
      <p:bldP spid="819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Line 2"/>
          <p:cNvSpPr>
            <a:spLocks noChangeShapeType="1"/>
          </p:cNvSpPr>
          <p:nvPr/>
        </p:nvSpPr>
        <p:spPr bwMode="auto">
          <a:xfrm>
            <a:off x="0" y="765175"/>
            <a:ext cx="9144000" cy="0"/>
          </a:xfrm>
          <a:prstGeom prst="line">
            <a:avLst/>
          </a:prstGeom>
          <a:noFill/>
          <a:ln w="57150" cmpd="thinThick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9027" name="Text Box 3"/>
          <p:cNvSpPr txBox="1">
            <a:spLocks noChangeArrowheads="1"/>
          </p:cNvSpPr>
          <p:nvPr/>
        </p:nvSpPr>
        <p:spPr bwMode="auto">
          <a:xfrm>
            <a:off x="395288" y="260350"/>
            <a:ext cx="8305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/>
            <a:r>
              <a:rPr lang="cs-CZ" sz="2400" b="1">
                <a:solidFill>
                  <a:srgbClr val="9F5433"/>
                </a:solidFill>
                <a:latin typeface="Book Antiqua" pitchFamily="18" charset="0"/>
              </a:rPr>
              <a:t>Titrační křivka: silná kyselina a silná zásada</a:t>
            </a:r>
            <a:endParaRPr lang="cs-CZ" sz="2400">
              <a:latin typeface="Times New Roman" pitchFamily="18" charset="0"/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468313" y="908052"/>
            <a:ext cx="4546601" cy="338138"/>
            <a:chOff x="336" y="720"/>
            <a:chExt cx="2864" cy="213"/>
          </a:xfrm>
        </p:grpSpPr>
        <p:sp>
          <p:nvSpPr>
            <p:cNvPr id="129029" name="Text Box 4"/>
            <p:cNvSpPr txBox="1">
              <a:spLocks noChangeArrowheads="1"/>
            </p:cNvSpPr>
            <p:nvPr/>
          </p:nvSpPr>
          <p:spPr bwMode="auto">
            <a:xfrm>
              <a:off x="336" y="720"/>
              <a:ext cx="286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2400" dirty="0" err="1"/>
                <a:t>NaOH</a:t>
              </a:r>
              <a:r>
                <a:rPr lang="en-US" sz="2400" dirty="0"/>
                <a:t> </a:t>
              </a:r>
              <a:r>
                <a:rPr lang="en-US" sz="2000" dirty="0"/>
                <a:t>(</a:t>
              </a:r>
              <a:r>
                <a:rPr lang="en-US" sz="2000" i="1" dirty="0" err="1"/>
                <a:t>aq</a:t>
              </a:r>
              <a:r>
                <a:rPr lang="en-US" sz="2000" dirty="0"/>
                <a:t>)</a:t>
              </a:r>
              <a:r>
                <a:rPr lang="en-US" sz="2400" dirty="0"/>
                <a:t> + </a:t>
              </a:r>
              <a:r>
                <a:rPr lang="en-US" sz="2400" dirty="0" err="1"/>
                <a:t>HCl</a:t>
              </a:r>
              <a:r>
                <a:rPr lang="en-US" sz="2400" dirty="0"/>
                <a:t> </a:t>
              </a:r>
              <a:r>
                <a:rPr lang="en-US" sz="2000" dirty="0"/>
                <a:t>(</a:t>
              </a:r>
              <a:r>
                <a:rPr lang="en-US" sz="2000" i="1" dirty="0" err="1"/>
                <a:t>aq</a:t>
              </a:r>
              <a:r>
                <a:rPr lang="en-US" sz="2000" dirty="0"/>
                <a:t>)</a:t>
              </a:r>
              <a:r>
                <a:rPr lang="en-US" sz="2400" dirty="0"/>
                <a:t>         </a:t>
              </a:r>
              <a:r>
                <a:rPr lang="cs-CZ" sz="2400" dirty="0" smtClean="0"/>
                <a:t>     </a:t>
              </a:r>
              <a:r>
                <a:rPr lang="en-US" sz="2400" dirty="0" smtClean="0"/>
                <a:t>H</a:t>
              </a:r>
              <a:r>
                <a:rPr lang="en-US" sz="2400" baseline="-25000" dirty="0" smtClean="0"/>
                <a:t>2</a:t>
              </a:r>
              <a:r>
                <a:rPr lang="en-US" sz="2400" dirty="0" smtClean="0"/>
                <a:t>O </a:t>
              </a:r>
              <a:r>
                <a:rPr lang="en-US" sz="2000" dirty="0"/>
                <a:t>(</a:t>
              </a:r>
              <a:r>
                <a:rPr lang="en-US" sz="2000" i="1" dirty="0"/>
                <a:t>l</a:t>
              </a:r>
              <a:r>
                <a:rPr lang="en-US" sz="2000" dirty="0"/>
                <a:t>)</a:t>
              </a:r>
              <a:r>
                <a:rPr lang="en-US" sz="2400" dirty="0"/>
                <a:t> + </a:t>
              </a:r>
              <a:r>
                <a:rPr lang="en-US" sz="2400" dirty="0" err="1"/>
                <a:t>NaCl</a:t>
              </a:r>
              <a:r>
                <a:rPr lang="en-US" sz="2400" dirty="0"/>
                <a:t> </a:t>
              </a:r>
              <a:r>
                <a:rPr lang="en-US" sz="2000" dirty="0"/>
                <a:t>(</a:t>
              </a:r>
              <a:r>
                <a:rPr lang="en-US" sz="2000" i="1" dirty="0" err="1"/>
                <a:t>aq</a:t>
              </a:r>
              <a:r>
                <a:rPr lang="en-US" sz="2000" dirty="0"/>
                <a:t>)</a:t>
              </a:r>
            </a:p>
          </p:txBody>
        </p:sp>
        <p:sp>
          <p:nvSpPr>
            <p:cNvPr id="129030" name="Line 5"/>
            <p:cNvSpPr>
              <a:spLocks noChangeShapeType="1"/>
            </p:cNvSpPr>
            <p:nvPr/>
          </p:nvSpPr>
          <p:spPr bwMode="auto">
            <a:xfrm>
              <a:off x="1571" y="778"/>
              <a:ext cx="384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3" name="Group 10"/>
          <p:cNvGrpSpPr>
            <a:grpSpLocks/>
          </p:cNvGrpSpPr>
          <p:nvPr/>
        </p:nvGrpSpPr>
        <p:grpSpPr bwMode="auto">
          <a:xfrm>
            <a:off x="428596" y="1357300"/>
            <a:ext cx="3500738" cy="338138"/>
            <a:chOff x="240" y="912"/>
            <a:chExt cx="1549" cy="213"/>
          </a:xfrm>
        </p:grpSpPr>
        <p:sp>
          <p:nvSpPr>
            <p:cNvPr id="129032" name="Text Box 8"/>
            <p:cNvSpPr txBox="1">
              <a:spLocks noChangeArrowheads="1"/>
            </p:cNvSpPr>
            <p:nvPr/>
          </p:nvSpPr>
          <p:spPr bwMode="auto">
            <a:xfrm>
              <a:off x="240" y="912"/>
              <a:ext cx="1549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2400" dirty="0"/>
                <a:t>OH</a:t>
              </a:r>
              <a:r>
                <a:rPr lang="en-US" baseline="30000" dirty="0"/>
                <a:t>-</a:t>
              </a:r>
              <a:r>
                <a:rPr lang="en-US" sz="2400" dirty="0"/>
                <a:t> </a:t>
              </a:r>
              <a:r>
                <a:rPr lang="en-US" sz="2000" dirty="0"/>
                <a:t>(</a:t>
              </a:r>
              <a:r>
                <a:rPr lang="en-US" sz="2000" i="1" dirty="0" err="1"/>
                <a:t>aq</a:t>
              </a:r>
              <a:r>
                <a:rPr lang="en-US" sz="2000" dirty="0"/>
                <a:t>)</a:t>
              </a:r>
              <a:r>
                <a:rPr lang="en-US" sz="2400" dirty="0"/>
                <a:t> + H</a:t>
              </a:r>
              <a:r>
                <a:rPr lang="en-US" sz="2400" baseline="30000" dirty="0"/>
                <a:t>+</a:t>
              </a:r>
              <a:r>
                <a:rPr lang="en-US" sz="2400" dirty="0"/>
                <a:t> </a:t>
              </a:r>
              <a:r>
                <a:rPr lang="en-US" sz="2000" dirty="0"/>
                <a:t>(</a:t>
              </a:r>
              <a:r>
                <a:rPr lang="en-US" sz="2000" i="1" dirty="0" err="1"/>
                <a:t>aq</a:t>
              </a:r>
              <a:r>
                <a:rPr lang="en-US" sz="2000" dirty="0"/>
                <a:t>)</a:t>
              </a:r>
              <a:r>
                <a:rPr lang="en-US" sz="2400" dirty="0"/>
                <a:t>        </a:t>
              </a:r>
              <a:r>
                <a:rPr lang="cs-CZ" sz="2400" dirty="0" smtClean="0"/>
                <a:t>          </a:t>
              </a:r>
              <a:r>
                <a:rPr lang="en-US" sz="2400" dirty="0" smtClean="0"/>
                <a:t> </a:t>
              </a:r>
              <a:r>
                <a:rPr lang="en-US" sz="2400" dirty="0"/>
                <a:t>H</a:t>
              </a:r>
              <a:r>
                <a:rPr lang="en-US" sz="2400" baseline="-25000" dirty="0"/>
                <a:t>2</a:t>
              </a:r>
              <a:r>
                <a:rPr lang="en-US" sz="2400" dirty="0"/>
                <a:t>O </a:t>
              </a:r>
              <a:r>
                <a:rPr lang="en-US" sz="2000" dirty="0"/>
                <a:t>(</a:t>
              </a:r>
              <a:r>
                <a:rPr lang="en-US" sz="2000" i="1" dirty="0"/>
                <a:t>l</a:t>
              </a:r>
              <a:r>
                <a:rPr lang="en-US" sz="2000" dirty="0"/>
                <a:t>)</a:t>
              </a:r>
            </a:p>
          </p:txBody>
        </p:sp>
        <p:sp>
          <p:nvSpPr>
            <p:cNvPr id="129033" name="Line 9"/>
            <p:cNvSpPr>
              <a:spLocks noChangeShapeType="1"/>
            </p:cNvSpPr>
            <p:nvPr/>
          </p:nvSpPr>
          <p:spPr bwMode="auto">
            <a:xfrm>
              <a:off x="1030" y="957"/>
              <a:ext cx="384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cs-CZ"/>
            </a:p>
          </p:txBody>
        </p:sp>
      </p:grpSp>
      <p:pic>
        <p:nvPicPr>
          <p:cNvPr id="129034" name="Picture 16" descr="16_04"/>
          <p:cNvPicPr>
            <a:picLocks noChangeAspect="1" noChangeArrowheads="1"/>
          </p:cNvPicPr>
          <p:nvPr/>
        </p:nvPicPr>
        <p:blipFill>
          <a:blip r:embed="rId3"/>
          <a:srcRect t="4352"/>
          <a:stretch>
            <a:fillRect/>
          </a:stretch>
        </p:blipFill>
        <p:spPr bwMode="auto">
          <a:xfrm>
            <a:off x="0" y="1785927"/>
            <a:ext cx="9144000" cy="36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714348" y="5429264"/>
            <a:ext cx="714380" cy="2359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2339975" y="0"/>
            <a:ext cx="1370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 baseline="0">
                <a:solidFill>
                  <a:srgbClr val="0000FF"/>
                </a:solidFill>
              </a:rPr>
              <a:t>Příklady</a:t>
            </a: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0" y="549275"/>
            <a:ext cx="891222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aseline="0">
                <a:solidFill>
                  <a:srgbClr val="008000"/>
                </a:solidFill>
              </a:rPr>
              <a:t>Acidimetrické stanovení celkové alkality hydroxidu sodného</a:t>
            </a:r>
          </a:p>
          <a:p>
            <a:endParaRPr lang="cs-CZ" baseline="0">
              <a:solidFill>
                <a:srgbClr val="008000"/>
              </a:solidFill>
            </a:endParaRPr>
          </a:p>
          <a:p>
            <a:r>
              <a:rPr lang="cs-CZ" baseline="0"/>
              <a:t>     Pevný hydroxid sodný obsahuje díky kontaminaci vzdušným CO</a:t>
            </a:r>
            <a:r>
              <a:rPr lang="cs-CZ" baseline="-25000"/>
              <a:t>2</a:t>
            </a:r>
            <a:r>
              <a:rPr lang="cs-CZ" baseline="0"/>
              <a:t>  kromě  NaOH</a:t>
            </a:r>
          </a:p>
          <a:p>
            <a:r>
              <a:rPr lang="cs-CZ" baseline="0"/>
              <a:t>     i Na</a:t>
            </a:r>
            <a:r>
              <a:rPr lang="cs-CZ" baseline="-25000"/>
              <a:t>2</a:t>
            </a:r>
            <a:r>
              <a:rPr lang="cs-CZ" baseline="0"/>
              <a:t>CO</a:t>
            </a:r>
            <a:r>
              <a:rPr lang="cs-CZ" baseline="-25000"/>
              <a:t>3</a:t>
            </a:r>
            <a:r>
              <a:rPr lang="cs-CZ" baseline="0"/>
              <a:t> . Při stanovení celkové alkality se výsledek vyjadřuje v procentech NaOH.</a:t>
            </a: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0" y="1916113"/>
            <a:ext cx="896461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 baseline="0" dirty="0"/>
          </a:p>
          <a:p>
            <a:endParaRPr lang="cs-CZ" baseline="0" dirty="0"/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0" y="2786058"/>
            <a:ext cx="6115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aseline="0" dirty="0">
                <a:solidFill>
                  <a:srgbClr val="008000"/>
                </a:solidFill>
              </a:rPr>
              <a:t>Alkalimetrické stanoveni kyseliny octové v obchodním octě</a:t>
            </a:r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133350" y="3786190"/>
            <a:ext cx="909736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aseline="0" dirty="0"/>
              <a:t>Bylo naváženo 30.210 g obchodního octa (kapaliny) a rozpuštěno na 100 ml zásobního</a:t>
            </a:r>
          </a:p>
          <a:p>
            <a:r>
              <a:rPr lang="cs-CZ" baseline="0" dirty="0"/>
              <a:t>roztoku. </a:t>
            </a:r>
          </a:p>
          <a:p>
            <a:r>
              <a:rPr lang="cs-CZ" baseline="0" dirty="0"/>
              <a:t>Na jednu titraci bylo odpipetováno 25 ml zásobního roztoku. </a:t>
            </a:r>
          </a:p>
          <a:p>
            <a:r>
              <a:rPr lang="cs-CZ" baseline="0" dirty="0"/>
              <a:t>Spotřeba 0.201 M odměrného roztoku </a:t>
            </a:r>
            <a:r>
              <a:rPr lang="cs-CZ" baseline="0" dirty="0" err="1"/>
              <a:t>NaOH</a:t>
            </a:r>
            <a:r>
              <a:rPr lang="cs-CZ" baseline="0" dirty="0"/>
              <a:t> byla 25.80 ml.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428737"/>
            <a:ext cx="8229600" cy="4572032"/>
          </a:xfrm>
        </p:spPr>
        <p:txBody>
          <a:bodyPr/>
          <a:lstStyle/>
          <a:p>
            <a:pPr>
              <a:buNone/>
            </a:pPr>
            <a:r>
              <a:rPr lang="cs-CZ" sz="1400" dirty="0" smtClean="0"/>
              <a:t>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 na snímku č. 8 5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11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05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.2012]. Dostupný na WWW: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analyticjoberlandspecial.com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pictorial.chemistry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flash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curve.swf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Bošek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 a kol.: Chemie. [Skriptum.] Liberec, VŠST, 1979.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Schejbalová, H., Horynová, H., Kopecká, O.: Příklady a úlohy z chemie. [Skriptum.] Liberec: TU, 1996. 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Vacík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J.: Obecná chemie. Praha: SPN, 1986.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Fischer, O.: Fyzikální chemie. Praha: SPN, 1983.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Kask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U.,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Rawn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 D.: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General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Dubuque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Iowa: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C. Brown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Publishers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USA 1993.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Novák, J. a kol.: Fyzikální chemie: bakalářský kurz. VŠCHT Praha, 2005.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Atkins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P.W.: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Physical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London: Oxford University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2002.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Malijevský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A. a kol.: Breviář z fyzikální chemie. Praha: VŠCHT, 2000.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3000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3000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533</Words>
  <Application>Microsoft PowerPoint</Application>
  <PresentationFormat>Předvádění na obrazovce (4:3)</PresentationFormat>
  <Paragraphs>122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Snímek 1</vt:lpstr>
      <vt:lpstr>Snímek 2</vt:lpstr>
      <vt:lpstr>Snímek 3</vt:lpstr>
      <vt:lpstr>Neutralizační odměrná analýza</vt:lpstr>
      <vt:lpstr>Snímek 5</vt:lpstr>
      <vt:lpstr>Snímek 6</vt:lpstr>
      <vt:lpstr>Metody neutralizační odměrné analýzy</vt:lpstr>
      <vt:lpstr>Snímek 8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Ivan</cp:lastModifiedBy>
  <cp:revision>12</cp:revision>
  <dcterms:created xsi:type="dcterms:W3CDTF">2007-01-02T18:20:50Z</dcterms:created>
  <dcterms:modified xsi:type="dcterms:W3CDTF">2012-12-19T17:45:12Z</dcterms:modified>
</cp:coreProperties>
</file>