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62" r:id="rId2"/>
    <p:sldId id="263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9" d="100"/>
          <a:sy n="69" d="100"/>
        </p:scale>
        <p:origin x="-1110" y="-1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VY_22_INOVACE_01_02 Anglický jazyk 2. stupeň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Nedvědice, okres Brno-venkov,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Petr Punčochář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baseline="0" dirty="0" smtClean="0"/>
            <a:t>Anglický jazyk 2. stupeň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ED12C8B-1391-440C-B590-CF6A257F8624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CF7B7A0-DE66-4C05-BCAF-AC8A0F094FDA}" type="presOf" srcId="{4C35D32F-0EAB-4CD7-82EE-45574DC2A586}" destId="{890E4F0B-2866-4A3F-A3C7-2A14B1797930}" srcOrd="1" destOrd="0" presId="urn:microsoft.com/office/officeart/2005/8/layout/target3"/>
    <dgm:cxn modelId="{C4F6DAFF-6877-4DBD-9538-DF2B3FAF7CB7}" type="presOf" srcId="{4C35D32F-0EAB-4CD7-82EE-45574DC2A586}" destId="{8BEBB6EC-1DAA-4CAC-8A25-BC0FCBD5DBD5}" srcOrd="0" destOrd="0" presId="urn:microsoft.com/office/officeart/2005/8/layout/target3"/>
    <dgm:cxn modelId="{10B53D34-061B-4646-BDAC-EA3CA981D9FD}" type="presOf" srcId="{D1D4F407-5343-4D3F-B5B9-D407B03CAEB4}" destId="{D005CE8C-CC26-4C3E-AC11-E15060ECD759}" srcOrd="0" destOrd="0" presId="urn:microsoft.com/office/officeart/2005/8/layout/target3"/>
    <dgm:cxn modelId="{FD3F4C82-CF70-448C-B7D3-1801B572E3C5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B00351E-DFED-4770-B229-B5F3FADB3D77}" type="presOf" srcId="{B651F6E3-6281-48DB-9319-2AEAFDAE7572}" destId="{619D679B-A015-4ECF-8348-D1034C574F40}" srcOrd="0" destOrd="0" presId="urn:microsoft.com/office/officeart/2005/8/layout/target3"/>
    <dgm:cxn modelId="{678F6F14-3513-423F-A746-AB2014B4B410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4EA4093-AB57-4DAB-85AF-8CBB9C3601C0}" type="presOf" srcId="{D8197B8C-B260-4A16-BDF4-0947B075E274}" destId="{25B08C86-7E15-44DC-BE7F-FFB55DD49D12}" srcOrd="0" destOrd="0" presId="urn:microsoft.com/office/officeart/2005/8/layout/target3"/>
    <dgm:cxn modelId="{2AE54997-DA8A-4C50-A079-8BF895FE5838}" type="presOf" srcId="{D8197B8C-B260-4A16-BDF4-0947B075E274}" destId="{5A5FFA88-C948-4069-8E93-59FA12366E83}" srcOrd="1" destOrd="0" presId="urn:microsoft.com/office/officeart/2005/8/layout/target3"/>
    <dgm:cxn modelId="{189555E5-244A-4E74-BD06-A0904A623497}" type="presOf" srcId="{757F3AB3-0718-4624-B441-E567A8F0AB56}" destId="{333A1088-737F-45CB-B68E-254E46348037}" srcOrd="0" destOrd="0" presId="urn:microsoft.com/office/officeart/2005/8/layout/target3"/>
    <dgm:cxn modelId="{D5EDBDE2-2B05-4C28-8085-53C118CA72E7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98EDE0D-C5D7-4E35-A7AD-33E508EDD6DF}" type="presParOf" srcId="{333A1088-737F-45CB-B68E-254E46348037}" destId="{F5ABB229-8D3B-4694-996A-96F23CF14429}" srcOrd="0" destOrd="0" presId="urn:microsoft.com/office/officeart/2005/8/layout/target3"/>
    <dgm:cxn modelId="{E80D32C6-FBAE-479F-A974-0E05AC3B00F9}" type="presParOf" srcId="{333A1088-737F-45CB-B68E-254E46348037}" destId="{F41139FD-01EE-4571-8B17-4FB00FC51163}" srcOrd="1" destOrd="0" presId="urn:microsoft.com/office/officeart/2005/8/layout/target3"/>
    <dgm:cxn modelId="{AA2323A7-2AC3-474B-BBF9-9E00D43FBAF1}" type="presParOf" srcId="{333A1088-737F-45CB-B68E-254E46348037}" destId="{D005CE8C-CC26-4C3E-AC11-E15060ECD759}" srcOrd="2" destOrd="0" presId="urn:microsoft.com/office/officeart/2005/8/layout/target3"/>
    <dgm:cxn modelId="{6B53FE19-54C5-493B-8F8C-05972BB678F0}" type="presParOf" srcId="{333A1088-737F-45CB-B68E-254E46348037}" destId="{2C702D82-9B77-49B7-9568-BB8EB47C3372}" srcOrd="3" destOrd="0" presId="urn:microsoft.com/office/officeart/2005/8/layout/target3"/>
    <dgm:cxn modelId="{169BA79C-3701-46FE-96EF-BAF69E55293C}" type="presParOf" srcId="{333A1088-737F-45CB-B68E-254E46348037}" destId="{A52A0455-90FF-4808-ABD0-F02540D31D5A}" srcOrd="4" destOrd="0" presId="urn:microsoft.com/office/officeart/2005/8/layout/target3"/>
    <dgm:cxn modelId="{02F20EDB-F0A0-4D21-A941-4F8D7525721E}" type="presParOf" srcId="{333A1088-737F-45CB-B68E-254E46348037}" destId="{6140AFEC-043D-4C43-A2F9-D0F5331DF3A3}" srcOrd="5" destOrd="0" presId="urn:microsoft.com/office/officeart/2005/8/layout/target3"/>
    <dgm:cxn modelId="{37CE4072-76D3-435D-8C34-E6C03F315EAB}" type="presParOf" srcId="{333A1088-737F-45CB-B68E-254E46348037}" destId="{9358AC05-5D7D-4327-9F80-1AD486AEA664}" srcOrd="6" destOrd="0" presId="urn:microsoft.com/office/officeart/2005/8/layout/target3"/>
    <dgm:cxn modelId="{2B525466-3321-4999-8AB0-5631FE2B6B6D}" type="presParOf" srcId="{333A1088-737F-45CB-B68E-254E46348037}" destId="{313FC574-E1CD-4FB4-B054-0B805CE0447D}" srcOrd="7" destOrd="0" presId="urn:microsoft.com/office/officeart/2005/8/layout/target3"/>
    <dgm:cxn modelId="{B930C055-8A3F-4DC8-9D72-5E34B89E6040}" type="presParOf" srcId="{333A1088-737F-45CB-B68E-254E46348037}" destId="{619D679B-A015-4ECF-8348-D1034C574F40}" srcOrd="8" destOrd="0" presId="urn:microsoft.com/office/officeart/2005/8/layout/target3"/>
    <dgm:cxn modelId="{D5F5992D-57CF-4809-8B3E-716440889187}" type="presParOf" srcId="{333A1088-737F-45CB-B68E-254E46348037}" destId="{322283A8-4A27-4CDA-BAE3-F381106A9174}" srcOrd="9" destOrd="0" presId="urn:microsoft.com/office/officeart/2005/8/layout/target3"/>
    <dgm:cxn modelId="{DFAE5005-9D76-4706-9A83-321062A13448}" type="presParOf" srcId="{333A1088-737F-45CB-B68E-254E46348037}" destId="{FFC9F71D-1B4F-4AD9-A4A6-86ADEFC8AF5C}" srcOrd="10" destOrd="0" presId="urn:microsoft.com/office/officeart/2005/8/layout/target3"/>
    <dgm:cxn modelId="{73B020D8-A8ED-45F3-8E98-3A66FA1C1F13}" type="presParOf" srcId="{333A1088-737F-45CB-B68E-254E46348037}" destId="{25B08C86-7E15-44DC-BE7F-FFB55DD49D12}" srcOrd="11" destOrd="0" presId="urn:microsoft.com/office/officeart/2005/8/layout/target3"/>
    <dgm:cxn modelId="{38E757C7-DA6E-4F0E-88E4-CA6EC7208102}" type="presParOf" srcId="{333A1088-737F-45CB-B68E-254E46348037}" destId="{76644BE8-9D7C-4C09-B250-3D10AF48CBB7}" srcOrd="12" destOrd="0" presId="urn:microsoft.com/office/officeart/2005/8/layout/target3"/>
    <dgm:cxn modelId="{710D5D9D-16DB-4272-B493-D32B9C58F483}" type="presParOf" srcId="{333A1088-737F-45CB-B68E-254E46348037}" destId="{EE85B701-7295-41C0-BA7A-34D3756A2AE6}" srcOrd="13" destOrd="0" presId="urn:microsoft.com/office/officeart/2005/8/layout/target3"/>
    <dgm:cxn modelId="{5C1F6E11-0547-4732-A954-C28D8A7DBFA3}" type="presParOf" srcId="{333A1088-737F-45CB-B68E-254E46348037}" destId="{8BEBB6EC-1DAA-4CAC-8A25-BC0FCBD5DBD5}" srcOrd="14" destOrd="0" presId="urn:microsoft.com/office/officeart/2005/8/layout/target3"/>
    <dgm:cxn modelId="{0D839EA3-BD55-4CA1-8283-A74504DDF82B}" type="presParOf" srcId="{333A1088-737F-45CB-B68E-254E46348037}" destId="{AED2198E-93D5-4001-81B4-73124B309672}" srcOrd="15" destOrd="0" presId="urn:microsoft.com/office/officeart/2005/8/layout/target3"/>
    <dgm:cxn modelId="{3EFA739B-4AC6-412B-B6A3-20A44831018F}" type="presParOf" srcId="{333A1088-737F-45CB-B68E-254E46348037}" destId="{2BE915AB-18AA-4053-B92C-3BFC9ED204BB}" srcOrd="16" destOrd="0" presId="urn:microsoft.com/office/officeart/2005/8/layout/target3"/>
    <dgm:cxn modelId="{8FD69094-033E-48A3-BAF7-C7D0C5E149E7}" type="presParOf" srcId="{333A1088-737F-45CB-B68E-254E46348037}" destId="{6BB5E863-4638-4E1D-BFDE-399D028AC4ED}" srcOrd="17" destOrd="0" presId="urn:microsoft.com/office/officeart/2005/8/layout/target3"/>
    <dgm:cxn modelId="{7F9D60AE-FF39-4E46-801C-451A798376A8}" type="presParOf" srcId="{333A1088-737F-45CB-B68E-254E46348037}" destId="{5A5FFA88-C948-4069-8E93-59FA12366E83}" srcOrd="18" destOrd="0" presId="urn:microsoft.com/office/officeart/2005/8/layout/target3"/>
    <dgm:cxn modelId="{8B144B5B-5DDC-4B31-8B00-C40F566D75B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Nedvědice, okres Brno-venkov, příspěvková organizace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Petr Punčochář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VY_22_INOVACE_01_02 Anglický jazyk 2. stupeň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baseline="0" dirty="0" smtClean="0"/>
            <a:t>Anglický jazyk 2. stupeň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5026036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3988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468313" y="1557338"/>
            <a:ext cx="8229600" cy="4895998"/>
          </a:xfrm>
        </p:spPr>
        <p:txBody>
          <a:bodyPr>
            <a:normAutofit lnSpcReduction="10000"/>
          </a:bodyPr>
          <a:lstStyle/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Výukový materiál je určen žákům 8. ročníku základní školy </a:t>
            </a:r>
            <a:r>
              <a:rPr lang="cs-CZ" sz="2200" dirty="0"/>
              <a:t>jako opakování z nižších ročníků</a:t>
            </a:r>
            <a:r>
              <a:rPr lang="cs-CZ" sz="2200" dirty="0" smtClean="0"/>
              <a:t>. Materiál obsahuje animace. </a:t>
            </a:r>
            <a:r>
              <a:rPr lang="cs-CZ" sz="2200" dirty="0"/>
              <a:t>Žáci by sami měli být schopni určit strukturu </a:t>
            </a:r>
            <a:r>
              <a:rPr lang="cs-CZ" sz="2200" dirty="0" smtClean="0"/>
              <a:t>přítomného času prostého </a:t>
            </a:r>
            <a:r>
              <a:rPr lang="cs-CZ" sz="2200" dirty="0"/>
              <a:t>v jednotlivých typech </a:t>
            </a:r>
            <a:r>
              <a:rPr lang="cs-CZ" sz="2200" dirty="0" smtClean="0"/>
              <a:t>vět. </a:t>
            </a:r>
            <a:r>
              <a:rPr lang="cs-CZ" sz="2200" dirty="0"/>
              <a:t>Animace </a:t>
            </a:r>
            <a:r>
              <a:rPr lang="cs-CZ" sz="2200" dirty="0" smtClean="0"/>
              <a:t>také zpřístupní správné řešení.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Autor: Mgr. Petr Punčochář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Jazyk: anglický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Očekávaný výstup: žák vytváří věty v přítomném čase prostém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Klíčová slova: anglický jazyk, slovesa</a:t>
            </a:r>
            <a:r>
              <a:rPr lang="cs-CZ" sz="2200" dirty="0"/>
              <a:t>, </a:t>
            </a:r>
            <a:r>
              <a:rPr lang="cs-CZ" sz="2200" dirty="0" smtClean="0"/>
              <a:t>přítomný čas prostý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Druh učebního materiálu: prezentace – využití interaktivní tabule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Klíčové kompetence: kompetence k učení, řešení problémů, komunikativní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Na výukový materiál reagovali žáci podle očekávání 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1853988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cs-CZ" smtClean="0"/>
              <a:t>PRESENT SIMPLE</a:t>
            </a:r>
            <a:br>
              <a:rPr lang="cs-CZ" smtClean="0"/>
            </a:br>
            <a:r>
              <a:rPr lang="cs-CZ" smtClean="0"/>
              <a:t>PŘÍTOMNÝ ČAS PROSTÝ</a:t>
            </a:r>
          </a:p>
        </p:txBody>
      </p:sp>
      <p:sp>
        <p:nvSpPr>
          <p:cNvPr id="2051" name="TextovéPole 5"/>
          <p:cNvSpPr txBox="1">
            <a:spLocks noChangeArrowheads="1"/>
          </p:cNvSpPr>
          <p:nvPr/>
        </p:nvSpPr>
        <p:spPr bwMode="auto">
          <a:xfrm>
            <a:off x="642938" y="1500188"/>
            <a:ext cx="24288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u="sng" dirty="0"/>
              <a:t>Oznamovací věta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392238" y="2130425"/>
            <a:ext cx="925512" cy="3698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dirty="0"/>
              <a:t>podmět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249738" y="2130425"/>
            <a:ext cx="877887" cy="3698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dirty="0"/>
              <a:t>sloveso</a:t>
            </a:r>
          </a:p>
        </p:txBody>
      </p:sp>
      <p:sp>
        <p:nvSpPr>
          <p:cNvPr id="2056" name="TextovéPole 11"/>
          <p:cNvSpPr txBox="1">
            <a:spLocks noChangeArrowheads="1"/>
          </p:cNvSpPr>
          <p:nvPr/>
        </p:nvSpPr>
        <p:spPr bwMode="auto">
          <a:xfrm>
            <a:off x="3249613" y="1987550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/>
              <a:t>+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714375" y="3143250"/>
            <a:ext cx="266858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I go to school every day.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785813" y="3643313"/>
            <a:ext cx="91598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u="sng"/>
              <a:t>Otázka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3643313" y="4214813"/>
            <a:ext cx="925512" cy="36988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dirty="0"/>
              <a:t>podmět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857250" y="4214813"/>
            <a:ext cx="1073150" cy="36988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dirty="0"/>
              <a:t>do / </a:t>
            </a:r>
            <a:r>
              <a:rPr lang="cs-CZ" dirty="0" err="1"/>
              <a:t>does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000750" y="4214813"/>
            <a:ext cx="877888" cy="36988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dirty="0"/>
              <a:t>sloveso</a:t>
            </a:r>
          </a:p>
        </p:txBody>
      </p:sp>
      <p:sp>
        <p:nvSpPr>
          <p:cNvPr id="16" name="TextovéPole 11"/>
          <p:cNvSpPr txBox="1">
            <a:spLocks noChangeArrowheads="1"/>
          </p:cNvSpPr>
          <p:nvPr/>
        </p:nvSpPr>
        <p:spPr bwMode="auto">
          <a:xfrm>
            <a:off x="2571750" y="4143375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/>
              <a:t>+</a:t>
            </a:r>
          </a:p>
        </p:txBody>
      </p:sp>
      <p:sp>
        <p:nvSpPr>
          <p:cNvPr id="17" name="TextovéPole 11"/>
          <p:cNvSpPr txBox="1">
            <a:spLocks noChangeArrowheads="1"/>
          </p:cNvSpPr>
          <p:nvPr/>
        </p:nvSpPr>
        <p:spPr bwMode="auto">
          <a:xfrm>
            <a:off x="5214938" y="4143375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/>
              <a:t>+</a:t>
            </a:r>
          </a:p>
        </p:txBody>
      </p:sp>
      <p:sp>
        <p:nvSpPr>
          <p:cNvPr id="41" name="TextovéPole 40"/>
          <p:cNvSpPr txBox="1"/>
          <p:nvPr/>
        </p:nvSpPr>
        <p:spPr>
          <a:xfrm>
            <a:off x="5111750" y="3130550"/>
            <a:ext cx="2638425" cy="3698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dirty="0"/>
              <a:t>3.os., </a:t>
            </a:r>
            <a:r>
              <a:rPr lang="cs-CZ" dirty="0" err="1"/>
              <a:t>č.j</a:t>
            </a:r>
            <a:r>
              <a:rPr lang="cs-CZ" dirty="0"/>
              <a:t>. – koncovka -s</a:t>
            </a:r>
          </a:p>
        </p:txBody>
      </p:sp>
      <p:cxnSp>
        <p:nvCxnSpPr>
          <p:cNvPr id="43" name="Pravoúhlá spojovací čára 18"/>
          <p:cNvCxnSpPr>
            <a:endCxn id="41" idx="1"/>
          </p:cNvCxnSpPr>
          <p:nvPr/>
        </p:nvCxnSpPr>
        <p:spPr>
          <a:xfrm rot="16200000" flipH="1">
            <a:off x="4374356" y="2577307"/>
            <a:ext cx="827087" cy="647700"/>
          </a:xfrm>
          <a:prstGeom prst="bentConnector2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ovéPole 44"/>
          <p:cNvSpPr txBox="1">
            <a:spLocks noChangeArrowheads="1"/>
          </p:cNvSpPr>
          <p:nvPr/>
        </p:nvSpPr>
        <p:spPr bwMode="auto">
          <a:xfrm>
            <a:off x="857250" y="4786313"/>
            <a:ext cx="20701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Where do you go?</a:t>
            </a:r>
          </a:p>
        </p:txBody>
      </p:sp>
      <p:sp>
        <p:nvSpPr>
          <p:cNvPr id="46" name="TextovéPole 45"/>
          <p:cNvSpPr txBox="1">
            <a:spLocks noChangeArrowheads="1"/>
          </p:cNvSpPr>
          <p:nvPr/>
        </p:nvSpPr>
        <p:spPr bwMode="auto">
          <a:xfrm>
            <a:off x="785813" y="5357813"/>
            <a:ext cx="7874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u="sng"/>
              <a:t>Zápor</a:t>
            </a:r>
          </a:p>
        </p:txBody>
      </p:sp>
      <p:sp>
        <p:nvSpPr>
          <p:cNvPr id="47" name="TextovéPole 46"/>
          <p:cNvSpPr txBox="1"/>
          <p:nvPr/>
        </p:nvSpPr>
        <p:spPr>
          <a:xfrm>
            <a:off x="1071563" y="5857875"/>
            <a:ext cx="925512" cy="3698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dirty="0"/>
              <a:t>podmět</a:t>
            </a:r>
          </a:p>
        </p:txBody>
      </p:sp>
      <p:sp>
        <p:nvSpPr>
          <p:cNvPr id="48" name="TextovéPole 47"/>
          <p:cNvSpPr txBox="1"/>
          <p:nvPr/>
        </p:nvSpPr>
        <p:spPr>
          <a:xfrm>
            <a:off x="3643313" y="5857875"/>
            <a:ext cx="1604962" cy="3698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dirty="0"/>
              <a:t>don´t / </a:t>
            </a:r>
            <a:r>
              <a:rPr lang="cs-CZ" dirty="0" err="1"/>
              <a:t>doesn</a:t>
            </a:r>
            <a:r>
              <a:rPr lang="cs-CZ" dirty="0"/>
              <a:t>´t</a:t>
            </a:r>
          </a:p>
        </p:txBody>
      </p:sp>
      <p:sp>
        <p:nvSpPr>
          <p:cNvPr id="49" name="TextovéPole 48"/>
          <p:cNvSpPr txBox="1"/>
          <p:nvPr/>
        </p:nvSpPr>
        <p:spPr>
          <a:xfrm>
            <a:off x="6500813" y="5857875"/>
            <a:ext cx="877887" cy="3698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dirty="0"/>
              <a:t>sloveso</a:t>
            </a:r>
          </a:p>
        </p:txBody>
      </p:sp>
      <p:sp>
        <p:nvSpPr>
          <p:cNvPr id="50" name="TextovéPole 10"/>
          <p:cNvSpPr txBox="1">
            <a:spLocks noChangeArrowheads="1"/>
          </p:cNvSpPr>
          <p:nvPr/>
        </p:nvSpPr>
        <p:spPr bwMode="auto">
          <a:xfrm>
            <a:off x="2714625" y="5786438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/>
              <a:t>+</a:t>
            </a:r>
          </a:p>
        </p:txBody>
      </p:sp>
      <p:sp>
        <p:nvSpPr>
          <p:cNvPr id="51" name="TextovéPole 11"/>
          <p:cNvSpPr txBox="1">
            <a:spLocks noChangeArrowheads="1"/>
          </p:cNvSpPr>
          <p:nvPr/>
        </p:nvSpPr>
        <p:spPr bwMode="auto">
          <a:xfrm>
            <a:off x="5643563" y="5786438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/>
              <a:t>+</a:t>
            </a:r>
          </a:p>
        </p:txBody>
      </p:sp>
      <p:sp>
        <p:nvSpPr>
          <p:cNvPr id="52" name="TextovéPole 51"/>
          <p:cNvSpPr txBox="1">
            <a:spLocks noChangeArrowheads="1"/>
          </p:cNvSpPr>
          <p:nvPr/>
        </p:nvSpPr>
        <p:spPr bwMode="auto">
          <a:xfrm>
            <a:off x="928688" y="6286500"/>
            <a:ext cx="263366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Ben doesn´t like school.</a:t>
            </a:r>
          </a:p>
        </p:txBody>
      </p:sp>
    </p:spTree>
    <p:extLst>
      <p:ext uri="{BB962C8B-B14F-4D97-AF65-F5344CB8AC3E}">
        <p14:creationId xmlns:p14="http://schemas.microsoft.com/office/powerpoint/2010/main" val="1374570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3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35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1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38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5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3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 nodeType="clickPar">
                      <p:stCondLst>
                        <p:cond delay="indefinite"/>
                      </p:stCondLst>
                      <p:childTnLst>
                        <p:par>
                          <p:cTn id="7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 nodeType="clickPar">
                      <p:stCondLst>
                        <p:cond delay="indefinite"/>
                      </p:stCondLst>
                      <p:childTnLst>
                        <p:par>
                          <p:cTn id="8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0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92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97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 nodeType="clickPar">
                      <p:stCondLst>
                        <p:cond delay="indefinite"/>
                      </p:stCondLst>
                      <p:childTnLst>
                        <p:par>
                          <p:cTn id="9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0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02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 nodeType="clickPar">
                      <p:stCondLst>
                        <p:cond delay="indefinite"/>
                      </p:stCondLst>
                      <p:childTnLst>
                        <p:par>
                          <p:cTn id="1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07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 nodeType="clickPar">
                      <p:stCondLst>
                        <p:cond delay="indefinite"/>
                      </p:stCondLst>
                      <p:childTnLst>
                        <p:par>
                          <p:cTn id="1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0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12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 nodeType="clickPar">
                      <p:stCondLst>
                        <p:cond delay="indefinite"/>
                      </p:stCondLst>
                      <p:childTnLst>
                        <p:par>
                          <p:cTn id="1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/>
      <p:bldP spid="8" grpId="0" animBg="1"/>
      <p:bldP spid="10" grpId="0" animBg="1"/>
      <p:bldP spid="2056" grpId="0"/>
      <p:bldP spid="11" grpId="0"/>
      <p:bldP spid="12" grpId="0"/>
      <p:bldP spid="13" grpId="0" animBg="1"/>
      <p:bldP spid="14" grpId="0" animBg="1"/>
      <p:bldP spid="15" grpId="0" animBg="1"/>
      <p:bldP spid="16" grpId="0"/>
      <p:bldP spid="17" grpId="0"/>
      <p:bldP spid="41" grpId="0" animBg="1"/>
      <p:bldP spid="45" grpId="0"/>
      <p:bldP spid="46" grpId="0"/>
      <p:bldP spid="47" grpId="0" animBg="1"/>
      <p:bldP spid="48" grpId="0" animBg="1"/>
      <p:bldP spid="49" grpId="0" animBg="1"/>
      <p:bldP spid="50" grpId="0"/>
      <p:bldP spid="51" grpId="0"/>
      <p:bldP spid="5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3"/>
            <a:ext cx="8229600" cy="5112568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err="1" smtClean="0"/>
              <a:t>Where</a:t>
            </a:r>
            <a:r>
              <a:rPr lang="cs-CZ" dirty="0" smtClean="0"/>
              <a:t> ……………………..on </a:t>
            </a:r>
            <a:r>
              <a:rPr lang="cs-CZ" dirty="0" err="1" smtClean="0"/>
              <a:t>holiday</a:t>
            </a:r>
            <a:r>
              <a:rPr lang="cs-CZ" dirty="0" smtClean="0"/>
              <a:t>? (</a:t>
            </a:r>
            <a:r>
              <a:rPr lang="cs-CZ" dirty="0" err="1" smtClean="0"/>
              <a:t>you</a:t>
            </a:r>
            <a:r>
              <a:rPr lang="cs-CZ" dirty="0" smtClean="0"/>
              <a:t> / go)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……………………..  </a:t>
            </a:r>
            <a:r>
              <a:rPr lang="cs-CZ" dirty="0"/>
              <a:t>to </a:t>
            </a:r>
            <a:r>
              <a:rPr lang="cs-CZ" dirty="0" err="1" smtClean="0"/>
              <a:t>Croatia</a:t>
            </a:r>
            <a:r>
              <a:rPr lang="cs-CZ" dirty="0" smtClean="0"/>
              <a:t>. (I / go)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……………………..  to </a:t>
            </a:r>
            <a:r>
              <a:rPr lang="cs-CZ" dirty="0" err="1" smtClean="0"/>
              <a:t>England</a:t>
            </a:r>
            <a:r>
              <a:rPr lang="cs-CZ" dirty="0" smtClean="0"/>
              <a:t>. (I / not go)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…………………….. in </a:t>
            </a:r>
            <a:r>
              <a:rPr lang="cs-CZ" dirty="0" err="1" smtClean="0"/>
              <a:t>the</a:t>
            </a:r>
            <a:r>
              <a:rPr lang="cs-CZ" dirty="0" smtClean="0"/>
              <a:t> house? (Tom / </a:t>
            </a:r>
            <a:r>
              <a:rPr lang="cs-CZ" dirty="0" err="1" smtClean="0"/>
              <a:t>help</a:t>
            </a:r>
            <a:r>
              <a:rPr lang="cs-CZ" dirty="0" smtClean="0"/>
              <a:t>)</a:t>
            </a:r>
            <a:endParaRPr lang="cs-CZ" dirty="0"/>
          </a:p>
          <a:p>
            <a:pPr marL="0" indent="0">
              <a:lnSpc>
                <a:spcPct val="150000"/>
              </a:lnSpc>
              <a:buNone/>
            </a:pPr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/>
              <a:t>……………………..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bed</a:t>
            </a:r>
            <a:r>
              <a:rPr lang="cs-CZ" dirty="0" smtClean="0"/>
              <a:t>. (he / make)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/>
              <a:t>……………………..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table. (he / not set)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2195736" y="645631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d</a:t>
            </a:r>
            <a:r>
              <a:rPr lang="cs-CZ" sz="2400" dirty="0" smtClean="0">
                <a:solidFill>
                  <a:srgbClr val="FF0000"/>
                </a:solidFill>
              </a:rPr>
              <a:t>o </a:t>
            </a:r>
            <a:r>
              <a:rPr lang="cs-CZ" sz="2400" dirty="0" err="1" smtClean="0">
                <a:solidFill>
                  <a:srgbClr val="FF0000"/>
                </a:solidFill>
              </a:rPr>
              <a:t>you</a:t>
            </a:r>
            <a:r>
              <a:rPr lang="cs-CZ" sz="2400" dirty="0" smtClean="0">
                <a:solidFill>
                  <a:srgbClr val="FF0000"/>
                </a:solidFill>
              </a:rPr>
              <a:t> go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48377" y="1438860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I go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2204864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I </a:t>
            </a:r>
            <a:r>
              <a:rPr lang="cs-CZ" sz="2400" dirty="0" err="1" smtClean="0">
                <a:solidFill>
                  <a:srgbClr val="FF0000"/>
                </a:solidFill>
              </a:rPr>
              <a:t>don´t</a:t>
            </a:r>
            <a:r>
              <a:rPr lang="cs-CZ" sz="2400" dirty="0" smtClean="0">
                <a:solidFill>
                  <a:srgbClr val="FF0000"/>
                </a:solidFill>
              </a:rPr>
              <a:t> go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3068960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Does</a:t>
            </a:r>
            <a:r>
              <a:rPr lang="cs-CZ" sz="2400" dirty="0" smtClean="0">
                <a:solidFill>
                  <a:srgbClr val="FF0000"/>
                </a:solidFill>
              </a:rPr>
              <a:t> Tom </a:t>
            </a:r>
            <a:r>
              <a:rPr lang="cs-CZ" sz="2400" dirty="0" err="1" smtClean="0">
                <a:solidFill>
                  <a:srgbClr val="FF0000"/>
                </a:solidFill>
              </a:rPr>
              <a:t>help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63688" y="3933056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he </a:t>
            </a:r>
            <a:r>
              <a:rPr lang="cs-CZ" sz="2400" dirty="0" err="1" smtClean="0">
                <a:solidFill>
                  <a:srgbClr val="FF0000"/>
                </a:solidFill>
              </a:rPr>
              <a:t>makes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3568" y="4725144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He </a:t>
            </a:r>
            <a:r>
              <a:rPr lang="cs-CZ" sz="2400" dirty="0" err="1" smtClean="0">
                <a:solidFill>
                  <a:srgbClr val="FF0000"/>
                </a:solidFill>
              </a:rPr>
              <a:t>doesn´t</a:t>
            </a:r>
            <a:r>
              <a:rPr lang="cs-CZ" sz="2400" dirty="0" smtClean="0">
                <a:solidFill>
                  <a:srgbClr val="FF0000"/>
                </a:solidFill>
              </a:rPr>
              <a:t> set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2863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206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Jaký sport hraješ?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cs-CZ" dirty="0"/>
              <a:t>Hraji kopanou.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cs-CZ" dirty="0"/>
              <a:t>Nehraji hokej.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cs-CZ" dirty="0"/>
              <a:t>Pomáhá </a:t>
            </a:r>
            <a:r>
              <a:rPr lang="cs-CZ" dirty="0" smtClean="0"/>
              <a:t>Mandy </a:t>
            </a:r>
            <a:r>
              <a:rPr lang="cs-CZ" dirty="0"/>
              <a:t>doma?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cs-CZ" dirty="0"/>
              <a:t>Ano, umývá nádobí.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cs-CZ" dirty="0"/>
              <a:t>Ale </a:t>
            </a:r>
            <a:r>
              <a:rPr lang="cs-CZ" dirty="0" smtClean="0"/>
              <a:t>nevaří.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539552" y="499057"/>
            <a:ext cx="8229600" cy="612068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200000"/>
              </a:lnSpc>
              <a:buFont typeface="Arial" pitchFamily="34" charset="0"/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What</a:t>
            </a:r>
            <a:r>
              <a:rPr lang="cs-CZ" dirty="0" smtClean="0">
                <a:solidFill>
                  <a:srgbClr val="FF0000"/>
                </a:solidFill>
              </a:rPr>
              <a:t> sport do </a:t>
            </a:r>
            <a:r>
              <a:rPr lang="cs-CZ" dirty="0" err="1" smtClean="0">
                <a:solidFill>
                  <a:srgbClr val="FF0000"/>
                </a:solidFill>
              </a:rPr>
              <a:t>you</a:t>
            </a:r>
            <a:r>
              <a:rPr lang="cs-CZ" dirty="0" smtClean="0">
                <a:solidFill>
                  <a:srgbClr val="FF0000"/>
                </a:solidFill>
              </a:rPr>
              <a:t> play?</a:t>
            </a:r>
          </a:p>
          <a:p>
            <a:pPr marL="0" indent="0">
              <a:lnSpc>
                <a:spcPct val="200000"/>
              </a:lnSpc>
              <a:buFont typeface="Arial" pitchFamily="34" charset="0"/>
              <a:buNone/>
            </a:pPr>
            <a:r>
              <a:rPr lang="cs-CZ" dirty="0" smtClean="0">
                <a:solidFill>
                  <a:srgbClr val="FF0000"/>
                </a:solidFill>
              </a:rPr>
              <a:t>I play </a:t>
            </a:r>
            <a:r>
              <a:rPr lang="cs-CZ" dirty="0" err="1" smtClean="0">
                <a:solidFill>
                  <a:srgbClr val="FF0000"/>
                </a:solidFill>
              </a:rPr>
              <a:t>football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lnSpc>
                <a:spcPct val="200000"/>
              </a:lnSpc>
              <a:buFont typeface="Arial" pitchFamily="34" charset="0"/>
              <a:buNone/>
            </a:pPr>
            <a:r>
              <a:rPr lang="cs-CZ" dirty="0" smtClean="0">
                <a:solidFill>
                  <a:srgbClr val="FF0000"/>
                </a:solidFill>
              </a:rPr>
              <a:t>I </a:t>
            </a:r>
            <a:r>
              <a:rPr lang="cs-CZ" dirty="0" err="1" smtClean="0">
                <a:solidFill>
                  <a:srgbClr val="FF0000"/>
                </a:solidFill>
              </a:rPr>
              <a:t>don´t</a:t>
            </a:r>
            <a:r>
              <a:rPr lang="cs-CZ" dirty="0" smtClean="0">
                <a:solidFill>
                  <a:srgbClr val="FF0000"/>
                </a:solidFill>
              </a:rPr>
              <a:t> play </a:t>
            </a:r>
            <a:r>
              <a:rPr lang="cs-CZ" dirty="0" err="1" smtClean="0">
                <a:solidFill>
                  <a:srgbClr val="FF0000"/>
                </a:solidFill>
              </a:rPr>
              <a:t>ice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hockey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lnSpc>
                <a:spcPct val="200000"/>
              </a:lnSpc>
              <a:buFont typeface="Arial" pitchFamily="34" charset="0"/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Does</a:t>
            </a:r>
            <a:r>
              <a:rPr lang="cs-CZ" smtClean="0">
                <a:solidFill>
                  <a:srgbClr val="FF0000"/>
                </a:solidFill>
              </a:rPr>
              <a:t> Mandy help</a:t>
            </a:r>
            <a:r>
              <a:rPr lang="cs-CZ" dirty="0" smtClean="0">
                <a:solidFill>
                  <a:srgbClr val="FF0000"/>
                </a:solidFill>
              </a:rPr>
              <a:t> in </a:t>
            </a:r>
            <a:r>
              <a:rPr lang="cs-CZ" dirty="0" err="1" smtClean="0">
                <a:solidFill>
                  <a:srgbClr val="FF0000"/>
                </a:solidFill>
              </a:rPr>
              <a:t>the</a:t>
            </a:r>
            <a:r>
              <a:rPr lang="cs-CZ" dirty="0" smtClean="0">
                <a:solidFill>
                  <a:srgbClr val="FF0000"/>
                </a:solidFill>
              </a:rPr>
              <a:t> house?</a:t>
            </a:r>
          </a:p>
          <a:p>
            <a:pPr marL="0" indent="0">
              <a:lnSpc>
                <a:spcPct val="200000"/>
              </a:lnSpc>
              <a:buFont typeface="Arial" pitchFamily="34" charset="0"/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Yes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she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washes</a:t>
            </a:r>
            <a:r>
              <a:rPr lang="cs-CZ" dirty="0" smtClean="0">
                <a:solidFill>
                  <a:srgbClr val="FF0000"/>
                </a:solidFill>
              </a:rPr>
              <a:t> up.</a:t>
            </a:r>
          </a:p>
          <a:p>
            <a:pPr marL="0" indent="0">
              <a:lnSpc>
                <a:spcPct val="200000"/>
              </a:lnSpc>
              <a:buFont typeface="Arial" pitchFamily="34" charset="0"/>
              <a:buNone/>
            </a:pPr>
            <a:r>
              <a:rPr lang="cs-CZ" dirty="0" smtClean="0">
                <a:solidFill>
                  <a:srgbClr val="FF0000"/>
                </a:solidFill>
              </a:rPr>
              <a:t>But </a:t>
            </a:r>
            <a:r>
              <a:rPr lang="cs-CZ" dirty="0" err="1" smtClean="0">
                <a:solidFill>
                  <a:srgbClr val="FF0000"/>
                </a:solidFill>
              </a:rPr>
              <a:t>she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doesn´t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cook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0517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</TotalTime>
  <Words>321</Words>
  <Application>Microsoft Office PowerPoint</Application>
  <PresentationFormat>Předvádění na obrazovce (4:3)</PresentationFormat>
  <Paragraphs>60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PRESENT SIMPLE PŘÍTOMNÝ ČAS PROSTÝ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pepe</cp:lastModifiedBy>
  <cp:revision>25</cp:revision>
  <dcterms:created xsi:type="dcterms:W3CDTF">2011-06-20T10:40:08Z</dcterms:created>
  <dcterms:modified xsi:type="dcterms:W3CDTF">2012-12-19T17:54:08Z</dcterms:modified>
</cp:coreProperties>
</file>