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71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86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 baseline="300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 baseline="300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 baseline="300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 baseline="300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 baseline="300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 baseline="300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 baseline="300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 baseline="300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 baseline="300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33CC33"/>
    <a:srgbClr val="99CC00"/>
    <a:srgbClr val="CC0099"/>
    <a:srgbClr val="FF66FF"/>
    <a:srgbClr val="FF3300"/>
    <a:srgbClr val="3366FF"/>
    <a:srgbClr val="008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46E55-1BFA-43EE-AC29-E6ACF1B9968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B532B2-2EEC-4C5B-8F9C-90AE5C03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D75019-01CD-4EAD-88B4-9B686E485FB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EAB4BD-1FEB-4965-ABEE-C534B1A271C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3CA994-76C9-4535-B526-60DBD827737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C66310-990A-4B65-A752-5BE34C5D17E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54E976-F3B7-481E-8E71-E4ACBA1CD25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4B8791-6B60-444F-9BDD-316936FD8E6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99C33B-94A9-4D89-A4E7-9D27A6D77F9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800674-7AB0-4775-BC54-8F2346E4FBF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409E48-2746-4B53-A70E-686D4B92CE9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D5B9AF-B174-4775-AABE-B2889D522DD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A682B6-2ED3-42C8-9D85-4E6A88BBD06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F28F5E6-4293-4142-B806-D02B5D4B5FA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aseline="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aseline="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aseline="0"/>
            </a:lvl1pPr>
          </a:lstStyle>
          <a:p>
            <a:fld id="{22BD4266-B66B-4508-925B-3B28460E50A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VY_32_INOVACE_CH_1_BAR_15_OBECNACHEMIE _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Ivan Bartoš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Kinetika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8. 5. 2012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Tento materiál objasňuje srozumitelnou formou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základy chemické kinetiky a obecné zákonitosti reakčních rychlostí. 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Grafická názornost se podílí na inovativnost i podání látky  spolu s  jednoduchostí grafických prvků.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7444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174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1285852" y="274639"/>
            <a:ext cx="7400948" cy="5297502"/>
          </a:xfrm>
        </p:spPr>
        <p:txBody>
          <a:bodyPr/>
          <a:lstStyle/>
          <a:p>
            <a:r>
              <a:rPr lang="cs-CZ" b="1" u="sng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5. Chemická kinetika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Studuje 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rychlosti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těch chemických reakcí, které jsou z energetického hlediska uskutečnitelné, a zabývá se faktory, které tuto rychlost ovlivňují. Cílem je objasnění 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reakčních mechanismů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cs-CZ" sz="1400" b="1" u="sng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Reakce izolované a současné (simultánní)</a:t>
            </a:r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Izolované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reakce probíhají v 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soustavě samy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v 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simultánních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probíhá najednou 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více reakcí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Simultánní reakce </a:t>
            </a:r>
            <a:r>
              <a:rPr lang="cs-CZ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</a:t>
            </a:r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a) reakce zvratné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se vyznačují tím, že z reaktantů vznikají produkty a současně z produktů zpět reaktanty. S danou reakcí probíhá reakce zpětná, obecně 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  <a:sym typeface="Wingdings 3"/>
              </a:rPr>
              <a:t>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</a:t>
            </a:r>
          </a:p>
          <a:p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b) reakce bočné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se vyznačují tím, že výchozí látky reagují za vzniku různých produktů. 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A+B 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  <a:sym typeface="Wingdings 3"/>
              </a:rPr>
              <a:t>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</a:t>
            </a:r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Uplatňují se zejména v organické chemii.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				</a:t>
            </a:r>
            <a:endParaRPr lang="cs-CZ" sz="1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c) reakce následné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(</a:t>
            </a:r>
            <a:r>
              <a:rPr lang="cs-CZ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konsekventivní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 jsou takové, kdy produkt reakce je výchozí látkou reakce následují.  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 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  <a:sym typeface="Symbol"/>
              </a:rPr>
              <a:t>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B 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  <a:sym typeface="Symbol"/>
              </a:rPr>
              <a:t>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C 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  <a:sym typeface="Symbol"/>
              </a:rPr>
              <a:t>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... 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  <a:sym typeface="Symbol"/>
              </a:rPr>
              <a:t>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P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Mezi následné reakce patří i reakce </a:t>
            </a:r>
            <a:r>
              <a:rPr lang="cs-CZ" sz="1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řetězové</a:t>
            </a:r>
            <a:r>
              <a:rPr lang="cs-CZ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</a:t>
            </a:r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sz="2800" b="1" u="sng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Reakční </a:t>
            </a:r>
            <a:r>
              <a:rPr lang="cs-CZ" sz="2800" b="1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rychlost</a:t>
            </a:r>
          </a:p>
          <a:p>
            <a:endParaRPr lang="cs-CZ" sz="1800" b="1" u="sng" dirty="0"/>
          </a:p>
          <a:p>
            <a:pPr>
              <a:buNone/>
            </a:pPr>
            <a:endParaRPr lang="cs-CZ" sz="1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je dána časovým úbytkem látkového množství kterékoliv výchozí látky nebo přírůstkem látkového množství kteréhokoliv produktu reakce děleným stechiometrickým koeficientem této látky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endParaRPr lang="cs-CZ" sz="1800" dirty="0"/>
          </a:p>
          <a:p>
            <a:endParaRPr lang="cs-CZ" sz="1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Pro obecnou reakci: </a:t>
            </a:r>
            <a:r>
              <a:rPr lang="cs-CZ" sz="1800" i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aA</a:t>
            </a:r>
            <a:r>
              <a:rPr lang="cs-CZ" sz="18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+</a:t>
            </a:r>
            <a:r>
              <a:rPr lang="cs-CZ" sz="1800" i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bB</a:t>
            </a:r>
            <a:r>
              <a:rPr lang="cs-CZ" sz="18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800" i="1" dirty="0">
                <a:solidFill>
                  <a:schemeClr val="tx1"/>
                </a:solidFill>
                <a:latin typeface="+mn-lt"/>
                <a:ea typeface="+mn-ea"/>
                <a:cs typeface="+mn-cs"/>
                <a:sym typeface="Symbol"/>
              </a:rPr>
              <a:t></a:t>
            </a:r>
            <a:r>
              <a:rPr lang="cs-CZ" sz="18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800" i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cC</a:t>
            </a:r>
            <a:r>
              <a:rPr lang="cs-CZ" sz="18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+</a:t>
            </a:r>
            <a:r>
              <a:rPr lang="cs-CZ" sz="1800" i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dD</a:t>
            </a:r>
            <a:r>
              <a:rPr lang="cs-CZ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je reakční rychlost dána vztahy: </a:t>
            </a:r>
          </a:p>
          <a:p>
            <a:r>
              <a:rPr lang="cs-CZ" sz="18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v</a:t>
            </a:r>
            <a:r>
              <a:rPr lang="cs-CZ" sz="18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= -(1/a) * (</a:t>
            </a:r>
            <a:r>
              <a:rPr lang="cs-CZ" sz="18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</a:t>
            </a:r>
            <a:r>
              <a:rPr lang="cs-CZ" sz="1800" i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</a:t>
            </a:r>
            <a:r>
              <a:rPr lang="cs-CZ" sz="1800" i="1" baseline="-250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  <a:r>
              <a:rPr lang="cs-CZ" sz="18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</a:t>
            </a:r>
            <a:r>
              <a:rPr lang="cs-CZ" sz="18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</a:t>
            </a:r>
            <a:r>
              <a:rPr lang="cs-CZ" sz="1800" i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</a:t>
            </a:r>
            <a:r>
              <a:rPr lang="cs-CZ" sz="18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 = -(1/b) * (</a:t>
            </a:r>
            <a:r>
              <a:rPr lang="cs-CZ" sz="18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</a:t>
            </a:r>
            <a:r>
              <a:rPr lang="cs-CZ" sz="1800" i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</a:t>
            </a:r>
            <a:r>
              <a:rPr lang="cs-CZ" sz="1800" i="1" baseline="-250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</a:t>
            </a:r>
            <a:r>
              <a:rPr lang="cs-CZ" sz="18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</a:t>
            </a:r>
            <a:r>
              <a:rPr lang="cs-CZ" sz="18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</a:t>
            </a:r>
            <a:r>
              <a:rPr lang="cs-CZ" sz="1800" i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</a:t>
            </a:r>
            <a:r>
              <a:rPr lang="cs-CZ" sz="18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 = -(1/c) * (</a:t>
            </a:r>
            <a:r>
              <a:rPr lang="cs-CZ" sz="18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</a:t>
            </a:r>
            <a:r>
              <a:rPr lang="cs-CZ" sz="1800" i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</a:t>
            </a:r>
            <a:r>
              <a:rPr lang="cs-CZ" sz="1800" i="1" baseline="-250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</a:t>
            </a:r>
            <a:r>
              <a:rPr lang="cs-CZ" sz="18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</a:t>
            </a:r>
            <a:r>
              <a:rPr lang="cs-CZ" sz="18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</a:t>
            </a:r>
            <a:r>
              <a:rPr lang="cs-CZ" sz="1800" i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</a:t>
            </a:r>
            <a:r>
              <a:rPr lang="cs-CZ" sz="18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 = -(1/d) * (</a:t>
            </a:r>
            <a:r>
              <a:rPr lang="cs-CZ" sz="18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</a:t>
            </a:r>
            <a:r>
              <a:rPr lang="cs-CZ" sz="1800" i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</a:t>
            </a:r>
            <a:r>
              <a:rPr lang="cs-CZ" sz="1800" i="1" baseline="-250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</a:t>
            </a:r>
            <a:r>
              <a:rPr lang="cs-CZ" sz="18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</a:t>
            </a:r>
            <a:r>
              <a:rPr lang="cs-CZ" sz="18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</a:t>
            </a:r>
            <a:r>
              <a:rPr lang="cs-CZ" sz="1800" i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</a:t>
            </a:r>
            <a:r>
              <a:rPr lang="cs-CZ" sz="18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</a:t>
            </a:r>
            <a:r>
              <a:rPr lang="cs-CZ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>
              <a:buNone/>
            </a:pPr>
            <a:endParaRPr lang="cs-CZ" sz="1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sz="2800" b="1" u="sng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Rychlostní rovnice chemické </a:t>
            </a:r>
            <a:r>
              <a:rPr lang="cs-CZ" sz="2800" b="1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reakce</a:t>
            </a:r>
          </a:p>
          <a:p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cs-CZ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Rychlost reakce je přímo úměrná součinu okamžitých koncentrací výchozích látek.</a:t>
            </a:r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Tuto závislost vystihuje 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kinetická rovnice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</a:t>
            </a:r>
            <a:r>
              <a:rPr lang="cs-CZ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v=k </a:t>
            </a:r>
            <a:r>
              <a:rPr lang="en-US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[A][B] 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</a:t>
            </a:r>
            <a:endParaRPr lang="cs-CZ" sz="14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</a:t>
            </a:r>
            <a:r>
              <a:rPr lang="en-US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je </a:t>
            </a:r>
            <a:r>
              <a:rPr lang="en-US" sz="14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rychlostní</a:t>
            </a:r>
            <a:r>
              <a:rPr lang="en-US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konstanta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závisí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na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teplotě</a:t>
            </a:r>
            <a:endParaRPr lang="cs-CZ" sz="14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Jde-li o obecnou složenou reakci </a:t>
            </a:r>
            <a:r>
              <a:rPr lang="cs-CZ" sz="1400" i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aA</a:t>
            </a:r>
            <a:r>
              <a:rPr lang="cs-CZ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+ </a:t>
            </a:r>
            <a:r>
              <a:rPr lang="cs-CZ" sz="1400" i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bB</a:t>
            </a:r>
            <a:r>
              <a:rPr lang="cs-CZ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+ </a:t>
            </a:r>
            <a:r>
              <a:rPr lang="cs-CZ" sz="1400" i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cC</a:t>
            </a:r>
            <a:r>
              <a:rPr lang="cs-CZ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400" i="1" dirty="0">
                <a:solidFill>
                  <a:schemeClr val="tx1"/>
                </a:solidFill>
                <a:latin typeface="+mn-lt"/>
                <a:ea typeface="+mn-ea"/>
                <a:cs typeface="+mn-cs"/>
                <a:sym typeface="Symbol"/>
              </a:rPr>
              <a:t></a:t>
            </a:r>
            <a:r>
              <a:rPr lang="cs-CZ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produkty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musí </a:t>
            </a:r>
            <a:r>
              <a:rPr lang="cs-CZ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zreagovat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(</a:t>
            </a:r>
            <a:r>
              <a:rPr lang="cs-CZ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a+b+c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 částice, aby vznikly produkty </a:t>
            </a:r>
            <a:r>
              <a:rPr lang="cs-CZ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reakce</a:t>
            </a:r>
          </a:p>
          <a:p>
            <a:endParaRPr lang="cs-CZ" sz="1400" dirty="0"/>
          </a:p>
          <a:p>
            <a:r>
              <a:rPr lang="cs-CZ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Kinetická 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rovnice složené reakce je: </a:t>
            </a:r>
            <a:r>
              <a:rPr lang="cs-CZ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v=k</a:t>
            </a:r>
            <a:r>
              <a:rPr lang="en-US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[A]</a:t>
            </a:r>
            <a:r>
              <a:rPr lang="en-US" sz="1400" i="1" baseline="300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Symbol"/>
              </a:rPr>
              <a:t></a:t>
            </a:r>
            <a:r>
              <a:rPr lang="en-US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[B]</a:t>
            </a:r>
            <a:r>
              <a:rPr lang="en-US" sz="1400" i="1" baseline="300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Symbol"/>
              </a:rPr>
              <a:t></a:t>
            </a:r>
            <a:r>
              <a:rPr lang="en-US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[C]</a:t>
            </a:r>
            <a:r>
              <a:rPr lang="en-US" sz="1400" i="1" baseline="300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Symbol"/>
              </a:rPr>
              <a:t></a:t>
            </a:r>
            <a:r>
              <a:rPr lang="en-US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Součet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exponentů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i="1" dirty="0">
                <a:solidFill>
                  <a:schemeClr val="tx1"/>
                </a:solidFill>
                <a:latin typeface="+mn-lt"/>
                <a:ea typeface="+mn-ea"/>
                <a:cs typeface="+mn-cs"/>
                <a:sym typeface="Symbol"/>
              </a:rPr>
              <a:t></a:t>
            </a:r>
            <a:r>
              <a:rPr lang="en-US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+</a:t>
            </a:r>
            <a:r>
              <a:rPr lang="en-US" sz="1400" i="1" dirty="0">
                <a:solidFill>
                  <a:schemeClr val="tx1"/>
                </a:solidFill>
                <a:latin typeface="+mn-lt"/>
                <a:ea typeface="+mn-ea"/>
                <a:cs typeface="+mn-cs"/>
                <a:sym typeface="Symbol"/>
              </a:rPr>
              <a:t></a:t>
            </a:r>
            <a:r>
              <a:rPr lang="en-US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+</a:t>
            </a:r>
            <a:r>
              <a:rPr lang="en-US" sz="1400" i="1" dirty="0">
                <a:solidFill>
                  <a:schemeClr val="tx1"/>
                </a:solidFill>
                <a:latin typeface="+mn-lt"/>
                <a:ea typeface="+mn-ea"/>
                <a:cs typeface="+mn-cs"/>
                <a:sym typeface="Symbol"/>
              </a:rPr>
              <a:t></a:t>
            </a:r>
            <a:r>
              <a:rPr lang="en-US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nazývá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reakční</a:t>
            </a:r>
            <a:r>
              <a:rPr lang="en-US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řád</a:t>
            </a:r>
            <a:endParaRPr lang="cs-CZ" sz="1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sz="1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jednoduchých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izolovaných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reakcí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je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řád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reakce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roven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součtu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jednotlivých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stechiometrických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koeficientů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dané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rovnice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.)</a:t>
            </a:r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cs-CZ" sz="14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 </a:t>
            </a:r>
            <a:r>
              <a:rPr lang="en-US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= A e</a:t>
            </a:r>
            <a:r>
              <a:rPr lang="en-US" sz="1400" i="1" baseline="300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-E/RT</a:t>
            </a:r>
            <a:r>
              <a:rPr lang="en-US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 –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předexponenciální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faktor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E –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aktivační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energie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R –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univerzální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plynová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konstanta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(R=8,314 J/K*mol), </a:t>
            </a:r>
            <a:r>
              <a:rPr lang="en-US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</a:t>
            </a:r>
            <a:r>
              <a:rPr lang="cs-CZ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- a</a:t>
            </a:r>
            <a:r>
              <a:rPr lang="en-US" sz="14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bsolutní</a:t>
            </a:r>
            <a:r>
              <a:rPr lang="en-US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teplota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e –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Eulerovo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číslo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en-US" sz="2800" b="1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Katalýza</a:t>
            </a:r>
            <a:endParaRPr lang="cs-CZ" sz="2800" b="1" u="sng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cs-CZ" sz="2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Je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ovlivňování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rychlosti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reakce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přidáváním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katalyzátoru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do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soustavy</a:t>
            </a:r>
            <a:r>
              <a:rPr lang="en-US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cs-CZ" sz="14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sz="1400" dirty="0"/>
          </a:p>
          <a:p>
            <a:r>
              <a:rPr lang="en-US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Katalyzátor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je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látka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která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zvyšuje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rychlost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chemické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reakce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ale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sama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se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přitom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nemění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Nelze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jej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tedy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považovat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ani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za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výchozí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látku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ani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za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produkt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Princip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je,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že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jedna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z 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reagujících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látek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vytvoří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s 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katalyzátorem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nestálý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meziprodukt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Ten se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při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reakci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s 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druhou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výchozí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látkou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rozkládá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za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vzniku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reakčních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produktů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současné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regenerace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katalyzátoru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3" name="Obrázek 2" descr="292px-CatalysisSchem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5918" y="3071809"/>
            <a:ext cx="5214974" cy="2428893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071670" y="5572140"/>
            <a:ext cx="44031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1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Katalzátor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“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vede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”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reakci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jiným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reakčním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mechanismem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u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kterého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je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aktivační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energie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každé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dílčí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reakce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nižší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než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je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aktivační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energie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reakce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původní</a:t>
            </a:r>
            <a:r>
              <a:rPr lang="en-US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cs-CZ" sz="16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sz="1600" dirty="0"/>
          </a:p>
          <a:p>
            <a:endParaRPr lang="cs-CZ" sz="16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Katalyzovaná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reakce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proto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probíhá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rychleji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než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reakce</a:t>
            </a:r>
            <a:r>
              <a:rPr lang="en-US" sz="16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nekatalyzovaná</a:t>
            </a:r>
            <a:r>
              <a:rPr lang="en-US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cs-CZ" sz="16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sz="16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Katalýza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může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být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homogenní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nebo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heterogenní</a:t>
            </a:r>
            <a:r>
              <a:rPr lang="en-US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cs-CZ" sz="14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Mezi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časté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homogenní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katalyzátory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patří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kyseliny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zásady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(</a:t>
            </a:r>
            <a:r>
              <a:rPr lang="en-US" sz="1400" i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acidobazická</a:t>
            </a:r>
            <a:r>
              <a:rPr lang="en-US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i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ketalýza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).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Mnohé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redoxní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reakce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jsou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katalyzovány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přítomností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iontů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Je-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li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reakce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katalyzovaná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některým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z 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produktů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reakce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jde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o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reakci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autokatalytickou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Zprvu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probíhá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pomalu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později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se ale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její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rychlost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značně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zvýší</a:t>
            </a:r>
            <a:r>
              <a:rPr lang="en-US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cs-CZ" sz="14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sz="1400" dirty="0"/>
          </a:p>
          <a:p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Některé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katalyzátory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jsou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selektivní</a:t>
            </a:r>
            <a:r>
              <a:rPr lang="en-US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protože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vedou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reakci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ke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vzniku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zcela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určitých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produktů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Mezi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vysoce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selektivní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látky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patří</a:t>
            </a:r>
            <a:r>
              <a:rPr lang="en-US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4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enzymy</a:t>
            </a:r>
            <a:r>
              <a:rPr lang="en-US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pPr>
              <a:buNone/>
            </a:pPr>
            <a:r>
              <a:rPr lang="cs-CZ" sz="2800" b="1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800" b="1" u="sng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Chemické rovnováhy</a:t>
            </a:r>
            <a:endParaRPr lang="cs-CZ" sz="2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cs-CZ" sz="1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Pokud v soustavě za daných vnějších podmínek neprobíhá žádný samovolný děj, je soustava v rovnovážném stavu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endParaRPr lang="cs-CZ" sz="1800" dirty="0"/>
          </a:p>
          <a:p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8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Chemická rovnováha</a:t>
            </a:r>
            <a:r>
              <a:rPr lang="cs-CZ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je takový stav soustavy, v němž se nemění její složení, i když v ní neustále probíhají chemické děje. Účinky těchto dějů se totiž navzájem ruší. 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sz="1800" dirty="0"/>
          </a:p>
          <a:p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Ustavená </a:t>
            </a:r>
            <a:r>
              <a:rPr lang="cs-CZ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rovnováha je </a:t>
            </a:r>
            <a:r>
              <a:rPr lang="cs-CZ" sz="18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dynamická rovnováha</a:t>
            </a:r>
            <a:r>
              <a:rPr lang="cs-CZ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Rovnováhu charakterizuje nulová změna </a:t>
            </a:r>
            <a:r>
              <a:rPr lang="cs-CZ" sz="18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Gibbsovy</a:t>
            </a:r>
            <a:r>
              <a:rPr lang="cs-CZ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energie (</a:t>
            </a:r>
            <a:r>
              <a:rPr lang="cs-CZ" sz="1800" i="1" dirty="0">
                <a:solidFill>
                  <a:schemeClr val="tx1"/>
                </a:solidFill>
                <a:latin typeface="+mn-lt"/>
                <a:ea typeface="+mn-ea"/>
                <a:cs typeface="+mn-cs"/>
                <a:sym typeface="Symbol"/>
              </a:rPr>
              <a:t></a:t>
            </a:r>
            <a:r>
              <a:rPr lang="cs-CZ" sz="18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G=0</a:t>
            </a:r>
            <a:r>
              <a:rPr lang="cs-CZ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). V některých soustavách se může ustavit </a:t>
            </a:r>
            <a:r>
              <a:rPr lang="cs-CZ" sz="18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ustálený stav</a:t>
            </a:r>
            <a:r>
              <a:rPr lang="cs-CZ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cs-CZ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sz="2400" b="1" u="sng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Ovlivňování rovnovážného složení </a:t>
            </a:r>
            <a:r>
              <a:rPr lang="cs-CZ" sz="2400" b="1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soustavy </a:t>
            </a:r>
          </a:p>
          <a:p>
            <a:r>
              <a:rPr lang="cs-CZ" sz="1800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Le</a:t>
            </a: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800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Chatelierův</a:t>
            </a: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princip </a:t>
            </a:r>
            <a:r>
              <a:rPr lang="cs-CZ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(Princip 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akce a </a:t>
            </a:r>
            <a:r>
              <a:rPr lang="cs-CZ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reakce): </a:t>
            </a:r>
          </a:p>
          <a:p>
            <a:pPr>
              <a:buNone/>
            </a:pPr>
            <a:r>
              <a:rPr lang="cs-CZ" sz="1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Porušení </a:t>
            </a:r>
            <a:r>
              <a:rPr lang="cs-CZ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rovnováhy vnějším zásahem vyvolá děj směřující ke zrušení účinku tohoto vnějšího </a:t>
            </a:r>
            <a:r>
              <a:rPr lang="cs-CZ" sz="1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zásahu</a:t>
            </a:r>
          </a:p>
          <a:p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a) ovlivnění změnou koncentrace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Odebírání produktu vyvolává změnu, směřující k nahrazení jeho úbytku. </a:t>
            </a:r>
            <a:endParaRPr lang="cs-CZ" sz="14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b) ovlivnění změnou tlaku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Změnou tlaku lze ovlivňovat rovnovážné složení u reakcí, při nichž se mění látková množství plynných reakčních složek. Zvýšení tlaku vede k reakci ve směru zmenšení látkového množství složek v soustavě (směrem k výchozí látce). Vyvolá děj vedoucí ke snížení tlaku v reakční směsi.</a:t>
            </a:r>
          </a:p>
          <a:p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c) ovlivnění změnou teploty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Změnou teploty se mění hodnoty rovnovážných konstant, a to tak, že u endotermických reakcí (</a:t>
            </a:r>
            <a:r>
              <a:rPr lang="cs-CZ" sz="1400" i="1" dirty="0">
                <a:solidFill>
                  <a:schemeClr val="tx1"/>
                </a:solidFill>
                <a:latin typeface="+mn-lt"/>
                <a:ea typeface="+mn-ea"/>
                <a:cs typeface="+mn-cs"/>
                <a:sym typeface="Symbol"/>
              </a:rPr>
              <a:t></a:t>
            </a:r>
            <a:r>
              <a:rPr lang="cs-CZ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</a:t>
            </a:r>
            <a:r>
              <a:rPr lang="cs-CZ" sz="1400" i="1" dirty="0">
                <a:solidFill>
                  <a:schemeClr val="tx1"/>
                </a:solidFill>
                <a:latin typeface="+mn-lt"/>
                <a:ea typeface="+mn-ea"/>
                <a:cs typeface="+mn-cs"/>
                <a:sym typeface="Symbol"/>
              </a:rPr>
              <a:t></a:t>
            </a:r>
            <a:r>
              <a:rPr lang="cs-CZ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0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 se s rostoucí teplotou hodnota rovnovážné konstanty </a:t>
            </a:r>
            <a:r>
              <a:rPr lang="cs-CZ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zvětšuje a u exotermických reakcí (</a:t>
            </a:r>
            <a:r>
              <a:rPr lang="cs-CZ" sz="1400" i="1" dirty="0">
                <a:solidFill>
                  <a:schemeClr val="tx1"/>
                </a:solidFill>
                <a:latin typeface="+mn-lt"/>
                <a:ea typeface="+mn-ea"/>
                <a:cs typeface="+mn-cs"/>
                <a:sym typeface="Symbol"/>
              </a:rPr>
              <a:t></a:t>
            </a:r>
            <a:r>
              <a:rPr lang="cs-CZ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</a:t>
            </a:r>
            <a:r>
              <a:rPr lang="cs-CZ" sz="1400" i="1" dirty="0">
                <a:solidFill>
                  <a:schemeClr val="tx1"/>
                </a:solidFill>
                <a:latin typeface="+mn-lt"/>
                <a:ea typeface="+mn-ea"/>
                <a:cs typeface="+mn-cs"/>
                <a:sym typeface="Symbol"/>
              </a:rPr>
              <a:t></a:t>
            </a:r>
            <a:r>
              <a:rPr lang="cs-CZ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0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 naopak </a:t>
            </a:r>
            <a:r>
              <a:rPr lang="cs-CZ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klesá</a:t>
            </a:r>
          </a:p>
          <a:p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cs-CZ" sz="1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d) ovlivnění katalyzátorem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Katalyzátor sice urychlí ustavení rovnováhy, neovlivňuje však hodnotu</a:t>
            </a:r>
            <a:r>
              <a:rPr lang="cs-CZ" sz="14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400" i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</a:t>
            </a:r>
            <a:r>
              <a:rPr lang="cs-CZ" sz="1400" i="1" baseline="-250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a tedy ani rovnovážné složení soustavy.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pPr algn="ctr"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1 na snímku č. 5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5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2012]. Dostupný na WWW: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http://upload.wikimedia.org/wikipedia/commons/1/15/CatalysisScheme.png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Klikorka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J., Hájek, B.,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Votínsk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,ý J.: Obecná a anorganická chemie. Praha: SNTL/Alfa, 1985.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Brown, G.I.: Úvod do studia anorganické chemie. Praha: SNTL, 1982.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Šrámek, V.: Kosina L.: Obecná a anorganická chemie. Olomouc: FIN, 1996.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Vacík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J.: Obecná chemie. Praha: SPN, 1986.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Fischer, O.: Fyzikální chemie. Praha: SPN, 1983.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Kask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U.,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Rawn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J. D.: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General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Dubuque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Iowa: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C. Brown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Publishers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USA 1993.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Novák, J. a kol.: Fyzikální chemie: bakalářský kurz. VŠCHT Praha, 2005.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Atkins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P.W.: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Physical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London: Oxford University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2002.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Malijevský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A. a kol.: Breviář z fyzikální chemie. Praha: VŠCHT, 2000.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3000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3000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337</TotalTime>
  <Words>205</Words>
  <Application>Microsoft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2007-01-02T18:20:50Z</dcterms:created>
  <dcterms:modified xsi:type="dcterms:W3CDTF">2012-12-19T17:55:00Z</dcterms:modified>
</cp:coreProperties>
</file>