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58" r:id="rId3"/>
    <p:sldId id="257" r:id="rId4"/>
    <p:sldId id="259" r:id="rId5"/>
    <p:sldId id="262" r:id="rId6"/>
    <p:sldId id="308" r:id="rId7"/>
    <p:sldId id="309" r:id="rId8"/>
    <p:sldId id="310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7276" autoAdjust="0"/>
    <p:restoredTop sz="90929"/>
  </p:normalViewPr>
  <p:slideViewPr>
    <p:cSldViewPr>
      <p:cViewPr varScale="1">
        <p:scale>
          <a:sx n="70" d="100"/>
          <a:sy n="70" d="100"/>
        </p:scale>
        <p:origin x="-14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323C7C-79EC-4B17-B9B9-CFDEEE121F7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BEB33-E6F7-409E-AF2D-B80B9537A3D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6F5E2-A3FD-4A57-AD9E-986A83B3FFD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88B5D-579B-498C-8FF5-65C0E8623E7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E1A57-E07E-41E8-9C75-540F838954C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4FFB0-BFF2-4EF1-8AE0-6C7EA22B582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72B45-5F8D-4C25-A7C0-AB449663604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B50B0-D01D-4BAD-A2FC-66EBF160CE8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03F65-E7D1-4B2F-97FD-81160B09B32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EE5B77-F438-432A-B1D9-605AEC2EA9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A8168-96F6-4870-8173-317AA1653ED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480F5-178D-4055-8CD6-1A06D97374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FDB5E-AD9C-44E8-A2F4-C7E3A5A8923A}" type="datetimeFigureOut">
              <a:rPr lang="cs-CZ"/>
              <a:pPr>
                <a:defRPr/>
              </a:pPr>
              <a:t>17.12.2012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FB2A31-E2CA-40D9-A75A-14DFE51A19B7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98780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VY_32_INOVACE_CH_1_BAR_17_OBECNACHEMIE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Ivan Bartoš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Kyseliny a zásady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15. 5. 2012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Tento materiál objasňuje srozumitelnou formou teorii kyselin a zásad. Grafická názornost se podílí na inovativnost i podání látky  spolu s  jednoduchostí grafických prvků.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44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174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/>
          </p:nvPr>
        </p:nvSpPr>
        <p:spPr>
          <a:xfrm>
            <a:off x="685800" y="609600"/>
            <a:ext cx="7772400" cy="685800"/>
          </a:xfrm>
        </p:spPr>
        <p:txBody>
          <a:bodyPr/>
          <a:lstStyle/>
          <a:p>
            <a:pPr>
              <a:buFontTx/>
              <a:buNone/>
            </a:pPr>
            <a:r>
              <a:rPr lang="en-GB" sz="2400"/>
              <a:t>vícesytné kyseliny: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33400" y="2209800"/>
            <a:ext cx="60198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/>
              <a:t>disociace probíhá postupně:</a:t>
            </a:r>
          </a:p>
          <a:p>
            <a:pPr eaLnBrk="0" hangingPunct="0"/>
            <a:r>
              <a:rPr lang="en-GB"/>
              <a:t>     disociace 1. vodíku - disociace do 1. stupně  </a:t>
            </a:r>
          </a:p>
          <a:p>
            <a:pPr eaLnBrk="0" hangingPunct="0"/>
            <a:r>
              <a:rPr lang="en-GB"/>
              <a:t>     disociace 2. vodíku - disociace do 2. stupně </a:t>
            </a:r>
          </a:p>
          <a:p>
            <a:pPr eaLnBrk="0" hangingPunct="0"/>
            <a:r>
              <a:rPr lang="en-GB"/>
              <a:t>     disociace 3. vodíku - disociace do 3. stupně  </a:t>
            </a:r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1371600" y="990600"/>
          <a:ext cx="3300413" cy="1022350"/>
        </p:xfrm>
        <a:graphic>
          <a:graphicData uri="http://schemas.openxmlformats.org/presentationml/2006/ole">
            <p:oleObj spid="_x0000_s53250" name="Equation" r:id="rId3" imgW="1473120" imgH="457200" progId="Equation.3">
              <p:embed/>
            </p:oleObj>
          </a:graphicData>
        </a:graphic>
      </p:graphicFrame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219200" y="1447800"/>
            <a:ext cx="5243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cs-CZ"/>
              <a:t> </a:t>
            </a:r>
            <a:r>
              <a:rPr lang="en-GB"/>
              <a:t>kyselina šťavelová, kyselina citronová,...</a:t>
            </a:r>
          </a:p>
        </p:txBody>
      </p:sp>
      <p:graphicFrame>
        <p:nvGraphicFramePr>
          <p:cNvPr id="12294" name="Object 6"/>
          <p:cNvGraphicFramePr>
            <a:graphicFrameLocks noChangeAspect="1"/>
          </p:cNvGraphicFramePr>
          <p:nvPr/>
        </p:nvGraphicFramePr>
        <p:xfrm>
          <a:off x="6705600" y="2590800"/>
          <a:ext cx="968375" cy="1219200"/>
        </p:xfrm>
        <a:graphic>
          <a:graphicData uri="http://schemas.openxmlformats.org/presentationml/2006/ole">
            <p:oleObj spid="_x0000_s53251" name="Equation" r:id="rId4" imgW="545760" imgH="685800" progId="Equation.3">
              <p:embed/>
            </p:oleObj>
          </a:graphicData>
        </a:graphic>
      </p:graphicFrame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857224" y="4357694"/>
            <a:ext cx="67960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dirty="0" err="1"/>
              <a:t>rozdíly</a:t>
            </a:r>
            <a:r>
              <a:rPr lang="en-GB" dirty="0"/>
              <a:t> </a:t>
            </a:r>
            <a:r>
              <a:rPr lang="en-GB" dirty="0" err="1"/>
              <a:t>disociačních</a:t>
            </a:r>
            <a:r>
              <a:rPr lang="en-GB" dirty="0"/>
              <a:t> </a:t>
            </a:r>
            <a:r>
              <a:rPr lang="en-GB" dirty="0" err="1"/>
              <a:t>konstant</a:t>
            </a:r>
            <a:r>
              <a:rPr lang="en-GB" dirty="0"/>
              <a:t> do </a:t>
            </a:r>
            <a:r>
              <a:rPr lang="en-GB" dirty="0" err="1"/>
              <a:t>jednotlivých</a:t>
            </a:r>
            <a:r>
              <a:rPr lang="en-GB" dirty="0"/>
              <a:t> </a:t>
            </a:r>
            <a:r>
              <a:rPr lang="en-GB" dirty="0" err="1"/>
              <a:t>stupňů</a:t>
            </a:r>
            <a:r>
              <a:rPr lang="en-GB" dirty="0"/>
              <a:t> -</a:t>
            </a:r>
          </a:p>
          <a:p>
            <a:pPr eaLnBrk="0" hangingPunct="0"/>
            <a:r>
              <a:rPr lang="en-GB" dirty="0"/>
              <a:t>o </a:t>
            </a:r>
            <a:r>
              <a:rPr lang="en-GB" dirty="0" err="1"/>
              <a:t>několik</a:t>
            </a:r>
            <a:r>
              <a:rPr lang="en-GB" dirty="0"/>
              <a:t> </a:t>
            </a:r>
            <a:r>
              <a:rPr lang="en-GB" dirty="0" err="1"/>
              <a:t>řádů</a:t>
            </a:r>
            <a:r>
              <a:rPr lang="en-GB" dirty="0"/>
              <a:t>:</a:t>
            </a:r>
          </a:p>
          <a:p>
            <a:pPr eaLnBrk="0" hangingPunct="0"/>
            <a:r>
              <a:rPr lang="en-GB" dirty="0" err="1"/>
              <a:t>kyselina</a:t>
            </a:r>
            <a:r>
              <a:rPr lang="en-GB" dirty="0"/>
              <a:t> </a:t>
            </a:r>
            <a:r>
              <a:rPr lang="en-GB" dirty="0" err="1"/>
              <a:t>citronová</a:t>
            </a:r>
            <a:r>
              <a:rPr lang="en-GB" dirty="0"/>
              <a:t>:</a:t>
            </a:r>
          </a:p>
          <a:p>
            <a:pPr eaLnBrk="0" hangingPunct="0"/>
            <a:r>
              <a:rPr lang="en-GB" dirty="0" err="1"/>
              <a:t>kyselina</a:t>
            </a:r>
            <a:r>
              <a:rPr lang="en-GB" dirty="0"/>
              <a:t> </a:t>
            </a:r>
            <a:r>
              <a:rPr lang="en-GB" dirty="0" err="1"/>
              <a:t>fosforečná</a:t>
            </a:r>
            <a:r>
              <a:rPr lang="en-GB" dirty="0"/>
              <a:t>:</a:t>
            </a:r>
          </a:p>
        </p:txBody>
      </p:sp>
      <p:graphicFrame>
        <p:nvGraphicFramePr>
          <p:cNvPr id="12296" name="Object 8"/>
          <p:cNvGraphicFramePr>
            <a:graphicFrameLocks noChangeAspect="1"/>
          </p:cNvGraphicFramePr>
          <p:nvPr/>
        </p:nvGraphicFramePr>
        <p:xfrm>
          <a:off x="3500430" y="5072074"/>
          <a:ext cx="1752600" cy="404813"/>
        </p:xfrm>
        <a:graphic>
          <a:graphicData uri="http://schemas.openxmlformats.org/presentationml/2006/ole">
            <p:oleObj spid="_x0000_s53252" name="Equation" r:id="rId5" imgW="990360" imgH="228600" progId="Equation.3">
              <p:embed/>
            </p:oleObj>
          </a:graphicData>
        </a:graphic>
      </p:graphicFrame>
      <p:graphicFrame>
        <p:nvGraphicFramePr>
          <p:cNvPr id="12297" name="Object 9"/>
          <p:cNvGraphicFramePr>
            <a:graphicFrameLocks noChangeAspect="1"/>
          </p:cNvGraphicFramePr>
          <p:nvPr/>
        </p:nvGraphicFramePr>
        <p:xfrm>
          <a:off x="3500430" y="5500702"/>
          <a:ext cx="2209800" cy="393700"/>
        </p:xfrm>
        <a:graphic>
          <a:graphicData uri="http://schemas.openxmlformats.org/presentationml/2006/ole">
            <p:oleObj spid="_x0000_s53253" name="Equation" r:id="rId6" imgW="128268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/>
          </p:nvPr>
        </p:nvSpPr>
        <p:spPr>
          <a:xfrm>
            <a:off x="685800" y="609600"/>
            <a:ext cx="7772400" cy="533400"/>
          </a:xfrm>
        </p:spPr>
        <p:txBody>
          <a:bodyPr/>
          <a:lstStyle/>
          <a:p>
            <a:pPr>
              <a:buFontTx/>
              <a:buNone/>
            </a:pPr>
            <a:r>
              <a:rPr lang="en-GB" sz="2400" b="1"/>
              <a:t>acidobazické vlastnosti solí - hydrolýza</a:t>
            </a:r>
            <a:endParaRPr lang="en-GB" sz="2400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93725" y="1489075"/>
            <a:ext cx="8047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/>
              <a:t>soli od silných kyselin a silných zásad - neutrální reakce roztoků</a:t>
            </a:r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/>
        </p:nvGraphicFramePr>
        <p:xfrm>
          <a:off x="1828800" y="2057400"/>
          <a:ext cx="1676400" cy="477838"/>
        </p:xfrm>
        <a:graphic>
          <a:graphicData uri="http://schemas.openxmlformats.org/presentationml/2006/ole">
            <p:oleObj spid="_x0000_s54274" name="Equation" r:id="rId3" imgW="799920" imgH="228600" progId="Equation.3">
              <p:embed/>
            </p:oleObj>
          </a:graphicData>
        </a:graphic>
      </p:graphicFrame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93725" y="3013075"/>
            <a:ext cx="72875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dirty="0"/>
              <a:t>soli </a:t>
            </a:r>
            <a:r>
              <a:rPr lang="en-GB" dirty="0" err="1"/>
              <a:t>od</a:t>
            </a:r>
            <a:r>
              <a:rPr lang="en-GB" dirty="0"/>
              <a:t> </a:t>
            </a:r>
            <a:r>
              <a:rPr lang="en-GB" dirty="0" err="1"/>
              <a:t>slabých</a:t>
            </a:r>
            <a:r>
              <a:rPr lang="en-GB" dirty="0"/>
              <a:t> </a:t>
            </a:r>
            <a:r>
              <a:rPr lang="en-GB" dirty="0" err="1"/>
              <a:t>kyselin</a:t>
            </a:r>
            <a:r>
              <a:rPr lang="en-GB" dirty="0"/>
              <a:t> </a:t>
            </a:r>
            <a:r>
              <a:rPr lang="en-GB" dirty="0" err="1"/>
              <a:t>silných</a:t>
            </a:r>
            <a:r>
              <a:rPr lang="en-GB" dirty="0"/>
              <a:t> </a:t>
            </a:r>
            <a:r>
              <a:rPr lang="en-GB" dirty="0" err="1"/>
              <a:t>zásad</a:t>
            </a:r>
            <a:r>
              <a:rPr lang="en-GB" dirty="0"/>
              <a:t> - </a:t>
            </a:r>
            <a:r>
              <a:rPr lang="en-GB" dirty="0" err="1"/>
              <a:t>zásaditá</a:t>
            </a:r>
            <a:r>
              <a:rPr lang="en-GB" dirty="0"/>
              <a:t> </a:t>
            </a:r>
            <a:r>
              <a:rPr lang="en-GB" dirty="0" err="1"/>
              <a:t>reakce</a:t>
            </a:r>
            <a:endParaRPr lang="en-GB" dirty="0"/>
          </a:p>
          <a:p>
            <a:pPr eaLnBrk="0" hangingPunct="0"/>
            <a:r>
              <a:rPr lang="en-GB" dirty="0"/>
              <a:t>    </a:t>
            </a:r>
            <a:r>
              <a:rPr lang="en-GB" dirty="0" err="1"/>
              <a:t>octan</a:t>
            </a:r>
            <a:r>
              <a:rPr lang="en-GB" dirty="0"/>
              <a:t> </a:t>
            </a:r>
            <a:r>
              <a:rPr lang="en-GB" dirty="0" err="1"/>
              <a:t>sodný</a:t>
            </a:r>
            <a:r>
              <a:rPr lang="en-GB" dirty="0"/>
              <a:t>, </a:t>
            </a:r>
            <a:r>
              <a:rPr lang="en-GB" dirty="0" err="1"/>
              <a:t>mravenčan</a:t>
            </a:r>
            <a:r>
              <a:rPr lang="en-GB" dirty="0"/>
              <a:t> </a:t>
            </a:r>
            <a:r>
              <a:rPr lang="en-GB" dirty="0" err="1"/>
              <a:t>draselný</a:t>
            </a:r>
            <a:endParaRPr lang="en-GB" dirty="0"/>
          </a:p>
          <a:p>
            <a:pPr eaLnBrk="0" hangingPunct="0"/>
            <a:endParaRPr lang="en-GB" dirty="0"/>
          </a:p>
          <a:p>
            <a:pPr eaLnBrk="0" hangingPunct="0"/>
            <a:r>
              <a:rPr lang="en-GB" dirty="0"/>
              <a:t>soli </a:t>
            </a:r>
            <a:r>
              <a:rPr lang="en-GB" dirty="0" err="1"/>
              <a:t>od</a:t>
            </a:r>
            <a:r>
              <a:rPr lang="en-GB" dirty="0"/>
              <a:t> </a:t>
            </a:r>
            <a:r>
              <a:rPr lang="en-GB" dirty="0" err="1"/>
              <a:t>silných</a:t>
            </a:r>
            <a:r>
              <a:rPr lang="en-GB" dirty="0"/>
              <a:t> </a:t>
            </a:r>
            <a:r>
              <a:rPr lang="en-GB" dirty="0" err="1"/>
              <a:t>kyselin</a:t>
            </a:r>
            <a:r>
              <a:rPr lang="en-GB" dirty="0"/>
              <a:t> a </a:t>
            </a:r>
            <a:r>
              <a:rPr lang="en-GB" dirty="0" err="1"/>
              <a:t>slabých</a:t>
            </a:r>
            <a:r>
              <a:rPr lang="en-GB" dirty="0"/>
              <a:t> </a:t>
            </a:r>
            <a:r>
              <a:rPr lang="en-GB" dirty="0" err="1"/>
              <a:t>zásad</a:t>
            </a:r>
            <a:r>
              <a:rPr lang="en-GB" dirty="0"/>
              <a:t> - </a:t>
            </a:r>
            <a:r>
              <a:rPr lang="en-GB" dirty="0" err="1"/>
              <a:t>kyselá</a:t>
            </a:r>
            <a:r>
              <a:rPr lang="en-GB" dirty="0"/>
              <a:t> </a:t>
            </a:r>
            <a:r>
              <a:rPr lang="en-GB" dirty="0" err="1"/>
              <a:t>reakce</a:t>
            </a:r>
            <a:r>
              <a:rPr lang="en-GB" dirty="0"/>
              <a:t> </a:t>
            </a:r>
          </a:p>
          <a:p>
            <a:pPr eaLnBrk="0" hangingPunct="0"/>
            <a:r>
              <a:rPr lang="en-GB" dirty="0"/>
              <a:t>    </a:t>
            </a:r>
            <a:r>
              <a:rPr lang="en-GB" dirty="0" err="1"/>
              <a:t>dusičnan</a:t>
            </a:r>
            <a:r>
              <a:rPr lang="en-GB" dirty="0"/>
              <a:t> </a:t>
            </a:r>
            <a:r>
              <a:rPr lang="en-GB" dirty="0" err="1" smtClean="0"/>
              <a:t>amonný</a:t>
            </a:r>
            <a:endParaRPr lang="en-GB" dirty="0"/>
          </a:p>
          <a:p>
            <a:pPr eaLnBrk="0" hangingPunct="0"/>
            <a:r>
              <a:rPr lang="en-GB" dirty="0"/>
              <a:t>soli </a:t>
            </a:r>
            <a:r>
              <a:rPr lang="en-GB" dirty="0" err="1"/>
              <a:t>od</a:t>
            </a:r>
            <a:r>
              <a:rPr lang="en-GB" dirty="0"/>
              <a:t> </a:t>
            </a:r>
            <a:r>
              <a:rPr lang="en-GB" dirty="0" err="1"/>
              <a:t>slabých</a:t>
            </a:r>
            <a:r>
              <a:rPr lang="en-GB" dirty="0"/>
              <a:t> </a:t>
            </a:r>
            <a:r>
              <a:rPr lang="en-GB" dirty="0" err="1"/>
              <a:t>kyselin</a:t>
            </a:r>
            <a:r>
              <a:rPr lang="en-GB" dirty="0"/>
              <a:t> a </a:t>
            </a:r>
            <a:r>
              <a:rPr lang="en-GB" dirty="0" err="1"/>
              <a:t>slabých</a:t>
            </a:r>
            <a:r>
              <a:rPr lang="en-GB" dirty="0"/>
              <a:t> </a:t>
            </a:r>
            <a:r>
              <a:rPr lang="en-GB" dirty="0" err="1"/>
              <a:t>zásad</a:t>
            </a:r>
            <a:r>
              <a:rPr lang="en-GB" dirty="0"/>
              <a:t> - </a:t>
            </a:r>
            <a:r>
              <a:rPr lang="en-GB" dirty="0" err="1"/>
              <a:t>reakce</a:t>
            </a:r>
            <a:r>
              <a:rPr lang="en-GB" dirty="0"/>
              <a:t> </a:t>
            </a:r>
            <a:r>
              <a:rPr lang="en-GB" dirty="0" err="1"/>
              <a:t>neutrální</a:t>
            </a:r>
            <a:r>
              <a:rPr lang="en-GB" dirty="0" smtClean="0"/>
              <a:t>,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600" dirty="0" smtClean="0"/>
              <a:t>Použité zdroje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/>
              <a:t>Holinka, J.: Chemie komplex.příprava na VŠ. Třebíč: </a:t>
            </a:r>
            <a:r>
              <a:rPr lang="cs-CZ" sz="1400" dirty="0" err="1" smtClean="0"/>
              <a:t>Nakl</a:t>
            </a:r>
            <a:r>
              <a:rPr lang="cs-CZ" sz="1400" dirty="0" smtClean="0"/>
              <a:t>. Radek Veselý, 2011. ISBN: 8086376311.</a:t>
            </a:r>
          </a:p>
          <a:p>
            <a:r>
              <a:rPr lang="cs-CZ" sz="1400" dirty="0" smtClean="0"/>
              <a:t>Mareček, A., Honza, J.: Chemie pro čtyřletá gymnázia - 1.díl. Olomouc: Nakladatelství Olomouc. ISBN: 80-7182-055-5.</a:t>
            </a:r>
          </a:p>
          <a:p>
            <a:r>
              <a:rPr lang="cs-CZ" sz="1400" dirty="0" smtClean="0"/>
              <a:t>Dušek, B., </a:t>
            </a:r>
            <a:r>
              <a:rPr lang="cs-CZ" sz="1400" dirty="0" err="1" smtClean="0"/>
              <a:t>Flemr</a:t>
            </a:r>
            <a:r>
              <a:rPr lang="cs-CZ" sz="1400" dirty="0" smtClean="0"/>
              <a:t>, V.: Chemie pro gymnázia I. Praha: SPN, 2007. ISBN: 80-7235-369-</a:t>
            </a:r>
          </a:p>
          <a:p>
            <a:r>
              <a:rPr lang="cs-CZ" sz="1400" dirty="0" err="1" smtClean="0"/>
              <a:t>Klikorka</a:t>
            </a:r>
            <a:r>
              <a:rPr lang="cs-CZ" sz="1400" dirty="0" smtClean="0"/>
              <a:t>, J., Hájek, B., </a:t>
            </a:r>
            <a:r>
              <a:rPr lang="cs-CZ" sz="1400" dirty="0" err="1" smtClean="0"/>
              <a:t>Votínsk</a:t>
            </a:r>
            <a:r>
              <a:rPr lang="cs-CZ" sz="1400" dirty="0" smtClean="0"/>
              <a:t>,ý J.: Obecná a anorganická chemie. Praha: SNTL/Alfa, 1985.</a:t>
            </a:r>
            <a:br>
              <a:rPr lang="cs-CZ" sz="1400" dirty="0" smtClean="0"/>
            </a:br>
            <a:r>
              <a:rPr lang="cs-CZ" sz="1400" dirty="0" smtClean="0"/>
              <a:t>Brown, G.I.: Úvod do studia anorganické chemie. Praha: SNTL, 1982.</a:t>
            </a:r>
            <a:br>
              <a:rPr lang="cs-CZ" sz="1400" dirty="0" smtClean="0"/>
            </a:br>
            <a:r>
              <a:rPr lang="cs-CZ" sz="1400" dirty="0" smtClean="0"/>
              <a:t>Šrámek, V.: Kosina L.: Obecná a anorganická chemie. Olomouc: FIN, 1996.</a:t>
            </a:r>
            <a:br>
              <a:rPr lang="cs-CZ" sz="1400" dirty="0" smtClean="0"/>
            </a:br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241</Words>
  <Application>Microsoft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Default Design</vt:lpstr>
      <vt:lpstr>Equation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terms:created xsi:type="dcterms:W3CDTF">2007-10-02T17:37:40Z</dcterms:created>
  <dcterms:modified xsi:type="dcterms:W3CDTF">2012-12-17T18:52:18Z</dcterms:modified>
</cp:coreProperties>
</file>