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1"/>
    <p:sldMasterId id="2147483883" r:id="rId2"/>
  </p:sldMasterIdLst>
  <p:notesMasterIdLst>
    <p:notesMasterId r:id="rId13"/>
  </p:notesMasterIdLst>
  <p:sldIdLst>
    <p:sldId id="272" r:id="rId3"/>
    <p:sldId id="275" r:id="rId4"/>
    <p:sldId id="281" r:id="rId5"/>
    <p:sldId id="282" r:id="rId6"/>
    <p:sldId id="283" r:id="rId7"/>
    <p:sldId id="284" r:id="rId8"/>
    <p:sldId id="285" r:id="rId9"/>
    <p:sldId id="276" r:id="rId10"/>
    <p:sldId id="278" r:id="rId11"/>
    <p:sldId id="27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6EA842A-4FE5-4B34-BCC4-4E8C0D3ACFD1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A70C37-3AF3-4A72-B6CD-0C0A9FFBB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</p:grpSp>
      <p:sp>
        <p:nvSpPr>
          <p:cNvPr id="1230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6C8B9-DBDC-4FCA-97CF-4FAC28E3C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2BFE62-FCBE-4927-8B37-7FA328C9C309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C23BD8-C877-42AA-9B6F-6F980578F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CAEF58DE-7850-4FAD-B8F8-690577AC0ADB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1C28B1A-5CA2-4E26-99B1-181F39EB7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4CC3ED2-DDB7-45AF-AC39-BF8C32C1C355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A7203-730A-4877-81CF-BAEC36E70F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94FE304-B31E-44EE-A934-DF6E733F8E43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AB0C2-8CB5-4FAF-8CB0-9C00F67B3B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21ABF5D-B577-4AB9-BA4E-F4E45C5B868D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B7A4-8100-47C0-8ED0-631CB84FA5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BB8D40F8-CECF-4599-A06D-1645763D4DDF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704FDBA-4C7B-418B-BD96-C5E631846D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B498D27-9E64-4216-8A32-CF1AD8AF56F0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9216A-1493-4509-99B4-92E955CB4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2EC3F641-9FC1-4320-861C-3BDF8772F760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5872905-1EF6-4506-A454-5522ACDF4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59D7C6F8-B746-486B-B345-DEA4F21805CE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5E61491-3B23-483A-B89B-25A3529A4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FF2FCE7-E3C0-428B-9D94-4E1ACB338369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9D633-6B42-4942-A670-52095B14A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AFDF747-0D46-4C9C-87A5-A06D132BAB22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3A817-340C-4A7C-8A94-FF578C5AA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36082-3AAD-4666-83BB-42042843D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40B4F-9BC6-475A-AC2C-DA569B41253E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FB35A69-03D4-4CE2-8F57-4EFA0792C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52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4940CDD-0422-42AB-96BD-6435C1253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VY_32_INOVACE_CH_1_BAR_02_OBECNACHEMIE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Radioaktvita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28. 5. 2012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podstatu, vlastnosti, využití radioaktivity.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Radioaktivita</a:t>
            </a:r>
          </a:p>
        </p:txBody>
      </p:sp>
      <p:pic>
        <p:nvPicPr>
          <p:cNvPr id="18435" name="Picture 7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156075" y="3989388"/>
            <a:ext cx="69850" cy="95250"/>
          </a:xfrm>
        </p:spPr>
      </p:pic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981200"/>
            <a:ext cx="8229600" cy="3886200"/>
          </a:xfrm>
        </p:spPr>
        <p:txBody>
          <a:bodyPr/>
          <a:lstStyle/>
          <a:p>
            <a:r>
              <a:rPr lang="cs-CZ" sz="1600" b="1" smtClean="0"/>
              <a:t>Emise částic </a:t>
            </a:r>
            <a:r>
              <a:rPr lang="cs-CZ" sz="1600" smtClean="0"/>
              <a:t>á </a:t>
            </a:r>
            <a:r>
              <a:rPr lang="cs-CZ" sz="1600" b="1" smtClean="0"/>
              <a:t>(4He), </a:t>
            </a:r>
            <a:r>
              <a:rPr lang="cs-CZ" sz="1600" smtClean="0"/>
              <a:t>â</a:t>
            </a:r>
            <a:r>
              <a:rPr lang="cs-CZ" sz="1600" b="1" smtClean="0"/>
              <a:t>+ (pozitron), </a:t>
            </a:r>
            <a:r>
              <a:rPr lang="cs-CZ" sz="1600" smtClean="0"/>
              <a:t>â− </a:t>
            </a:r>
            <a:r>
              <a:rPr lang="cs-CZ" sz="1600" b="1" smtClean="0"/>
              <a:t>(elektron) a elektro- magnetického záření </a:t>
            </a:r>
            <a:r>
              <a:rPr lang="cs-CZ" sz="1600" smtClean="0"/>
              <a:t>ã </a:t>
            </a:r>
            <a:r>
              <a:rPr lang="cs-CZ" sz="1600" b="1" smtClean="0"/>
              <a:t>při procesech přirozeného rozpadu</a:t>
            </a:r>
          </a:p>
          <a:p>
            <a:r>
              <a:rPr lang="cs-CZ" sz="1600" b="1" smtClean="0"/>
              <a:t>těžších nuklidů na stabilnější lehčí a jaderných reakcích.</a:t>
            </a:r>
          </a:p>
          <a:p>
            <a:r>
              <a:rPr lang="cs-CZ" sz="1600" b="1" smtClean="0"/>
              <a:t>4 rozpadové řady: 4</a:t>
            </a:r>
            <a:r>
              <a:rPr lang="cs-CZ" sz="1600" b="1" i="1" smtClean="0"/>
              <a:t>n</a:t>
            </a:r>
            <a:r>
              <a:rPr lang="cs-CZ" sz="1600" b="1" smtClean="0"/>
              <a:t>+3 - 235U → ... →  207Pb</a:t>
            </a:r>
          </a:p>
          <a:p>
            <a:r>
              <a:rPr lang="cs-CZ" sz="1600" b="1" smtClean="0"/>
              <a:t>4</a:t>
            </a:r>
            <a:r>
              <a:rPr lang="cs-CZ" sz="1600" b="1" i="1" smtClean="0"/>
              <a:t>n</a:t>
            </a:r>
            <a:r>
              <a:rPr lang="cs-CZ" sz="1600" b="1" smtClean="0"/>
              <a:t>+2 - 238U → ... →  206Pb</a:t>
            </a:r>
          </a:p>
          <a:p>
            <a:r>
              <a:rPr lang="cs-CZ" sz="1600" b="1" smtClean="0"/>
              <a:t>4</a:t>
            </a:r>
            <a:r>
              <a:rPr lang="cs-CZ" sz="1600" b="1" i="1" smtClean="0"/>
              <a:t>n</a:t>
            </a:r>
            <a:r>
              <a:rPr lang="cs-CZ" sz="1600" b="1" smtClean="0"/>
              <a:t>+1 - 237Np → ... →209Pb</a:t>
            </a:r>
          </a:p>
          <a:p>
            <a:r>
              <a:rPr lang="cs-CZ" sz="1600" b="1" smtClean="0"/>
              <a:t>4</a:t>
            </a:r>
            <a:r>
              <a:rPr lang="cs-CZ" sz="1600" b="1" i="1" smtClean="0"/>
              <a:t>n    </a:t>
            </a:r>
            <a:r>
              <a:rPr lang="cs-CZ" sz="1600" b="1" smtClean="0"/>
              <a:t>- 232Th → ... → 208Pb</a:t>
            </a:r>
            <a:r>
              <a:rPr lang="cs-CZ" smtClean="0"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jádro - </a:t>
            </a:r>
            <a:r>
              <a:rPr lang="cs-CZ" b="1" u="sng" dirty="0" smtClean="0">
                <a:solidFill>
                  <a:schemeClr val="tx1"/>
                </a:solidFill>
              </a:rPr>
              <a:t>přirozená radioaktivita</a:t>
            </a:r>
            <a:endParaRPr lang="cs-CZ" dirty="0"/>
          </a:p>
        </p:txBody>
      </p:sp>
      <p:pic>
        <p:nvPicPr>
          <p:cNvPr id="19459" name="Picture 8" descr="Becquerel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1285875"/>
            <a:ext cx="1643063" cy="1881188"/>
          </a:xfrm>
          <a:noFill/>
        </p:spPr>
      </p:pic>
      <p:sp>
        <p:nvSpPr>
          <p:cNvPr id="19460" name="Obdélník 4"/>
          <p:cNvSpPr>
            <a:spLocks noChangeArrowheads="1"/>
          </p:cNvSpPr>
          <p:nvPr/>
        </p:nvSpPr>
        <p:spPr bwMode="auto">
          <a:xfrm>
            <a:off x="2214563" y="2357438"/>
            <a:ext cx="43005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Antonie Henri Becquerel 1852 - 1908</a:t>
            </a:r>
            <a:r>
              <a:rPr lang="cs-CZ"/>
              <a:t> </a:t>
            </a:r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9461" name="Obdélník 5"/>
          <p:cNvSpPr>
            <a:spLocks noChangeArrowheads="1"/>
          </p:cNvSpPr>
          <p:nvPr/>
        </p:nvSpPr>
        <p:spPr bwMode="auto">
          <a:xfrm>
            <a:off x="571500" y="3643313"/>
            <a:ext cx="621506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dirty="0">
                <a:latin typeface="Times New Roman" pitchFamily="18" charset="0"/>
              </a:rPr>
              <a:t>francouzský fyzik Becquerel r. 1896 při studiu minerálů obsahujících uran zjistil, že tyto látky vysílají záření, které proniká hmotou, působí na fotografickou desku, způsobuje ionizaci a tím i vodivost vzduchu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dirty="0">
                <a:latin typeface="Times New Roman" pitchFamily="18" charset="0"/>
              </a:rPr>
              <a:t>Marie </a:t>
            </a:r>
            <a:r>
              <a:rPr lang="cs-CZ" dirty="0" err="1">
                <a:latin typeface="Times New Roman" pitchFamily="18" charset="0"/>
              </a:rPr>
              <a:t>Sklodowská</a:t>
            </a:r>
            <a:r>
              <a:rPr lang="cs-CZ" dirty="0">
                <a:latin typeface="Times New Roman" pitchFamily="18" charset="0"/>
              </a:rPr>
              <a:t> - </a:t>
            </a:r>
            <a:r>
              <a:rPr lang="cs-CZ" dirty="0" err="1">
                <a:latin typeface="Times New Roman" pitchFamily="18" charset="0"/>
              </a:rPr>
              <a:t>Curieová</a:t>
            </a:r>
            <a:r>
              <a:rPr lang="cs-CZ" dirty="0">
                <a:latin typeface="Times New Roman" pitchFamily="18" charset="0"/>
              </a:rPr>
              <a:t> ( 1867 - 1934 ) objevila se svým manželem P. Curiem v roce 1896 nové radioaktivní prvky radium a polonium, které jsou obsaženy v nepatrném množství v jáchymovském smolinci.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dirty="0">
                <a:latin typeface="Times New Roman" pitchFamily="18" charset="0"/>
              </a:rPr>
              <a:t>při studiu vlivu elektrického pole na radioaktivní záření se zjistilo, že se skládá ze tří rozdílných druhů záření, které se označují jako </a:t>
            </a:r>
            <a:r>
              <a:rPr lang="el-GR" dirty="0">
                <a:latin typeface="Times New Roman" pitchFamily="18" charset="0"/>
              </a:rPr>
              <a:t>α</a:t>
            </a:r>
            <a:r>
              <a:rPr lang="cs-CZ" dirty="0">
                <a:latin typeface="Times New Roman" pitchFamily="18" charset="0"/>
              </a:rPr>
              <a:t>, </a:t>
            </a:r>
            <a:r>
              <a:rPr lang="el-GR" dirty="0">
                <a:latin typeface="Times New Roman" pitchFamily="18" charset="0"/>
              </a:rPr>
              <a:t>β</a:t>
            </a:r>
            <a:r>
              <a:rPr lang="cs-CZ" dirty="0">
                <a:latin typeface="Times New Roman" pitchFamily="18" charset="0"/>
              </a:rPr>
              <a:t>, </a:t>
            </a:r>
            <a:r>
              <a:rPr lang="el-GR" dirty="0">
                <a:latin typeface="Times New Roman" pitchFamily="18" charset="0"/>
              </a:rPr>
              <a:t>γ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596" y="3214686"/>
            <a:ext cx="5689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800" b="1" smtClean="0">
                <a:solidFill>
                  <a:schemeClr val="accent2"/>
                </a:solidFill>
              </a:rPr>
              <a:t>rozpad </a:t>
            </a:r>
            <a:r>
              <a:rPr lang="cs-CZ" sz="2800" b="1" smtClean="0">
                <a:solidFill>
                  <a:schemeClr val="accent2"/>
                </a:solidFill>
                <a:sym typeface="Symbol" pitchFamily="18" charset="2"/>
              </a:rPr>
              <a:t></a:t>
            </a:r>
            <a:r>
              <a:rPr lang="cs-CZ" smtClean="0">
                <a:latin typeface="Arial" pitchFamily="34" charset="0"/>
              </a:rPr>
              <a:t>  </a:t>
            </a:r>
            <a:r>
              <a:rPr lang="cs-CZ" b="1" smtClean="0">
                <a:solidFill>
                  <a:schemeClr val="accent2"/>
                </a:solidFill>
                <a:latin typeface="Arial" pitchFamily="34" charset="0"/>
              </a:rPr>
              <a:t>- </a:t>
            </a:r>
            <a:r>
              <a:rPr lang="cs-CZ" b="1" smtClean="0">
                <a:solidFill>
                  <a:schemeClr val="accent2"/>
                </a:solidFill>
              </a:rPr>
              <a:t>u těžkých atomů  </a:t>
            </a:r>
            <a:r>
              <a:rPr lang="cs-CZ" b="1" i="1" smtClean="0">
                <a:solidFill>
                  <a:schemeClr val="accent2"/>
                </a:solidFill>
              </a:rPr>
              <a:t>A</a:t>
            </a:r>
            <a:r>
              <a:rPr lang="cs-CZ" b="1" smtClean="0">
                <a:solidFill>
                  <a:schemeClr val="accent2"/>
                </a:solidFill>
              </a:rPr>
              <a:t> </a:t>
            </a:r>
            <a:r>
              <a:rPr lang="en-US" b="1" smtClean="0">
                <a:solidFill>
                  <a:schemeClr val="accent2"/>
                </a:solidFill>
              </a:rPr>
              <a:t>&gt; </a:t>
            </a:r>
            <a:r>
              <a:rPr lang="cs-CZ" b="1" smtClean="0">
                <a:solidFill>
                  <a:schemeClr val="accent2"/>
                </a:solidFill>
              </a:rPr>
              <a:t>210</a:t>
            </a:r>
            <a:r>
              <a:rPr lang="cs-CZ" smtClean="0"/>
              <a:t> </a:t>
            </a:r>
            <a:endParaRPr lang="cs-CZ" smtClean="0">
              <a:latin typeface="Arial" pitchFamily="34" charset="0"/>
            </a:endParaRP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/>
              <a:t>z jádra jsou vysílány částice </a:t>
            </a:r>
            <a:r>
              <a:rPr lang="cs-CZ" smtClean="0">
                <a:sym typeface="Symbol" pitchFamily="18" charset="2"/>
              </a:rPr>
              <a:t></a:t>
            </a:r>
            <a:r>
              <a:rPr lang="cs-CZ" smtClean="0"/>
              <a:t>, jádra helia, složená ze dvou protonů a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None/>
            </a:pPr>
            <a:r>
              <a:rPr lang="cs-CZ" smtClean="0"/>
              <a:t>   dvou neutronů</a:t>
            </a:r>
            <a:endParaRPr lang="cs-CZ" smtClean="0">
              <a:latin typeface="Arial" pitchFamily="34" charset="0"/>
            </a:endParaRP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/>
              <a:t>protonové číslo o 2 jednotky nižší a nukleonové číslo o 4 jednotky 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None/>
            </a:pPr>
            <a:r>
              <a:rPr lang="cs-CZ" smtClean="0"/>
              <a:t>   nižší 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/>
              <a:t>prvek se posune o dvě místa nalevo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7" name="Text Box 4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spAutoFit/>
          </a:bodyPr>
          <a:lstStyle/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q"/>
            </a:pPr>
            <a:r>
              <a:rPr lang="cs-CZ" smtClean="0">
                <a:latin typeface="Arial" pitchFamily="34" charset="0"/>
              </a:rPr>
              <a:t> </a:t>
            </a:r>
            <a:r>
              <a:rPr lang="cs-CZ" b="1" smtClean="0">
                <a:solidFill>
                  <a:schemeClr val="accent2"/>
                </a:solidFill>
              </a:rPr>
              <a:t>rozpad </a:t>
            </a:r>
            <a:r>
              <a:rPr lang="cs-CZ" b="1" smtClean="0">
                <a:solidFill>
                  <a:schemeClr val="accent2"/>
                </a:solidFill>
                <a:sym typeface="Symbol" pitchFamily="18" charset="2"/>
              </a:rPr>
              <a:t></a:t>
            </a:r>
            <a:r>
              <a:rPr lang="cs-CZ" sz="3200" b="1" baseline="30000" smtClean="0">
                <a:solidFill>
                  <a:schemeClr val="accent2"/>
                </a:solidFill>
              </a:rPr>
              <a:t>-</a:t>
            </a:r>
            <a:r>
              <a:rPr lang="cs-CZ" b="1" smtClean="0"/>
              <a:t> 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/>
              <a:t>jádra s nadbytkem neutronů,  neutron přechází na proton za odštěpení elektronu :  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/>
              <a:t>proton zůstává v jádře a elektron se z jádra uvolní 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/>
              <a:t>vznikne jádro, které má stejné nukleonové číslo jako jádro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None/>
            </a:pPr>
            <a:r>
              <a:rPr lang="cs-CZ" smtClean="0"/>
              <a:t>   původní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/>
              <a:t>jeho protonové číslo je o jednotku vyšší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/>
              <a:t> prvek se posune v PSP o jedno místo doprava</a:t>
            </a:r>
          </a:p>
          <a:p>
            <a:pPr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l"/>
            </a:pPr>
            <a:endParaRPr lang="cs-CZ" smtClean="0"/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smtClean="0"/>
              <a:t>                  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1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latin typeface="Times New Roman" pitchFamily="18" charset="0"/>
              </a:rPr>
              <a:t>časový interval, za který se rozpadne  původní počet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latin typeface="Times New Roman" pitchFamily="18" charset="0"/>
              </a:rPr>
              <a:t>radioaktivních atomů  </a:t>
            </a:r>
            <a:r>
              <a:rPr lang="cs-CZ" i="1" smtClean="0">
                <a:latin typeface="Times New Roman" pitchFamily="18" charset="0"/>
              </a:rPr>
              <a:t>N</a:t>
            </a:r>
            <a:r>
              <a:rPr lang="cs-CZ" baseline="-25000" smtClean="0">
                <a:latin typeface="Times New Roman" pitchFamily="18" charset="0"/>
              </a:rPr>
              <a:t>0</a:t>
            </a:r>
            <a:r>
              <a:rPr lang="cs-CZ" smtClean="0">
                <a:latin typeface="Times New Roman" pitchFamily="18" charset="0"/>
              </a:rPr>
              <a:t>  na polovinu původního množství  </a:t>
            </a:r>
            <a:r>
              <a:rPr lang="cs-CZ" i="1" smtClean="0">
                <a:latin typeface="Times New Roman" pitchFamily="18" charset="0"/>
              </a:rPr>
              <a:t>N</a:t>
            </a:r>
            <a:r>
              <a:rPr lang="cs-CZ" baseline="-25000" smtClean="0">
                <a:latin typeface="Times New Roman" pitchFamily="18" charset="0"/>
              </a:rPr>
              <a:t>T</a:t>
            </a:r>
            <a:r>
              <a:rPr lang="cs-CZ" smtClean="0">
                <a:latin typeface="Times New Roman" pitchFamily="18" charset="0"/>
              </a:rPr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latin typeface="Times New Roman" pitchFamily="18" charset="0"/>
              </a:rPr>
              <a:t>se nazývá poločas rozpadu</a:t>
            </a: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                                                                                                   </a:t>
            </a:r>
          </a:p>
        </p:txBody>
      </p:sp>
      <p:pic>
        <p:nvPicPr>
          <p:cNvPr id="22532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467100"/>
            <a:ext cx="5184775" cy="2390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071538" y="5643578"/>
            <a:ext cx="5689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latin typeface="Arial" charset="0"/>
              </a:rPr>
              <a:t> </a:t>
            </a:r>
            <a:r>
              <a:rPr lang="cs-CZ" sz="3200" b="1" dirty="0" smtClean="0"/>
              <a:t>schéma štěpné reakce</a:t>
            </a:r>
            <a:endParaRPr lang="cs-CZ" dirty="0"/>
          </a:p>
        </p:txBody>
      </p:sp>
      <p:pic>
        <p:nvPicPr>
          <p:cNvPr id="23555" name="Picture 4" descr="A2_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58" y="1643050"/>
            <a:ext cx="7467600" cy="3343275"/>
          </a:xfr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Jaderné</a:t>
            </a:r>
            <a:r>
              <a:rPr lang="cs-CZ" sz="4000" b="1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reakce</a:t>
            </a:r>
            <a:r>
              <a:rPr lang="cs-CZ" sz="4000" b="1" u="sng" smtClean="0"/>
              <a:t/>
            </a:r>
            <a:br>
              <a:rPr lang="cs-CZ" sz="4000" b="1" u="sng" smtClean="0"/>
            </a:br>
            <a:endParaRPr lang="cs-CZ" sz="4000" b="1" u="sng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 u="sng" smtClean="0"/>
              <a:t>X + a </a:t>
            </a:r>
            <a:r>
              <a:rPr lang="cs-CZ" sz="2000" u="sng" smtClean="0"/>
              <a:t>→ </a:t>
            </a:r>
            <a:r>
              <a:rPr lang="cs-CZ" sz="2000" b="1" u="sng" smtClean="0"/>
              <a:t>[ meziprodukt]*</a:t>
            </a:r>
            <a:r>
              <a:rPr lang="cs-CZ" sz="2000" u="sng" smtClean="0"/>
              <a:t>→ </a:t>
            </a:r>
            <a:r>
              <a:rPr lang="cs-CZ" sz="2000" b="1" u="sng" smtClean="0"/>
              <a:t>Y + b</a:t>
            </a:r>
          </a:p>
          <a:p>
            <a:pPr>
              <a:lnSpc>
                <a:spcPct val="80000"/>
              </a:lnSpc>
            </a:pPr>
            <a:r>
              <a:rPr lang="cs-CZ" sz="2000" b="1" u="sng" smtClean="0"/>
              <a:t>Reakce 4He (</a:t>
            </a:r>
            <a:r>
              <a:rPr lang="cs-CZ" sz="2000" u="sng" smtClean="0"/>
              <a:t>á</a:t>
            </a:r>
            <a:r>
              <a:rPr lang="cs-CZ" sz="2000" b="1" u="sng" smtClean="0"/>
              <a:t>):</a:t>
            </a:r>
            <a:endParaRPr lang="cs-CZ" sz="2000" b="1" smtClean="0"/>
          </a:p>
          <a:p>
            <a:pPr>
              <a:lnSpc>
                <a:spcPct val="80000"/>
              </a:lnSpc>
            </a:pPr>
            <a:r>
              <a:rPr lang="cs-CZ" sz="2000" b="1" smtClean="0"/>
              <a:t>14N + 4He → [18F]</a:t>
            </a:r>
            <a:r>
              <a:rPr lang="cs-CZ" sz="2000" smtClean="0"/>
              <a:t>∗ </a:t>
            </a:r>
            <a:r>
              <a:rPr lang="cs-CZ" sz="2000" b="1" smtClean="0"/>
              <a:t>→17O + 1H     reakce (</a:t>
            </a:r>
            <a:r>
              <a:rPr lang="cs-CZ" sz="2000" smtClean="0"/>
              <a:t>á</a:t>
            </a:r>
            <a:r>
              <a:rPr lang="cs-CZ" sz="2000" b="1" smtClean="0"/>
              <a:t>,p)</a:t>
            </a:r>
          </a:p>
          <a:p>
            <a:pPr>
              <a:lnSpc>
                <a:spcPct val="80000"/>
              </a:lnSpc>
            </a:pPr>
            <a:r>
              <a:rPr lang="cs-CZ" sz="2000" b="1" smtClean="0"/>
              <a:t>9Be + 4He → [13C]</a:t>
            </a:r>
            <a:r>
              <a:rPr lang="cs-CZ" sz="2000" smtClean="0"/>
              <a:t>∗ </a:t>
            </a:r>
            <a:r>
              <a:rPr lang="cs-CZ" sz="2000" b="1" smtClean="0"/>
              <a:t>→12C + 1n     reakce (</a:t>
            </a:r>
            <a:r>
              <a:rPr lang="cs-CZ" sz="2000" smtClean="0"/>
              <a:t>á</a:t>
            </a:r>
            <a:r>
              <a:rPr lang="cs-CZ" sz="2000" b="1" smtClean="0"/>
              <a:t>,n) </a:t>
            </a:r>
            <a:r>
              <a:rPr lang="cs-CZ" sz="2000" b="1" u="sng" smtClean="0"/>
              <a:t>Reakce neutronů:</a:t>
            </a:r>
            <a:endParaRPr lang="cs-CZ" sz="2000" b="1" smtClean="0"/>
          </a:p>
          <a:p>
            <a:pPr>
              <a:lnSpc>
                <a:spcPct val="80000"/>
              </a:lnSpc>
            </a:pPr>
            <a:r>
              <a:rPr lang="cs-CZ" sz="2000" b="1" smtClean="0"/>
              <a:t>23Na (n,</a:t>
            </a:r>
            <a:r>
              <a:rPr lang="cs-CZ" sz="2000" smtClean="0"/>
              <a:t>ã</a:t>
            </a:r>
            <a:r>
              <a:rPr lang="cs-CZ" sz="2000" b="1" smtClean="0"/>
              <a:t>) 24Na               (</a:t>
            </a:r>
            <a:r>
              <a:rPr lang="cs-CZ" sz="2000" smtClean="0"/>
              <a:t>â−</a:t>
            </a:r>
            <a:r>
              <a:rPr lang="cs-CZ" sz="2000" b="1" smtClean="0"/>
              <a:t>, </a:t>
            </a:r>
            <a:r>
              <a:rPr lang="cs-CZ" sz="2000" smtClean="0"/>
              <a:t>ô</a:t>
            </a:r>
            <a:r>
              <a:rPr lang="cs-CZ" sz="2000" b="1" smtClean="0"/>
              <a:t>1/2=15h)</a:t>
            </a:r>
          </a:p>
          <a:p>
            <a:pPr>
              <a:lnSpc>
                <a:spcPct val="80000"/>
              </a:lnSpc>
            </a:pPr>
            <a:r>
              <a:rPr lang="cs-CZ" sz="2000" b="1" smtClean="0"/>
              <a:t>32S (n,p) 32P                   (</a:t>
            </a:r>
            <a:r>
              <a:rPr lang="cs-CZ" sz="2000" smtClean="0"/>
              <a:t>â−</a:t>
            </a:r>
            <a:r>
              <a:rPr lang="cs-CZ" sz="2000" b="1" smtClean="0"/>
              <a:t>, </a:t>
            </a:r>
            <a:r>
              <a:rPr lang="cs-CZ" sz="2000" smtClean="0"/>
              <a:t>ô</a:t>
            </a:r>
            <a:r>
              <a:rPr lang="cs-CZ" sz="2000" b="1" smtClean="0"/>
              <a:t>1/2=14d)</a:t>
            </a:r>
          </a:p>
          <a:p>
            <a:pPr>
              <a:lnSpc>
                <a:spcPct val="80000"/>
              </a:lnSpc>
            </a:pPr>
            <a:r>
              <a:rPr lang="cs-CZ" sz="2000" b="1" smtClean="0"/>
              <a:t>27Al (n,</a:t>
            </a:r>
            <a:r>
              <a:rPr lang="cs-CZ" sz="2000" smtClean="0"/>
              <a:t>á</a:t>
            </a:r>
            <a:r>
              <a:rPr lang="cs-CZ" sz="2000" b="1" smtClean="0"/>
              <a:t>) 24Na</a:t>
            </a:r>
          </a:p>
          <a:p>
            <a:pPr>
              <a:lnSpc>
                <a:spcPct val="80000"/>
              </a:lnSpc>
            </a:pPr>
            <a:r>
              <a:rPr lang="cs-CZ" sz="2000" b="1" smtClean="0"/>
              <a:t>(n,f) – neutronem vyvolané štěpení (jaderné reaktory)</a:t>
            </a:r>
          </a:p>
          <a:p>
            <a:pPr>
              <a:lnSpc>
                <a:spcPct val="80000"/>
              </a:lnSpc>
            </a:pPr>
            <a:r>
              <a:rPr lang="cs-CZ" sz="2000" b="1" smtClean="0"/>
              <a:t>235U + 1n </a:t>
            </a:r>
            <a:r>
              <a:rPr lang="cs-CZ" sz="2000" smtClean="0"/>
              <a:t>→ </a:t>
            </a:r>
            <a:r>
              <a:rPr lang="cs-CZ" sz="2000" b="1" smtClean="0"/>
              <a:t>92Kr + 142Ba + 2 1n</a:t>
            </a:r>
            <a:endParaRPr lang="cs-CZ" sz="2000" b="1" u="sng" smtClean="0"/>
          </a:p>
          <a:p>
            <a:pPr>
              <a:lnSpc>
                <a:spcPct val="80000"/>
              </a:lnSpc>
            </a:pPr>
            <a:r>
              <a:rPr lang="cs-CZ" sz="2000" b="1" u="sng" smtClean="0"/>
              <a:t>Reakce </a:t>
            </a:r>
            <a:r>
              <a:rPr lang="cs-CZ" sz="2000" u="sng" smtClean="0"/>
              <a:t>ã</a:t>
            </a:r>
            <a:r>
              <a:rPr lang="cs-CZ" sz="2000" b="1" u="sng" smtClean="0"/>
              <a:t>:</a:t>
            </a:r>
            <a:r>
              <a:rPr lang="cs-CZ" sz="2000" b="1" smtClean="0"/>
              <a:t>         9Be (</a:t>
            </a:r>
            <a:r>
              <a:rPr lang="cs-CZ" sz="2000" smtClean="0"/>
              <a:t>ã</a:t>
            </a:r>
            <a:r>
              <a:rPr lang="cs-CZ" sz="2000" b="1" smtClean="0"/>
              <a:t>,n) 8Be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Kvantová</a:t>
            </a:r>
            <a:r>
              <a:rPr lang="cs-CZ" b="1" smtClean="0"/>
              <a:t> </a:t>
            </a: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mechanika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800" dirty="0" smtClean="0"/>
              <a:t>Axiomatický charakter – základní postuláty</a:t>
            </a:r>
          </a:p>
          <a:p>
            <a:pPr>
              <a:lnSpc>
                <a:spcPct val="80000"/>
              </a:lnSpc>
            </a:pPr>
            <a:r>
              <a:rPr lang="cs-CZ" sz="1800" dirty="0" smtClean="0"/>
              <a:t>• kvantování energie</a:t>
            </a:r>
          </a:p>
          <a:p>
            <a:pPr>
              <a:lnSpc>
                <a:spcPct val="80000"/>
              </a:lnSpc>
            </a:pP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pPr>
              <a:lnSpc>
                <a:spcPct val="80000"/>
              </a:lnSpc>
            </a:pPr>
            <a:r>
              <a:rPr lang="cs-CZ" sz="1800" dirty="0" err="1" smtClean="0"/>
              <a:t>Planckova</a:t>
            </a:r>
            <a:r>
              <a:rPr lang="cs-CZ" sz="1800" dirty="0" smtClean="0"/>
              <a:t> konstanta</a:t>
            </a:r>
          </a:p>
          <a:p>
            <a:pPr>
              <a:lnSpc>
                <a:spcPct val="80000"/>
              </a:lnSpc>
            </a:pP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pPr>
              <a:lnSpc>
                <a:spcPct val="80000"/>
              </a:lnSpc>
            </a:pPr>
            <a:r>
              <a:rPr lang="cs-CZ" sz="1800" dirty="0" smtClean="0"/>
              <a:t>-záření h=6.626 ⋅10-34 </a:t>
            </a:r>
            <a:r>
              <a:rPr lang="cs-CZ" sz="1800" dirty="0" err="1" smtClean="0"/>
              <a:t>Js</a:t>
            </a:r>
            <a:endParaRPr lang="cs-CZ" sz="1800" dirty="0" smtClean="0"/>
          </a:p>
          <a:p>
            <a:pPr>
              <a:lnSpc>
                <a:spcPct val="80000"/>
              </a:lnSpc>
            </a:pPr>
            <a:endParaRPr lang="cs-CZ" sz="1800" dirty="0" smtClean="0"/>
          </a:p>
          <a:p>
            <a:pPr>
              <a:lnSpc>
                <a:spcPct val="80000"/>
              </a:lnSpc>
            </a:pPr>
            <a:r>
              <a:rPr lang="cs-CZ" sz="1800" dirty="0" smtClean="0"/>
              <a:t>• Dualistický charakter záření a částic (Louis de </a:t>
            </a:r>
            <a:r>
              <a:rPr lang="cs-CZ" sz="1800" dirty="0" err="1" smtClean="0"/>
              <a:t>Broglie</a:t>
            </a:r>
            <a:r>
              <a:rPr lang="cs-CZ" sz="1800" dirty="0" smtClean="0"/>
              <a:t>)</a:t>
            </a:r>
          </a:p>
          <a:p>
            <a:pPr>
              <a:lnSpc>
                <a:spcPct val="80000"/>
              </a:lnSpc>
            </a:pPr>
            <a:r>
              <a:rPr lang="cs-CZ" sz="1800" dirty="0" smtClean="0"/>
              <a:t>-záření          mc2 = </a:t>
            </a:r>
            <a:r>
              <a:rPr lang="cs-CZ" sz="1800" dirty="0" err="1" smtClean="0"/>
              <a:t>hní</a:t>
            </a:r>
            <a:r>
              <a:rPr lang="cs-CZ" sz="1800" dirty="0" smtClean="0"/>
              <a:t>           </a:t>
            </a:r>
            <a:r>
              <a:rPr lang="cs-CZ" sz="1800" dirty="0" err="1" smtClean="0"/>
              <a:t>mf</a:t>
            </a:r>
            <a:r>
              <a:rPr lang="cs-CZ" sz="1800" dirty="0" smtClean="0"/>
              <a:t> = </a:t>
            </a:r>
            <a:r>
              <a:rPr lang="cs-CZ" sz="1800" dirty="0" err="1" smtClean="0"/>
              <a:t>hí</a:t>
            </a:r>
            <a:r>
              <a:rPr lang="cs-CZ" sz="1800" dirty="0" smtClean="0"/>
              <a:t>/c2=h/</a:t>
            </a:r>
            <a:r>
              <a:rPr lang="cs-CZ" sz="1800" dirty="0" err="1" smtClean="0"/>
              <a:t>cë</a:t>
            </a:r>
            <a:endParaRPr lang="cs-CZ" sz="1800" dirty="0" smtClean="0"/>
          </a:p>
          <a:p>
            <a:pPr>
              <a:lnSpc>
                <a:spcPct val="80000"/>
              </a:lnSpc>
            </a:pPr>
            <a:r>
              <a:rPr lang="cs-CZ" sz="1800" dirty="0" smtClean="0"/>
              <a:t>-částice         ë= h/</a:t>
            </a:r>
            <a:r>
              <a:rPr lang="cs-CZ" sz="1800" dirty="0" err="1" smtClean="0"/>
              <a:t>mv</a:t>
            </a:r>
            <a:r>
              <a:rPr lang="cs-CZ" sz="1800" dirty="0" smtClean="0"/>
              <a:t> = h/p</a:t>
            </a:r>
          </a:p>
          <a:p>
            <a:pPr>
              <a:lnSpc>
                <a:spcPct val="80000"/>
              </a:lnSpc>
            </a:pPr>
            <a:r>
              <a:rPr lang="cs-CZ" sz="1800" dirty="0" smtClean="0"/>
              <a:t>• Heisenbergův princip neurčitosti – existují dvojice veličin, které nelze určit společně s libovolnou přesností pravděpodobnostní charakter veličin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na snímku č. 3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24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http://1.bp.blogspot.com/_7yB-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eeGviiI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/TSI9vajltZI/AAAAAAAAFAU/D1-ERcy2-3Q/s1600/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Henri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_Becquerel2.gif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2 na snímku č. 6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24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http://atominfo.cz/wp-content/uploads/2010/03/cod_131-300x218.gif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O. Navrátil a kol. Jaderná chemie. Academia, Praha, 1985. 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Povh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K.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Rith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Ch.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Scholz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F.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Zetsche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 typeface="Wingdings" pitchFamily="2" charset="2"/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Particles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Nuclei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Springer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Verlag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Berlin, 1999. J. G.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Cuninghame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Nuclear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Cambridge, 1992. 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2_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2_Vodotisk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589</TotalTime>
  <Words>420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2_Vodotisk</vt:lpstr>
      <vt:lpstr>Arkýř</vt:lpstr>
      <vt:lpstr>Snímek 1</vt:lpstr>
      <vt:lpstr>Radioaktivita</vt:lpstr>
      <vt:lpstr>jádro - přirozená radioaktivita</vt:lpstr>
      <vt:lpstr>Snímek 4</vt:lpstr>
      <vt:lpstr>Snímek 5</vt:lpstr>
      <vt:lpstr>Snímek 6</vt:lpstr>
      <vt:lpstr> schéma štěpné reakce</vt:lpstr>
      <vt:lpstr>Jaderné reakce </vt:lpstr>
      <vt:lpstr>Kvantová mechanika</vt:lpstr>
      <vt:lpstr>Použité zdroje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Ivan</cp:lastModifiedBy>
  <dcterms:created xsi:type="dcterms:W3CDTF">2012-07-13T11:26:26Z</dcterms:created>
  <dcterms:modified xsi:type="dcterms:W3CDTF">2012-12-19T18:08:04Z</dcterms:modified>
</cp:coreProperties>
</file>