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6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VY_42_INOVACE_69_Závěrečné opakování – finanční matematika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67325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Základní pojmy v oboru finanční matematiky jsou: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600200"/>
                <a:ext cx="8352928" cy="506916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2400" b="1" i="1" dirty="0">
                    <a:solidFill>
                      <a:srgbClr val="FF0000"/>
                    </a:solidFill>
                  </a:rPr>
                  <a:t>Jistina</a:t>
                </a:r>
                <a:r>
                  <a:rPr lang="cs-CZ" sz="2400" dirty="0"/>
                  <a:t>: částka, která byla půjčena jiné osobě či bance ( </a:t>
                </a:r>
                <a:r>
                  <a:rPr lang="cs-CZ" sz="2400" b="1" i="1" dirty="0">
                    <a:solidFill>
                      <a:srgbClr val="FF0000"/>
                    </a:solidFill>
                  </a:rPr>
                  <a:t>J</a:t>
                </a:r>
                <a:r>
                  <a:rPr lang="cs-CZ" sz="2400" dirty="0"/>
                  <a:t> ).</a:t>
                </a:r>
              </a:p>
              <a:p>
                <a:r>
                  <a:rPr lang="cs-CZ" sz="2400" b="1" i="1" dirty="0">
                    <a:solidFill>
                      <a:srgbClr val="FF0000"/>
                    </a:solidFill>
                  </a:rPr>
                  <a:t>Úroková míra</a:t>
                </a:r>
                <a:r>
                  <a:rPr lang="cs-CZ" sz="2400" dirty="0"/>
                  <a:t>: výše úroku za dané období v procentech ( </a:t>
                </a:r>
                <a:r>
                  <a:rPr lang="cs-CZ" sz="2400" b="1" i="1" dirty="0">
                    <a:solidFill>
                      <a:srgbClr val="FF0000"/>
                    </a:solidFill>
                  </a:rPr>
                  <a:t>p</a:t>
                </a:r>
                <a:r>
                  <a:rPr lang="cs-CZ" sz="2400" dirty="0"/>
                  <a:t> ).</a:t>
                </a:r>
              </a:p>
              <a:p>
                <a:r>
                  <a:rPr lang="cs-CZ" sz="2400" b="1" i="1" dirty="0">
                    <a:solidFill>
                      <a:srgbClr val="FF0000"/>
                    </a:solidFill>
                  </a:rPr>
                  <a:t>Úroková sazba : </a:t>
                </a:r>
                <a:r>
                  <a:rPr lang="cs-CZ" sz="2400" dirty="0"/>
                  <a:t>úroková míra vyjádřená desetinným číslem (</a:t>
                </a:r>
                <a:r>
                  <a:rPr lang="cs-CZ" sz="2400" b="1" i="1" dirty="0">
                    <a:solidFill>
                      <a:srgbClr val="FF0000"/>
                    </a:solidFill>
                  </a:rPr>
                  <a:t>i</a:t>
                </a:r>
                <a:r>
                  <a:rPr lang="cs-CZ" sz="2400" dirty="0"/>
                  <a:t>)</a:t>
                </a:r>
                <a:endParaRPr lang="cs-CZ" sz="2400" b="1" i="1" dirty="0">
                  <a:solidFill>
                    <a:srgbClr val="FF0000"/>
                  </a:solidFill>
                </a:endParaRPr>
              </a:p>
              <a:p>
                <a:r>
                  <a:rPr lang="cs-CZ" sz="2400" b="1" i="1" dirty="0">
                    <a:solidFill>
                      <a:srgbClr val="FF0000"/>
                    </a:solidFill>
                  </a:rPr>
                  <a:t>Úrok</a:t>
                </a:r>
                <a:r>
                  <a:rPr lang="cs-CZ" sz="2400" dirty="0"/>
                  <a:t>: částka v Kč, kterou získá věřitel ( ten, kdo peníze půjčil ) za určité časové období ( </a:t>
                </a:r>
                <a:r>
                  <a:rPr lang="cs-CZ" sz="2400" b="1" i="1" dirty="0">
                    <a:solidFill>
                      <a:srgbClr val="FF0000"/>
                    </a:solidFill>
                  </a:rPr>
                  <a:t>ú</a:t>
                </a:r>
                <a:r>
                  <a:rPr lang="cs-CZ" sz="2400" dirty="0"/>
                  <a:t> ).</a:t>
                </a:r>
              </a:p>
              <a:p>
                <a:r>
                  <a:rPr lang="cs-CZ" sz="2400" b="1" i="1" dirty="0">
                    <a:solidFill>
                      <a:srgbClr val="FF0000"/>
                    </a:solidFill>
                  </a:rPr>
                  <a:t>Úrokovací doba: </a:t>
                </a:r>
                <a:r>
                  <a:rPr lang="cs-CZ" sz="2400" dirty="0"/>
                  <a:t>časové období, po které trvá půjčka ( </a:t>
                </a:r>
                <a:r>
                  <a:rPr lang="cs-CZ" sz="2400" b="1" i="1" dirty="0">
                    <a:solidFill>
                      <a:srgbClr val="FF0000"/>
                    </a:solidFill>
                  </a:rPr>
                  <a:t>t</a:t>
                </a:r>
                <a:r>
                  <a:rPr lang="cs-CZ" sz="2400" dirty="0"/>
                  <a:t> ).</a:t>
                </a:r>
                <a:endParaRPr lang="cs-CZ" sz="2400" b="1" i="1" dirty="0">
                  <a:solidFill>
                    <a:srgbClr val="FF0000"/>
                  </a:solidFill>
                </a:endParaRPr>
              </a:p>
              <a:p>
                <a:r>
                  <a:rPr lang="cs-CZ" sz="2400" b="1" i="1" dirty="0">
                    <a:solidFill>
                      <a:srgbClr val="FF0000"/>
                    </a:solidFill>
                  </a:rPr>
                  <a:t>Úrokovací období</a:t>
                </a:r>
                <a:r>
                  <a:rPr lang="cs-CZ" sz="2400" dirty="0"/>
                  <a:t>: doba, za kterou se z dané jistiny připisuje </a:t>
                </a:r>
                <a:r>
                  <a:rPr lang="cs-CZ" sz="2400" dirty="0" smtClean="0"/>
                  <a:t>úrok    </a:t>
                </a:r>
                <a:r>
                  <a:rPr lang="cs-CZ" sz="2400" dirty="0"/>
                  <a:t>( rok, pololetí, čtvrtletí, měsíc </a:t>
                </a:r>
                <a:r>
                  <a:rPr lang="cs-CZ" sz="2400" dirty="0" smtClean="0"/>
                  <a:t>).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sz="2400" dirty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sz="24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i="1" dirty="0">
                        <a:solidFill>
                          <a:srgbClr val="FF0000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sz="2400" dirty="0" smtClean="0"/>
                  <a:t>   </a:t>
                </a:r>
              </a:p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sz="2400" i="1" dirty="0">
                    <a:latin typeface="Cambria Math"/>
                  </a:rPr>
                  <a:t> </a:t>
                </a:r>
                <a:r>
                  <a:rPr lang="cs-CZ" sz="2400" dirty="0">
                    <a:latin typeface="Cambria Math"/>
                  </a:rPr>
                  <a:t>- jistina po </a:t>
                </a:r>
                <a:r>
                  <a:rPr lang="cs-CZ" sz="2400" i="1" dirty="0">
                    <a:latin typeface="Cambria Math"/>
                  </a:rPr>
                  <a:t>n  </a:t>
                </a:r>
                <a:r>
                  <a:rPr lang="cs-CZ" sz="2400" dirty="0">
                    <a:latin typeface="Cambria Math"/>
                  </a:rPr>
                  <a:t>úrokovacích obdobích</a:t>
                </a:r>
                <a:endParaRPr lang="cs-CZ" sz="2400" i="1" dirty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 dirty="0"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sz="2400" i="1" dirty="0"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400" dirty="0"/>
                  <a:t> - počáteční jistina</a:t>
                </a:r>
              </a:p>
              <a:p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</a:rPr>
                      <m:t>𝑛</m:t>
                    </m:r>
                  </m:oMath>
                </a14:m>
                <a:r>
                  <a:rPr lang="cs-CZ" sz="2400" dirty="0"/>
                  <a:t> – počet úrokovacích období</a:t>
                </a:r>
              </a:p>
              <a:p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</a:rPr>
                      <m:t>𝑟</m:t>
                    </m:r>
                  </m:oMath>
                </a14:m>
                <a:r>
                  <a:rPr lang="cs-CZ" sz="2400" dirty="0"/>
                  <a:t> – úročitel  ( r = 1 + i </a:t>
                </a:r>
                <a:r>
                  <a:rPr lang="cs-CZ" sz="2400" dirty="0" smtClean="0"/>
                  <a:t>)</a:t>
                </a:r>
                <a:endParaRPr lang="cs-CZ" sz="2400" dirty="0"/>
              </a:p>
              <a:p>
                <a:endParaRPr lang="cs-CZ" sz="2400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600200"/>
                <a:ext cx="8352928" cy="5069160"/>
              </a:xfrm>
              <a:blipFill rotWithShape="1">
                <a:blip r:embed="rId3"/>
                <a:stretch>
                  <a:fillRect l="-876" t="-1444" r="-4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981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Autofit/>
          </a:bodyPr>
          <a:lstStyle/>
          <a:p>
            <a:r>
              <a:rPr lang="cs-CZ" sz="2400" dirty="0" smtClean="0"/>
              <a:t>Pan Nováček si půjčil od banky 1 500 000 na vybavení dílny, ve které chtěl podnikat. </a:t>
            </a:r>
            <a:r>
              <a:rPr lang="cs-CZ" sz="2400" dirty="0"/>
              <a:t>Ú</a:t>
            </a:r>
            <a:r>
              <a:rPr lang="cs-CZ" sz="2400" dirty="0" smtClean="0"/>
              <a:t>roková míra byla 14% a půjčka byla uzavřena na dobu 5 let. Jak velké zisky musí firma po dobu těchto 5 let vykazovat, aby mohl pan Nováček svůj dluh splatit?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060848"/>
                <a:ext cx="8229600" cy="4065315"/>
              </a:xfrm>
            </p:spPr>
            <p:txBody>
              <a:bodyPr>
                <a:normAutofit fontScale="92500"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i="1" dirty="0">
                        <a:solidFill>
                          <a:srgbClr val="FF0000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dirty="0"/>
                  <a:t>   </a:t>
                </a:r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chemeClr val="tx1"/>
                        </a:solidFill>
                        <a:latin typeface="Cambria Math"/>
                      </a:rPr>
                      <m:t>1 5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</a:rPr>
                      <m:t>00 000</m:t>
                    </m:r>
                    <m:r>
                      <a:rPr lang="cs-CZ" i="1" dirty="0">
                        <a:solidFill>
                          <a:schemeClr val="tx1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1,14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 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=</a:t>
                </a:r>
                <a14:m>
                  <m:oMath xmlns:m="http://schemas.openxmlformats.org/officeDocument/2006/math">
                    <m:r>
                      <a:rPr lang="cs-CZ" dirty="0">
                        <a:latin typeface="Cambria Math"/>
                      </a:rPr>
                      <m:t>1 5</m:t>
                    </m:r>
                    <m:r>
                      <a:rPr lang="cs-CZ" i="1" dirty="0">
                        <a:latin typeface="Cambria Math"/>
                      </a:rPr>
                      <m:t>00 000</m:t>
                    </m:r>
                  </m:oMath>
                </a14:m>
                <a:r>
                  <a:rPr lang="cs-CZ" dirty="0" smtClean="0"/>
                  <a:t>.2,01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=</a:t>
                </a:r>
                <a14:m>
                  <m:oMath xmlns:m="http://schemas.openxmlformats.org/officeDocument/2006/math">
                    <m:r>
                      <a:rPr lang="cs-CZ" dirty="0" smtClean="0">
                        <a:latin typeface="Cambria Math"/>
                      </a:rPr>
                      <m:t>3</m:t>
                    </m:r>
                    <m:r>
                      <a:rPr lang="cs-CZ" b="0" i="0" dirty="0" smtClean="0">
                        <a:latin typeface="Cambria Math"/>
                      </a:rPr>
                      <m:t> 01</m:t>
                    </m:r>
                    <m:r>
                      <a:rPr lang="cs-CZ" dirty="0">
                        <a:latin typeface="Cambria Math"/>
                      </a:rPr>
                      <m:t>5</m:t>
                    </m:r>
                    <m:r>
                      <a:rPr lang="cs-CZ" b="0" i="0" dirty="0" smtClean="0">
                        <a:latin typeface="Cambria Math"/>
                      </a:rPr>
                      <m:t> </m:t>
                    </m:r>
                    <m:r>
                      <a:rPr lang="cs-CZ" i="1" dirty="0">
                        <a:latin typeface="Cambria Math"/>
                      </a:rPr>
                      <m:t>000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dirty="0">
                        <a:latin typeface="Cambria Math"/>
                      </a:rPr>
                      <m:t>3 01</m:t>
                    </m:r>
                    <m:r>
                      <a:rPr lang="cs-CZ" dirty="0">
                        <a:latin typeface="Cambria Math"/>
                      </a:rPr>
                      <m:t>5</m:t>
                    </m:r>
                    <m:r>
                      <a:rPr lang="cs-CZ" dirty="0">
                        <a:latin typeface="Cambria Math"/>
                      </a:rPr>
                      <m:t> </m:t>
                    </m:r>
                    <m:r>
                      <a:rPr lang="cs-CZ" i="1" dirty="0">
                        <a:latin typeface="Cambria Math"/>
                      </a:rPr>
                      <m:t>000</m:t>
                    </m:r>
                  </m:oMath>
                </a14:m>
                <a:r>
                  <a:rPr lang="cs-CZ" dirty="0" smtClean="0"/>
                  <a:t> : 5 = 603 000Kč</a:t>
                </a:r>
              </a:p>
              <a:p>
                <a:endParaRPr lang="cs-CZ" dirty="0"/>
              </a:p>
              <a:p>
                <a:r>
                  <a:rPr lang="cs-CZ" dirty="0" smtClean="0"/>
                  <a:t>Firma musí vydělávat více než 603 000 Kč ročně.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060848"/>
                <a:ext cx="8229600" cy="4065315"/>
              </a:xfrm>
              <a:blipFill rotWithShape="1">
                <a:blip r:embed="rId3"/>
                <a:stretch>
                  <a:fillRect l="-1481" t="-17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66033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2400" dirty="0" smtClean="0"/>
              <a:t>Pan Malý si uložil na účet s roční úrokovou mírou 4% 80 000 a jelikož žil skromně a příliš neutrácel, vybral je až za 6 let, když potřeboval zrekonstruovat byt. Kolik peněz by měl k dispozici, pokud by nemusel platit 15% daň z úroku?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916832"/>
                <a:ext cx="8229600" cy="4209331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i="1" dirty="0">
                        <a:solidFill>
                          <a:srgbClr val="FF0000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dirty="0"/>
                  <a:t>   </a:t>
                </a:r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chemeClr val="tx1"/>
                        </a:solidFill>
                        <a:latin typeface="Cambria Math"/>
                      </a:rPr>
                      <m:t>80 000</m:t>
                    </m:r>
                    <m:r>
                      <a:rPr lang="cs-CZ" i="1" dirty="0">
                        <a:solidFill>
                          <a:schemeClr val="tx1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1,04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𝐽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=</a:t>
                </a:r>
                <a:r>
                  <a:rPr lang="cs-CZ" dirty="0" smtClean="0"/>
                  <a:t>101 226 Kč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Pokud by nemusel platit daň z úroku, měl by pan Malý po šesti letech na účtu </a:t>
                </a:r>
                <a:r>
                  <a:rPr lang="cs-CZ" dirty="0"/>
                  <a:t>101 226 </a:t>
                </a:r>
                <a:r>
                  <a:rPr lang="cs-CZ" dirty="0" smtClean="0"/>
                  <a:t>Kč.</a:t>
                </a:r>
                <a:endParaRPr lang="cs-CZ" dirty="0">
                  <a:solidFill>
                    <a:schemeClr val="tx1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916832"/>
                <a:ext cx="8229600" cy="4209331"/>
              </a:xfrm>
              <a:blipFill rotWithShape="1">
                <a:blip r:embed="rId3"/>
                <a:stretch>
                  <a:fillRect l="-1852" t="-1737" r="-25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566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391</Words>
  <Application>Microsoft Office PowerPoint</Application>
  <PresentationFormat>Předvádění na obrazovce (4:3)</PresentationFormat>
  <Paragraphs>27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VY_42_INOVACE_69_Závěrečné opakování – finanční matematika</vt:lpstr>
      <vt:lpstr>Základní pojmy v oboru finanční matematiky jsou:</vt:lpstr>
      <vt:lpstr>Pan Nováček si půjčil od banky 1 500 000 na vybavení dílny, ve které chtěl podnikat. Úroková míra byla 14% a půjčka byla uzavřena na dobu 5 let. Jak velké zisky musí firma po dobu těchto 5 let vykazovat, aby mohl pan Nováček svůj dluh splatit?</vt:lpstr>
      <vt:lpstr>Pan Malý si uložil na účet s roční úrokovou mírou 4% 80 000 a jelikož žil skromně a příliš neutrácel, vybral je až za 6 let, když potřeboval zrekonstruovat byt. Kolik peněz by měl k dispozici, pokud by nemusel platit 15% daň z úroku?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pojmy v oboru finanční matematiky jsou:</dc:title>
  <dc:creator>Vagnerova</dc:creator>
  <cp:lastModifiedBy>Vagnerova</cp:lastModifiedBy>
  <cp:revision>4</cp:revision>
  <dcterms:created xsi:type="dcterms:W3CDTF">2011-06-26T13:34:28Z</dcterms:created>
  <dcterms:modified xsi:type="dcterms:W3CDTF">2011-06-26T14:16:18Z</dcterms:modified>
</cp:coreProperties>
</file>