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351" r:id="rId2"/>
    <p:sldId id="366" r:id="rId3"/>
    <p:sldId id="367" r:id="rId4"/>
    <p:sldId id="368" r:id="rId5"/>
    <p:sldId id="369" r:id="rId6"/>
    <p:sldId id="370" r:id="rId7"/>
    <p:sldId id="371" r:id="rId8"/>
    <p:sldId id="372" r:id="rId9"/>
    <p:sldId id="373" r:id="rId10"/>
    <p:sldId id="374" r:id="rId11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800000"/>
    <a:srgbClr val="336600"/>
    <a:srgbClr val="3333CC"/>
    <a:srgbClr val="FFCC00"/>
    <a:srgbClr val="00FFCC"/>
    <a:srgbClr val="FFFFCC"/>
    <a:srgbClr val="FFFF99"/>
    <a:srgbClr val="00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8DB2C3EE-E620-4878-AFDF-4F8BBB094C6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9F9A0B-B4EE-491B-8725-2984F4CC86E5}" type="slidenum">
              <a:rPr lang="cs-CZ"/>
              <a:pPr/>
              <a:t>2</a:t>
            </a:fld>
            <a:endParaRPr lang="cs-CZ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767C7E-B56D-41B9-8E05-C5042908DE14}" type="slidenum">
              <a:rPr lang="cs-CZ"/>
              <a:pPr/>
              <a:t>3</a:t>
            </a:fld>
            <a:endParaRPr lang="cs-CZ"/>
          </a:p>
        </p:txBody>
      </p:sp>
      <p:sp>
        <p:nvSpPr>
          <p:cNvPr id="125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6C5E92-A9E0-496E-9490-CE20EE620B03}" type="slidenum">
              <a:rPr lang="cs-CZ"/>
              <a:pPr/>
              <a:t>4</a:t>
            </a:fld>
            <a:endParaRPr lang="cs-CZ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81ABD2-C874-4BEC-BF48-C55697611133}" type="slidenum">
              <a:rPr lang="cs-CZ"/>
              <a:pPr/>
              <a:t>5</a:t>
            </a:fld>
            <a:endParaRPr lang="cs-CZ"/>
          </a:p>
        </p:txBody>
      </p:sp>
      <p:sp>
        <p:nvSpPr>
          <p:cNvPr id="128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1946B4-ACAF-4D0B-A96A-6E6519C7A8E7}" type="slidenum">
              <a:rPr lang="cs-CZ"/>
              <a:pPr/>
              <a:t>6</a:t>
            </a:fld>
            <a:endParaRPr lang="cs-CZ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4C998A-6CCC-4384-91F1-62EA5C02C91A}" type="slidenum">
              <a:rPr lang="cs-CZ"/>
              <a:pPr/>
              <a:t>7</a:t>
            </a:fld>
            <a:endParaRPr lang="cs-CZ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DFCD40-198A-4F9E-BC86-D1D36B4CAAF2}" type="slidenum">
              <a:rPr lang="cs-CZ"/>
              <a:pPr/>
              <a:t>8</a:t>
            </a:fld>
            <a:endParaRPr lang="cs-CZ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60474B-068D-4CD2-952B-F79328E8046C}" type="slidenum">
              <a:rPr lang="cs-CZ"/>
              <a:pPr/>
              <a:t>9</a:t>
            </a:fld>
            <a:endParaRPr lang="cs-CZ"/>
          </a:p>
        </p:txBody>
      </p:sp>
      <p:sp>
        <p:nvSpPr>
          <p:cNvPr id="132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5C3FA-BAD2-4C86-B21B-21D20BFC4E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5F65DC-AB95-488B-8706-A8A3E4A3B6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D47163-D4D6-4634-AA62-05154707CE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86DBB-68F2-4414-BDDE-9AEB5B9C9F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B3345-18E1-4A3C-9AA3-A1A907D0BF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BAF174-9190-4821-85F5-BEF7FEBDB3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D1F00-754D-4690-B7A2-1B961C44A7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A1B989-69D6-41D4-9EE7-01EF314EFC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49E873-02DA-4B08-B50B-9784F77332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9A706-8352-42B0-8B9F-02D43B6814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0C0831-E71B-4607-9EC9-23B976770F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C584901-8D5B-43CF-A9B6-E4757712FA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96DF282-26CD-4658-A8D0-894CFBC1F0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A92F93E-E7FC-4F50-A359-5754E156A7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B94445B-FF1E-4559-A2E3-2DF461EBED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8C4671C-5951-4317-A4F6-6986D42A5A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B7D7B6B0-7CBA-4AE3-A610-8EB44C4AA75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VY_32_INOVACE_CH_1_BAR_09_OBECNACHEMIE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Redoxní reakce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1. 6. 2012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podstatu redoxních reakcí.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650" y="1371600"/>
            <a:ext cx="8896350" cy="413543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dirty="0"/>
              <a:t>		                 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dirty="0"/>
              <a:t>             </a:t>
            </a:r>
            <a:r>
              <a:rPr lang="cs-CZ" sz="2200" dirty="0"/>
              <a:t>Oxidace – zvýšení oxidačního stupně – odevzdání e </a:t>
            </a:r>
            <a:r>
              <a:rPr lang="cs-CZ" sz="2200" baseline="30000" dirty="0"/>
              <a:t>–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/>
              <a:t>             Redukce – snížení oxidačního stupně – příjem e </a:t>
            </a:r>
            <a:r>
              <a:rPr lang="cs-CZ" sz="2200" baseline="30000" dirty="0"/>
              <a:t>–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200" baseline="30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</a:t>
            </a:r>
            <a:r>
              <a:rPr lang="cs-CZ" sz="2000" dirty="0" err="1"/>
              <a:t>A</a:t>
            </a:r>
            <a:r>
              <a:rPr lang="cs-CZ" sz="2000" baseline="-25000" dirty="0" err="1"/>
              <a:t>ox</a:t>
            </a:r>
            <a:r>
              <a:rPr lang="cs-CZ" sz="2000" baseline="-25000" dirty="0"/>
              <a:t> </a:t>
            </a:r>
            <a:r>
              <a:rPr lang="cs-CZ" sz="2000" dirty="0"/>
              <a:t>+ </a:t>
            </a:r>
            <a:r>
              <a:rPr lang="cs-CZ" sz="2000" dirty="0" err="1"/>
              <a:t>B</a:t>
            </a:r>
            <a:r>
              <a:rPr lang="cs-CZ" sz="2000" baseline="-25000" dirty="0" err="1"/>
              <a:t>red</a:t>
            </a:r>
            <a:r>
              <a:rPr lang="cs-CZ" sz="2000" baseline="-25000" dirty="0"/>
              <a:t> </a:t>
            </a:r>
            <a:r>
              <a:rPr lang="cs-CZ" sz="2000" dirty="0"/>
              <a:t>             </a:t>
            </a:r>
            <a:r>
              <a:rPr lang="cs-CZ" sz="2000" dirty="0" err="1"/>
              <a:t>A</a:t>
            </a:r>
            <a:r>
              <a:rPr lang="cs-CZ" sz="2000" baseline="-25000" dirty="0" err="1"/>
              <a:t>red</a:t>
            </a:r>
            <a:r>
              <a:rPr lang="cs-CZ" sz="2000" baseline="-25000" dirty="0"/>
              <a:t> </a:t>
            </a:r>
            <a:r>
              <a:rPr lang="cs-CZ" sz="2000" dirty="0"/>
              <a:t> + B</a:t>
            </a:r>
            <a:r>
              <a:rPr lang="cs-CZ" sz="2000" baseline="-25000" dirty="0"/>
              <a:t>ox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2Fe</a:t>
            </a:r>
            <a:r>
              <a:rPr lang="cs-CZ" sz="2000" baseline="30000" dirty="0"/>
              <a:t>3+</a:t>
            </a:r>
            <a:r>
              <a:rPr lang="cs-CZ" sz="2000" dirty="0"/>
              <a:t> + Sn</a:t>
            </a:r>
            <a:r>
              <a:rPr lang="cs-CZ" sz="2000" baseline="30000" dirty="0"/>
              <a:t>2+                </a:t>
            </a:r>
            <a:r>
              <a:rPr lang="cs-CZ" sz="2000" dirty="0"/>
              <a:t>2Fe</a:t>
            </a:r>
            <a:r>
              <a:rPr lang="cs-CZ" sz="2000" baseline="30000" dirty="0"/>
              <a:t>2+</a:t>
            </a:r>
            <a:r>
              <a:rPr lang="cs-CZ" sz="2000" dirty="0"/>
              <a:t> + Sn</a:t>
            </a:r>
            <a:r>
              <a:rPr lang="cs-CZ" sz="2000" baseline="30000" dirty="0"/>
              <a:t>4+                </a:t>
            </a:r>
            <a:r>
              <a:rPr lang="cs-CZ" sz="2000" dirty="0"/>
              <a:t>a)</a:t>
            </a:r>
            <a:r>
              <a:rPr lang="cs-CZ" sz="2000" baseline="30000" dirty="0"/>
              <a:t>  </a:t>
            </a:r>
            <a:r>
              <a:rPr lang="cs-CZ" sz="2000" dirty="0"/>
              <a:t>2Fe</a:t>
            </a:r>
            <a:r>
              <a:rPr lang="cs-CZ" sz="2000" baseline="30000" dirty="0"/>
              <a:t>3+ </a:t>
            </a:r>
            <a:r>
              <a:rPr lang="cs-CZ" sz="2000" dirty="0"/>
              <a:t>+ 2 e </a:t>
            </a:r>
            <a:r>
              <a:rPr lang="cs-CZ" sz="2000" baseline="30000" dirty="0"/>
              <a:t>–                   </a:t>
            </a:r>
            <a:r>
              <a:rPr lang="cs-CZ" sz="2000" dirty="0"/>
              <a:t>2Fe</a:t>
            </a:r>
            <a:r>
              <a:rPr lang="cs-CZ" sz="2000" baseline="30000" dirty="0"/>
              <a:t>2+     </a:t>
            </a:r>
            <a:r>
              <a:rPr lang="cs-CZ" sz="2000" dirty="0"/>
              <a:t>-  redukce</a:t>
            </a:r>
            <a:endParaRPr lang="cs-CZ" sz="2000" baseline="30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                                                             b)  Sn</a:t>
            </a:r>
            <a:r>
              <a:rPr lang="cs-CZ" sz="2000" baseline="30000" dirty="0"/>
              <a:t>2+                    </a:t>
            </a:r>
            <a:r>
              <a:rPr lang="cs-CZ" sz="2000" dirty="0"/>
              <a:t>Sn</a:t>
            </a:r>
            <a:r>
              <a:rPr lang="cs-CZ" sz="2000" baseline="30000" dirty="0"/>
              <a:t>4+ </a:t>
            </a:r>
            <a:r>
              <a:rPr lang="cs-CZ" sz="2000" dirty="0"/>
              <a:t>+ 2 e </a:t>
            </a:r>
            <a:r>
              <a:rPr lang="cs-CZ" sz="2000" baseline="30000" dirty="0"/>
              <a:t>–          </a:t>
            </a:r>
            <a:r>
              <a:rPr lang="cs-CZ" sz="2000" dirty="0"/>
              <a:t>- oxidace</a:t>
            </a:r>
            <a:r>
              <a:rPr lang="cs-CZ" sz="2000" baseline="30000" dirty="0"/>
              <a:t>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Redukční činidlo – </a:t>
            </a:r>
            <a:r>
              <a:rPr lang="cs-CZ" sz="2000" dirty="0" smtClean="0"/>
              <a:t>samo se oxiduje (Sn</a:t>
            </a:r>
            <a:r>
              <a:rPr lang="cs-CZ" sz="2000" baseline="30000" dirty="0" smtClean="0"/>
              <a:t>2</a:t>
            </a:r>
            <a:r>
              <a:rPr lang="cs-CZ" sz="2000" baseline="30000" dirty="0"/>
              <a:t>+ </a:t>
            </a:r>
            <a:r>
              <a:rPr lang="cs-CZ" sz="2000" dirty="0"/>
              <a:t>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Oxidační činidlo – </a:t>
            </a:r>
            <a:r>
              <a:rPr lang="cs-CZ" sz="2000" dirty="0" smtClean="0"/>
              <a:t>samo se redukuje (Fe</a:t>
            </a:r>
            <a:r>
              <a:rPr lang="cs-CZ" sz="2000" baseline="30000" dirty="0" smtClean="0"/>
              <a:t>3</a:t>
            </a:r>
            <a:r>
              <a:rPr lang="cs-CZ" sz="2000" baseline="30000" dirty="0"/>
              <a:t>+ </a:t>
            </a:r>
            <a:r>
              <a:rPr lang="cs-CZ" sz="2000" dirty="0"/>
              <a:t>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baseline="30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baseline="30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 baseline="30000" dirty="0"/>
              <a:t> </a:t>
            </a:r>
            <a:endParaRPr lang="cs-CZ" sz="1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1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1600" dirty="0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258763" y="304800"/>
            <a:ext cx="8885237" cy="1155700"/>
          </a:xfrm>
          <a:solidFill>
            <a:schemeClr val="bg1">
              <a:lumMod val="75000"/>
            </a:schemeClr>
          </a:solidFill>
          <a:ln/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Oxidačně-redukční reakce</a:t>
            </a:r>
          </a:p>
        </p:txBody>
      </p:sp>
      <p:sp>
        <p:nvSpPr>
          <p:cNvPr id="5126" name="Line 6"/>
          <p:cNvSpPr>
            <a:spLocks noChangeShapeType="1"/>
          </p:cNvSpPr>
          <p:nvPr/>
        </p:nvSpPr>
        <p:spPr bwMode="auto">
          <a:xfrm>
            <a:off x="1600200" y="2895600"/>
            <a:ext cx="5334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127" name="Line 7"/>
          <p:cNvSpPr>
            <a:spLocks noChangeShapeType="1"/>
          </p:cNvSpPr>
          <p:nvPr/>
        </p:nvSpPr>
        <p:spPr bwMode="auto">
          <a:xfrm flipH="1">
            <a:off x="1600200" y="2819400"/>
            <a:ext cx="5334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>
            <a:off x="2071670" y="3429000"/>
            <a:ext cx="3810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132" name="Line 12"/>
          <p:cNvSpPr>
            <a:spLocks noChangeShapeType="1"/>
          </p:cNvSpPr>
          <p:nvPr/>
        </p:nvSpPr>
        <p:spPr bwMode="auto">
          <a:xfrm flipH="1">
            <a:off x="2071670" y="3571876"/>
            <a:ext cx="3810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133" name="Line 13"/>
          <p:cNvSpPr>
            <a:spLocks noChangeShapeType="1"/>
          </p:cNvSpPr>
          <p:nvPr/>
        </p:nvSpPr>
        <p:spPr bwMode="auto">
          <a:xfrm>
            <a:off x="6786578" y="3500438"/>
            <a:ext cx="3810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137" name="Line 17"/>
          <p:cNvSpPr>
            <a:spLocks noChangeShapeType="1"/>
          </p:cNvSpPr>
          <p:nvPr/>
        </p:nvSpPr>
        <p:spPr bwMode="auto">
          <a:xfrm>
            <a:off x="5715008" y="4143380"/>
            <a:ext cx="6096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650" y="1219200"/>
            <a:ext cx="8896350" cy="4135438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cs-CZ" sz="2000" dirty="0" smtClean="0"/>
              <a:t>- </a:t>
            </a:r>
            <a:r>
              <a:rPr lang="cs-CZ" sz="2000" dirty="0"/>
              <a:t>míra oxidačně redukčních schopností látek – oxidační potenciál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 err="1"/>
              <a:t>Nernstova</a:t>
            </a:r>
            <a:r>
              <a:rPr lang="cs-CZ" sz="2000" dirty="0"/>
              <a:t> rovnice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                E = E</a:t>
            </a:r>
            <a:r>
              <a:rPr lang="cs-CZ" sz="2000" baseline="-25000" dirty="0"/>
              <a:t>0 </a:t>
            </a:r>
            <a:r>
              <a:rPr lang="cs-CZ" sz="2000" dirty="0"/>
              <a:t>– (RT/</a:t>
            </a:r>
            <a:r>
              <a:rPr lang="cs-CZ" sz="2000" dirty="0" err="1"/>
              <a:t>zF</a:t>
            </a:r>
            <a:r>
              <a:rPr lang="cs-CZ" sz="2000" dirty="0"/>
              <a:t>).</a:t>
            </a:r>
            <a:r>
              <a:rPr lang="cs-CZ" sz="2000" dirty="0" err="1"/>
              <a:t>ln</a:t>
            </a:r>
            <a:r>
              <a:rPr lang="cs-CZ" sz="2000" dirty="0"/>
              <a:t> (</a:t>
            </a:r>
            <a:r>
              <a:rPr lang="cs-CZ" sz="2000" dirty="0" err="1"/>
              <a:t>a</a:t>
            </a:r>
            <a:r>
              <a:rPr lang="cs-CZ" sz="2000" baseline="-25000" dirty="0" err="1"/>
              <a:t>Ared</a:t>
            </a:r>
            <a:r>
              <a:rPr lang="cs-CZ" sz="2000" dirty="0"/>
              <a:t>/</a:t>
            </a:r>
            <a:r>
              <a:rPr lang="cs-CZ" sz="2000" dirty="0" err="1"/>
              <a:t>a</a:t>
            </a:r>
            <a:r>
              <a:rPr lang="cs-CZ" sz="2000" baseline="-25000" dirty="0" err="1"/>
              <a:t>Box</a:t>
            </a:r>
            <a:r>
              <a:rPr lang="cs-CZ" sz="2000" dirty="0"/>
              <a:t>)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cs-CZ" sz="2000" dirty="0"/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E – potenciál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E</a:t>
            </a:r>
            <a:r>
              <a:rPr lang="cs-CZ" sz="1800" baseline="-25000" dirty="0"/>
              <a:t>0 </a:t>
            </a:r>
            <a:r>
              <a:rPr lang="cs-CZ" sz="1800" dirty="0"/>
              <a:t>– standardní potenciál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F – Faradayova konstanta – 9,65 . 10</a:t>
            </a:r>
            <a:r>
              <a:rPr lang="cs-CZ" sz="1800" baseline="30000" dirty="0"/>
              <a:t>3</a:t>
            </a:r>
            <a:r>
              <a:rPr lang="cs-CZ" sz="1800" dirty="0"/>
              <a:t> J.V</a:t>
            </a:r>
            <a:r>
              <a:rPr lang="cs-CZ" sz="1800" baseline="30000" dirty="0"/>
              <a:t>-1</a:t>
            </a:r>
            <a:r>
              <a:rPr lang="cs-CZ" sz="1800" dirty="0"/>
              <a:t>.mol</a:t>
            </a:r>
            <a:r>
              <a:rPr lang="cs-CZ" sz="1800" baseline="30000" dirty="0"/>
              <a:t>-1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a – aktivitní konstanta – charakteristika počtu elektronů vyměněných při parciální redoxní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       reakci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z – počet elektronů vyměněných při parciální redoxní reakci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T – termodynamická teplota</a:t>
            </a:r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/>
              <a:t>R – Molární plynová konstanta – 8,314 J.K</a:t>
            </a:r>
            <a:r>
              <a:rPr lang="cs-CZ" sz="1800" baseline="30000" dirty="0"/>
              <a:t>-1</a:t>
            </a:r>
            <a:r>
              <a:rPr lang="cs-CZ" sz="1800" dirty="0"/>
              <a:t>.mol</a:t>
            </a:r>
            <a:r>
              <a:rPr lang="cs-CZ" sz="1800" baseline="30000" dirty="0"/>
              <a:t>-1</a:t>
            </a:r>
            <a:endParaRPr lang="cs-CZ" sz="1800" dirty="0"/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cs-CZ" sz="1800" dirty="0"/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cs-CZ" sz="1600" dirty="0"/>
          </a:p>
          <a:p>
            <a:pPr algn="just">
              <a:lnSpc>
                <a:spcPct val="80000"/>
              </a:lnSpc>
              <a:buFont typeface="Wingdings" pitchFamily="2" charset="2"/>
              <a:buNone/>
            </a:pPr>
            <a:endParaRPr lang="cs-CZ" sz="1600" dirty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885238" cy="1155700"/>
          </a:xfrm>
          <a:solidFill>
            <a:schemeClr val="bg1">
              <a:lumMod val="75000"/>
            </a:schemeClr>
          </a:solidFill>
          <a:ln/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Oxidačně-redukční reakce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58763" y="152400"/>
            <a:ext cx="8885237" cy="1155700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Oxidačně redukční reakce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650" y="1371600"/>
            <a:ext cx="8896350" cy="41354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z="2400" dirty="0"/>
          </a:p>
          <a:p>
            <a:pPr algn="just">
              <a:buFont typeface="Wingdings" pitchFamily="2" charset="2"/>
              <a:buNone/>
            </a:pPr>
            <a:r>
              <a:rPr lang="cs-CZ" sz="2400" dirty="0" smtClean="0"/>
              <a:t>Čím vyšší je hodnota potenciálu, tím snáze se daný kation oxiduje na částici s </a:t>
            </a:r>
            <a:r>
              <a:rPr lang="cs-CZ" sz="2400" dirty="0" err="1" smtClean="0"/>
              <a:t>ox</a:t>
            </a:r>
            <a:r>
              <a:rPr lang="cs-CZ" sz="2400" dirty="0" smtClean="0"/>
              <a:t>. Číslem 0</a:t>
            </a:r>
            <a:endParaRPr lang="cs-CZ" sz="2400" dirty="0"/>
          </a:p>
          <a:p>
            <a:pPr algn="just">
              <a:buFont typeface="Wingdings" pitchFamily="2" charset="2"/>
              <a:buNone/>
            </a:pPr>
            <a:endParaRPr lang="cs-CZ" sz="2400" dirty="0"/>
          </a:p>
          <a:p>
            <a:pPr algn="just">
              <a:buFont typeface="Wingdings" pitchFamily="2" charset="2"/>
              <a:buNone/>
            </a:pPr>
            <a:r>
              <a:rPr lang="cs-CZ" sz="2000" dirty="0"/>
              <a:t> 3Cd</a:t>
            </a:r>
            <a:r>
              <a:rPr lang="cs-CZ" sz="2000" baseline="30000" dirty="0"/>
              <a:t>2+  </a:t>
            </a:r>
            <a:r>
              <a:rPr lang="cs-CZ" sz="2000" dirty="0"/>
              <a:t>+ </a:t>
            </a:r>
            <a:r>
              <a:rPr lang="cs-CZ" sz="2000" dirty="0" err="1"/>
              <a:t>Al</a:t>
            </a:r>
            <a:r>
              <a:rPr lang="cs-CZ" sz="2000" dirty="0"/>
              <a:t>             3Cd + 2Al</a:t>
            </a:r>
            <a:r>
              <a:rPr lang="cs-CZ" sz="2000" baseline="30000" dirty="0"/>
              <a:t>3+</a:t>
            </a:r>
            <a:endParaRPr lang="cs-CZ" sz="2000" dirty="0"/>
          </a:p>
          <a:p>
            <a:pPr algn="just">
              <a:buFont typeface="Wingdings" pitchFamily="2" charset="2"/>
              <a:buNone/>
            </a:pPr>
            <a:endParaRPr lang="cs-CZ" sz="2000" dirty="0"/>
          </a:p>
          <a:p>
            <a:pPr algn="just">
              <a:buFont typeface="Wingdings" pitchFamily="2" charset="2"/>
              <a:buNone/>
            </a:pPr>
            <a:r>
              <a:rPr lang="cs-CZ" sz="2000" dirty="0"/>
              <a:t> E</a:t>
            </a:r>
            <a:r>
              <a:rPr lang="cs-CZ" sz="2000" baseline="-25000" dirty="0"/>
              <a:t>0 Al3+/</a:t>
            </a:r>
            <a:r>
              <a:rPr lang="cs-CZ" sz="2000" baseline="-25000" dirty="0" err="1"/>
              <a:t>Al</a:t>
            </a:r>
            <a:r>
              <a:rPr lang="cs-CZ" sz="2000" baseline="-25000" dirty="0"/>
              <a:t>  </a:t>
            </a:r>
            <a:r>
              <a:rPr lang="cs-CZ" sz="2000" dirty="0"/>
              <a:t>= -1,66 V  </a:t>
            </a:r>
          </a:p>
          <a:p>
            <a:pPr algn="just">
              <a:buFont typeface="Wingdings" pitchFamily="2" charset="2"/>
              <a:buNone/>
            </a:pPr>
            <a:r>
              <a:rPr lang="cs-CZ" sz="2000" dirty="0"/>
              <a:t>                                    </a:t>
            </a:r>
            <a:r>
              <a:rPr lang="cs-CZ" sz="2400" dirty="0">
                <a:sym typeface="Symbol" pitchFamily="18" charset="2"/>
              </a:rPr>
              <a:t>   Cd – oxidační činidlo, </a:t>
            </a:r>
            <a:r>
              <a:rPr lang="cs-CZ" sz="2400" dirty="0" err="1">
                <a:sym typeface="Symbol" pitchFamily="18" charset="2"/>
              </a:rPr>
              <a:t>Al</a:t>
            </a:r>
            <a:r>
              <a:rPr lang="cs-CZ" sz="2400" dirty="0">
                <a:sym typeface="Symbol" pitchFamily="18" charset="2"/>
              </a:rPr>
              <a:t> – redukční činidlo</a:t>
            </a:r>
            <a:endParaRPr lang="cs-CZ" sz="2400" dirty="0"/>
          </a:p>
          <a:p>
            <a:pPr algn="just">
              <a:buFont typeface="Wingdings" pitchFamily="2" charset="2"/>
              <a:buNone/>
            </a:pPr>
            <a:r>
              <a:rPr lang="cs-CZ" sz="2000" dirty="0"/>
              <a:t> E</a:t>
            </a:r>
            <a:r>
              <a:rPr lang="cs-CZ" sz="2000" baseline="-25000" dirty="0"/>
              <a:t>0 Cd2+/Cd </a:t>
            </a:r>
            <a:r>
              <a:rPr lang="cs-CZ" sz="2000" dirty="0"/>
              <a:t>= -0,4 V</a:t>
            </a:r>
          </a:p>
          <a:p>
            <a:pPr algn="just">
              <a:buFont typeface="Wingdings" pitchFamily="2" charset="2"/>
              <a:buNone/>
            </a:pPr>
            <a:endParaRPr lang="cs-CZ" sz="2400" dirty="0"/>
          </a:p>
          <a:p>
            <a:pPr algn="just">
              <a:buFont typeface="Wingdings" pitchFamily="2" charset="2"/>
              <a:buNone/>
            </a:pPr>
            <a:endParaRPr lang="cs-CZ" dirty="0"/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1752600" y="3352800"/>
            <a:ext cx="4572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 flipH="1">
            <a:off x="1752600" y="3276600"/>
            <a:ext cx="3810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-228600" y="228600"/>
            <a:ext cx="8885238" cy="11557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</a:rPr>
              <a:t>Oxidačně- redukční reakce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650" y="1524000"/>
            <a:ext cx="8896350" cy="41354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dirty="0" smtClean="0"/>
              <a:t>Standardní </a:t>
            </a:r>
            <a:r>
              <a:rPr lang="cs-CZ" sz="2000" dirty="0"/>
              <a:t>oxidačně redukční potenciály některých </a:t>
            </a:r>
            <a:r>
              <a:rPr lang="cs-CZ" sz="2000" dirty="0" smtClean="0"/>
              <a:t>látek</a:t>
            </a:r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5" name="Obrázek 4" descr="standard-reduction-electrode-potentials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2000240"/>
            <a:ext cx="7302251" cy="30003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14348" y="5143512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8200"/>
            <a:ext cx="8896350" cy="4135438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Tx/>
              <a:buChar char="-"/>
            </a:pPr>
            <a:r>
              <a:rPr lang="cs-CZ" sz="2000" dirty="0" err="1"/>
              <a:t>dysproporcionační</a:t>
            </a:r>
            <a:r>
              <a:rPr lang="cs-CZ" sz="2000" dirty="0"/>
              <a:t> reakce – </a:t>
            </a:r>
            <a:r>
              <a:rPr lang="cs-CZ" sz="2000" dirty="0" smtClean="0"/>
              <a:t>tatáž látka </a:t>
            </a:r>
            <a:r>
              <a:rPr lang="cs-CZ" sz="2000" dirty="0"/>
              <a:t>se současně redukuje a oxiduje</a:t>
            </a:r>
          </a:p>
          <a:p>
            <a:pPr marL="609600" indent="-609600">
              <a:lnSpc>
                <a:spcPct val="90000"/>
              </a:lnSpc>
              <a:buFontTx/>
              <a:buChar char="-"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000" dirty="0"/>
              <a:t>  Cl</a:t>
            </a:r>
            <a:r>
              <a:rPr lang="cs-CZ" sz="2000" baseline="-25000" dirty="0"/>
              <a:t>2</a:t>
            </a:r>
            <a:r>
              <a:rPr lang="cs-CZ" sz="2000" baseline="30000" dirty="0">
                <a:solidFill>
                  <a:srgbClr val="FF0000"/>
                </a:solidFill>
              </a:rPr>
              <a:t>0</a:t>
            </a:r>
            <a:r>
              <a:rPr lang="cs-CZ" sz="2000" dirty="0"/>
              <a:t> + </a:t>
            </a:r>
            <a:r>
              <a:rPr lang="cs-CZ" sz="2000" dirty="0" err="1"/>
              <a:t>NaOH</a:t>
            </a:r>
            <a:r>
              <a:rPr lang="cs-CZ" sz="2000" dirty="0"/>
              <a:t>        </a:t>
            </a:r>
            <a:r>
              <a:rPr lang="cs-CZ" sz="2000" dirty="0" err="1"/>
              <a:t>NaCl</a:t>
            </a:r>
            <a:r>
              <a:rPr lang="cs-CZ" sz="2000" baseline="30000" dirty="0">
                <a:solidFill>
                  <a:srgbClr val="FF0000"/>
                </a:solidFill>
              </a:rPr>
              <a:t>-I</a:t>
            </a:r>
            <a:r>
              <a:rPr lang="cs-CZ" sz="2000" dirty="0"/>
              <a:t> + </a:t>
            </a:r>
            <a:r>
              <a:rPr lang="cs-CZ" sz="2000" dirty="0" err="1"/>
              <a:t>NaCl</a:t>
            </a:r>
            <a:r>
              <a:rPr lang="cs-CZ" sz="2000" baseline="30000" dirty="0" err="1">
                <a:solidFill>
                  <a:srgbClr val="FF0000"/>
                </a:solidFill>
              </a:rPr>
              <a:t>I</a:t>
            </a:r>
            <a:r>
              <a:rPr lang="cs-CZ" sz="2000" dirty="0" err="1"/>
              <a:t>O</a:t>
            </a:r>
            <a:r>
              <a:rPr lang="cs-CZ" sz="2000" dirty="0"/>
              <a:t> + H</a:t>
            </a:r>
            <a:r>
              <a:rPr lang="cs-CZ" sz="2000" baseline="-25000" dirty="0"/>
              <a:t>2</a:t>
            </a:r>
            <a:r>
              <a:rPr lang="cs-CZ" sz="2000" dirty="0"/>
              <a:t>O 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Tx/>
              <a:buChar char="-"/>
            </a:pPr>
            <a:r>
              <a:rPr lang="cs-CZ" sz="2000" dirty="0" err="1" smtClean="0"/>
              <a:t>synproporcionační</a:t>
            </a:r>
            <a:r>
              <a:rPr lang="cs-CZ" sz="2000" dirty="0" smtClean="0"/>
              <a:t> </a:t>
            </a:r>
            <a:r>
              <a:rPr lang="cs-CZ" sz="2000" dirty="0"/>
              <a:t>reakce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000" dirty="0"/>
              <a:t>                                                - oxidace i redukce </a:t>
            </a:r>
            <a:r>
              <a:rPr lang="cs-CZ" sz="2000" dirty="0" smtClean="0"/>
              <a:t>vede na </a:t>
            </a:r>
            <a:r>
              <a:rPr lang="cs-CZ" sz="2000" dirty="0"/>
              <a:t>týž oxidační stav </a:t>
            </a:r>
            <a:r>
              <a:rPr lang="cs-CZ" sz="2000" dirty="0" smtClean="0"/>
              <a:t>jednoho produktu</a:t>
            </a:r>
            <a:endParaRPr lang="cs-CZ" sz="2000" dirty="0"/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000" dirty="0"/>
              <a:t>                           5H I</a:t>
            </a:r>
            <a:r>
              <a:rPr lang="cs-CZ" sz="2000" baseline="30000" dirty="0">
                <a:solidFill>
                  <a:srgbClr val="FF0000"/>
                </a:solidFill>
              </a:rPr>
              <a:t>-I</a:t>
            </a:r>
            <a:r>
              <a:rPr lang="cs-CZ" sz="2000" dirty="0"/>
              <a:t> +HI</a:t>
            </a:r>
            <a:r>
              <a:rPr lang="cs-CZ" sz="2000" baseline="30000" dirty="0"/>
              <a:t>V</a:t>
            </a:r>
            <a:r>
              <a:rPr lang="cs-CZ" sz="2000" dirty="0"/>
              <a:t>O</a:t>
            </a:r>
            <a:r>
              <a:rPr lang="cs-CZ" sz="2000" baseline="-25000" dirty="0"/>
              <a:t>3      </a:t>
            </a:r>
            <a:r>
              <a:rPr lang="cs-CZ" sz="2000" dirty="0"/>
              <a:t>    3 I</a:t>
            </a:r>
            <a:r>
              <a:rPr lang="cs-CZ" sz="2000" baseline="-25000" dirty="0"/>
              <a:t>2</a:t>
            </a:r>
            <a:r>
              <a:rPr lang="cs-CZ" sz="2000" baseline="30000" dirty="0">
                <a:solidFill>
                  <a:srgbClr val="FF0000"/>
                </a:solidFill>
              </a:rPr>
              <a:t>0</a:t>
            </a:r>
            <a:r>
              <a:rPr lang="cs-CZ" sz="2000" dirty="0"/>
              <a:t> + 3H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Využití oxidačně-redukčních reakcí </a:t>
            </a:r>
            <a:r>
              <a:rPr lang="cs-CZ" sz="2000" dirty="0" smtClean="0"/>
              <a:t>v chemické analýze:</a:t>
            </a: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1)   Skupinové reakce – průkaz skupin aniontů a </a:t>
            </a:r>
            <a:r>
              <a:rPr lang="cs-CZ" sz="2000" dirty="0" err="1"/>
              <a:t>redukovadel</a:t>
            </a:r>
            <a:r>
              <a:rPr lang="cs-CZ" sz="2000" dirty="0"/>
              <a:t> (SO</a:t>
            </a:r>
            <a:r>
              <a:rPr lang="cs-CZ" sz="2000" baseline="-25000" dirty="0"/>
              <a:t>3</a:t>
            </a:r>
            <a:r>
              <a:rPr lang="cs-CZ" sz="2000" baseline="30000" dirty="0"/>
              <a:t>2-</a:t>
            </a:r>
            <a:r>
              <a:rPr lang="cs-CZ" sz="2000" dirty="0"/>
              <a:t>,I</a:t>
            </a:r>
            <a:r>
              <a:rPr lang="cs-CZ" sz="2000" baseline="30000" dirty="0"/>
              <a:t>-</a:t>
            </a:r>
            <a:r>
              <a:rPr lang="cs-CZ" sz="2000" dirty="0"/>
              <a:t>, Br</a:t>
            </a:r>
            <a:r>
              <a:rPr lang="cs-CZ" sz="2000" baseline="30000" dirty="0"/>
              <a:t>-</a:t>
            </a:r>
            <a:r>
              <a:rPr lang="cs-CZ" sz="2000" dirty="0"/>
              <a:t>, CN</a:t>
            </a:r>
            <a:r>
              <a:rPr lang="cs-CZ" sz="2000" baseline="30000" dirty="0"/>
              <a:t>-</a:t>
            </a:r>
            <a:r>
              <a:rPr lang="cs-CZ" sz="2000" dirty="0"/>
              <a:t>, NO</a:t>
            </a:r>
            <a:r>
              <a:rPr lang="cs-CZ" sz="2000" baseline="-25000" dirty="0"/>
              <a:t>2</a:t>
            </a:r>
            <a:r>
              <a:rPr lang="cs-CZ" sz="2000" baseline="30000" dirty="0"/>
              <a:t>-</a:t>
            </a:r>
            <a:r>
              <a:rPr lang="cs-CZ" sz="2000" dirty="0"/>
              <a:t>, S</a:t>
            </a:r>
            <a:r>
              <a:rPr lang="cs-CZ" sz="2000" baseline="30000" dirty="0"/>
              <a:t>2-</a:t>
            </a:r>
            <a:r>
              <a:rPr lang="cs-CZ" sz="2000" dirty="0"/>
              <a:t>)- reakce s manganistanem v kyselém prostředí, za vzniku bezbarvé manganaté soli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                   10I</a:t>
            </a:r>
            <a:r>
              <a:rPr lang="cs-CZ" sz="2000" baseline="30000" dirty="0"/>
              <a:t>-</a:t>
            </a:r>
            <a:r>
              <a:rPr lang="cs-CZ" sz="2000" dirty="0"/>
              <a:t> + MnO</a:t>
            </a:r>
            <a:r>
              <a:rPr lang="cs-CZ" sz="2000" baseline="-25000" dirty="0"/>
              <a:t>4</a:t>
            </a:r>
            <a:r>
              <a:rPr lang="cs-CZ" sz="2000" baseline="30000" dirty="0"/>
              <a:t>-</a:t>
            </a:r>
            <a:r>
              <a:rPr lang="cs-CZ" sz="2000" dirty="0"/>
              <a:t> + 16H</a:t>
            </a:r>
            <a:r>
              <a:rPr lang="cs-CZ" sz="2000" baseline="30000" dirty="0"/>
              <a:t>+                         </a:t>
            </a:r>
            <a:r>
              <a:rPr lang="cs-CZ" sz="2000" dirty="0"/>
              <a:t> 5I</a:t>
            </a:r>
            <a:r>
              <a:rPr lang="cs-CZ" sz="2000" baseline="-25000" dirty="0"/>
              <a:t>2</a:t>
            </a:r>
            <a:r>
              <a:rPr lang="cs-CZ" sz="2000" baseline="30000" dirty="0"/>
              <a:t> </a:t>
            </a:r>
            <a:r>
              <a:rPr lang="cs-CZ" sz="2000" dirty="0"/>
              <a:t>+ 2Mn</a:t>
            </a:r>
            <a:r>
              <a:rPr lang="cs-CZ" sz="2000" baseline="30000" dirty="0"/>
              <a:t>2+ </a:t>
            </a:r>
            <a:r>
              <a:rPr lang="cs-CZ" sz="2000" dirty="0"/>
              <a:t>+ 8H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  <a:r>
              <a:rPr lang="cs-CZ" sz="2000" baseline="30000" dirty="0"/>
              <a:t>                     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Tx/>
              <a:buChar char="-"/>
            </a:pPr>
            <a:endParaRPr lang="cs-CZ" sz="18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dirty="0"/>
          </a:p>
          <a:p>
            <a:pPr marL="609600" indent="-609600">
              <a:lnSpc>
                <a:spcPct val="90000"/>
              </a:lnSpc>
            </a:pPr>
            <a:endParaRPr lang="cs-CZ" sz="2800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258763" y="-242888"/>
            <a:ext cx="8885237" cy="1155701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 anchor="ctr"/>
          <a:lstStyle/>
          <a:p>
            <a:pPr algn="ctr"/>
            <a:r>
              <a:rPr lang="cs-CZ" sz="4400" b="1" dirty="0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Oxidačně-redukční reakce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247650" y="1412875"/>
            <a:ext cx="8896350" cy="413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SzPct val="75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SzPct val="75000"/>
              <a:buFont typeface="Wingdings" pitchFamily="2" charset="2"/>
              <a:buNone/>
            </a:pPr>
            <a:endParaRPr lang="cs-CZ" sz="2800"/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SzPct val="75000"/>
              <a:buFont typeface="Wingdings" pitchFamily="2" charset="2"/>
              <a:buNone/>
            </a:pPr>
            <a:endParaRPr lang="cs-CZ" sz="2400"/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SzPct val="75000"/>
              <a:buFont typeface="Wingdings" pitchFamily="2" charset="2"/>
              <a:buNone/>
            </a:pPr>
            <a:endParaRPr lang="cs-CZ" sz="3200"/>
          </a:p>
        </p:txBody>
      </p:sp>
      <p:sp>
        <p:nvSpPr>
          <p:cNvPr id="11273" name="Line 9"/>
          <p:cNvSpPr>
            <a:spLocks noChangeShapeType="1"/>
          </p:cNvSpPr>
          <p:nvPr/>
        </p:nvSpPr>
        <p:spPr bwMode="auto">
          <a:xfrm>
            <a:off x="1600200" y="1676400"/>
            <a:ext cx="3048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11274" name="Line 10"/>
          <p:cNvSpPr>
            <a:spLocks noChangeShapeType="1"/>
          </p:cNvSpPr>
          <p:nvPr/>
        </p:nvSpPr>
        <p:spPr bwMode="auto">
          <a:xfrm>
            <a:off x="3500430" y="3643314"/>
            <a:ext cx="3810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11283" name="Line 19"/>
          <p:cNvSpPr>
            <a:spLocks noChangeShapeType="1"/>
          </p:cNvSpPr>
          <p:nvPr/>
        </p:nvSpPr>
        <p:spPr bwMode="auto">
          <a:xfrm>
            <a:off x="4000496" y="5500702"/>
            <a:ext cx="503238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8885238" cy="11557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</a:rPr>
              <a:t>Oxidačně-redukční reakce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650" y="1371600"/>
            <a:ext cx="8896350" cy="4135438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/>
              <a:t>– </a:t>
            </a:r>
            <a:r>
              <a:rPr lang="cs-CZ" sz="2000" dirty="0" smtClean="0"/>
              <a:t>důkazy MnO</a:t>
            </a:r>
            <a:r>
              <a:rPr lang="cs-CZ" sz="2000" baseline="-25000" dirty="0" smtClean="0"/>
              <a:t>4</a:t>
            </a:r>
            <a:r>
              <a:rPr lang="cs-CZ" sz="2000" baseline="30000" dirty="0" smtClean="0"/>
              <a:t>2-</a:t>
            </a:r>
            <a:r>
              <a:rPr lang="cs-CZ" sz="2000" dirty="0" smtClean="0"/>
              <a:t>, </a:t>
            </a:r>
            <a:r>
              <a:rPr lang="cs-CZ" sz="2000" dirty="0"/>
              <a:t>BrO</a:t>
            </a:r>
            <a:r>
              <a:rPr lang="cs-CZ" sz="2000" baseline="-25000" dirty="0"/>
              <a:t>3</a:t>
            </a:r>
            <a:r>
              <a:rPr lang="cs-CZ" sz="2000" baseline="30000" dirty="0"/>
              <a:t>-</a:t>
            </a:r>
            <a:r>
              <a:rPr lang="cs-CZ" sz="2000" dirty="0"/>
              <a:t>, Fe</a:t>
            </a:r>
            <a:r>
              <a:rPr lang="cs-CZ" sz="2000" baseline="30000" dirty="0"/>
              <a:t>3+</a:t>
            </a:r>
            <a:r>
              <a:rPr lang="cs-CZ" sz="2000" dirty="0"/>
              <a:t>, Cu</a:t>
            </a:r>
            <a:r>
              <a:rPr lang="cs-CZ" sz="2000" baseline="30000" dirty="0"/>
              <a:t>2</a:t>
            </a:r>
            <a:r>
              <a:rPr lang="cs-CZ" sz="2000" baseline="30000" dirty="0" smtClean="0"/>
              <a:t>+</a:t>
            </a:r>
            <a:r>
              <a:rPr lang="cs-CZ" sz="2000" dirty="0" smtClean="0"/>
              <a:t>)- </a:t>
            </a:r>
            <a:r>
              <a:rPr lang="cs-CZ" sz="2000" dirty="0"/>
              <a:t>reakce s jodidem v kyselém prostředí, </a:t>
            </a:r>
            <a:r>
              <a:rPr lang="cs-CZ" sz="2000" dirty="0" smtClean="0"/>
              <a:t>vznik </a:t>
            </a:r>
            <a:r>
              <a:rPr lang="cs-CZ" sz="2000" dirty="0"/>
              <a:t>hnědého jodu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2Cu</a:t>
            </a:r>
            <a:r>
              <a:rPr lang="cs-CZ" sz="2000" baseline="30000" dirty="0"/>
              <a:t>2+  </a:t>
            </a:r>
            <a:r>
              <a:rPr lang="cs-CZ" sz="2000" dirty="0"/>
              <a:t>+ 4I</a:t>
            </a:r>
            <a:r>
              <a:rPr lang="cs-CZ" sz="2000" baseline="30000" dirty="0"/>
              <a:t>-</a:t>
            </a:r>
            <a:r>
              <a:rPr lang="cs-CZ" sz="2000" dirty="0"/>
              <a:t>                    I</a:t>
            </a:r>
            <a:r>
              <a:rPr lang="cs-CZ" sz="2000" baseline="-25000" dirty="0"/>
              <a:t>2</a:t>
            </a:r>
            <a:r>
              <a:rPr lang="cs-CZ" sz="2000" dirty="0"/>
              <a:t> + 2CuI</a:t>
            </a:r>
          </a:p>
          <a:p>
            <a:pPr marL="609600" indent="-609600">
              <a:lnSpc>
                <a:spcPct val="90000"/>
              </a:lnSpc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2) </a:t>
            </a:r>
            <a:r>
              <a:rPr lang="cs-CZ" sz="2000" dirty="0" smtClean="0"/>
              <a:t>důkazy </a:t>
            </a:r>
            <a:r>
              <a:rPr lang="cs-CZ" sz="2000" dirty="0" err="1"/>
              <a:t>Mn</a:t>
            </a:r>
            <a:r>
              <a:rPr lang="cs-CZ" sz="2000" dirty="0"/>
              <a:t> a </a:t>
            </a:r>
            <a:r>
              <a:rPr lang="cs-CZ" sz="2000" dirty="0" err="1"/>
              <a:t>Cr</a:t>
            </a: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 err="1"/>
              <a:t>Mn</a:t>
            </a:r>
            <a:r>
              <a:rPr lang="cs-CZ" sz="2000" dirty="0"/>
              <a:t> – oxidace </a:t>
            </a:r>
            <a:r>
              <a:rPr lang="cs-CZ" sz="2000" dirty="0" err="1"/>
              <a:t>Mn</a:t>
            </a:r>
            <a:r>
              <a:rPr lang="cs-CZ" sz="2000" baseline="30000" dirty="0" err="1"/>
              <a:t>II</a:t>
            </a:r>
            <a:r>
              <a:rPr lang="cs-CZ" sz="2000" baseline="30000" dirty="0"/>
              <a:t> </a:t>
            </a:r>
            <a:r>
              <a:rPr lang="cs-CZ" sz="2000" dirty="0"/>
              <a:t>nebo </a:t>
            </a:r>
            <a:r>
              <a:rPr lang="cs-CZ" sz="2000" dirty="0" err="1"/>
              <a:t>Mn</a:t>
            </a:r>
            <a:r>
              <a:rPr lang="cs-CZ" sz="2000" baseline="30000" dirty="0" err="1"/>
              <a:t>IV</a:t>
            </a:r>
            <a:r>
              <a:rPr lang="cs-CZ" sz="2000" baseline="30000" dirty="0"/>
              <a:t> </a:t>
            </a:r>
            <a:r>
              <a:rPr lang="cs-CZ" sz="2000" dirty="0"/>
              <a:t>na fialový </a:t>
            </a:r>
            <a:r>
              <a:rPr lang="cs-CZ" sz="2000" dirty="0" err="1" smtClean="0"/>
              <a:t>Mn</a:t>
            </a:r>
            <a:r>
              <a:rPr lang="cs-CZ" sz="2000" baseline="30000" dirty="0" err="1" smtClean="0"/>
              <a:t>VII</a:t>
            </a:r>
            <a:r>
              <a:rPr lang="cs-CZ" sz="2000" dirty="0"/>
              <a:t>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2Mn</a:t>
            </a:r>
            <a:r>
              <a:rPr lang="cs-CZ" sz="2000" baseline="30000" dirty="0"/>
              <a:t>2+</a:t>
            </a:r>
            <a:r>
              <a:rPr lang="cs-CZ" sz="2000" dirty="0"/>
              <a:t> + 5PbO</a:t>
            </a:r>
            <a:r>
              <a:rPr lang="cs-CZ" sz="2000" baseline="-25000" dirty="0"/>
              <a:t>2</a:t>
            </a:r>
            <a:r>
              <a:rPr lang="cs-CZ" sz="2000" dirty="0"/>
              <a:t> + 4H</a:t>
            </a:r>
            <a:r>
              <a:rPr lang="cs-CZ" sz="2000" baseline="30000" dirty="0"/>
              <a:t>+</a:t>
            </a:r>
            <a:r>
              <a:rPr lang="cs-CZ" sz="2000" dirty="0"/>
              <a:t>       2MnO</a:t>
            </a:r>
            <a:r>
              <a:rPr lang="cs-CZ" sz="2000" baseline="-25000" dirty="0"/>
              <a:t>4</a:t>
            </a:r>
            <a:r>
              <a:rPr lang="cs-CZ" sz="2000" baseline="30000" dirty="0"/>
              <a:t>-</a:t>
            </a:r>
            <a:r>
              <a:rPr lang="cs-CZ" sz="2000" dirty="0"/>
              <a:t> +5Pb</a:t>
            </a:r>
            <a:r>
              <a:rPr lang="cs-CZ" sz="2000" baseline="30000" dirty="0"/>
              <a:t>2+</a:t>
            </a:r>
            <a:r>
              <a:rPr lang="cs-CZ" sz="2000" dirty="0"/>
              <a:t> + 2H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2Mn</a:t>
            </a:r>
            <a:r>
              <a:rPr lang="cs-CZ" sz="2000" baseline="30000" dirty="0"/>
              <a:t>2+ </a:t>
            </a:r>
            <a:r>
              <a:rPr lang="cs-CZ" sz="2000" dirty="0"/>
              <a:t>+ 5BiO</a:t>
            </a:r>
            <a:r>
              <a:rPr lang="cs-CZ" sz="2000" baseline="-25000" dirty="0"/>
              <a:t>3</a:t>
            </a:r>
            <a:r>
              <a:rPr lang="cs-CZ" sz="2000" baseline="30000" dirty="0"/>
              <a:t>-</a:t>
            </a:r>
            <a:r>
              <a:rPr lang="cs-CZ" sz="2000" dirty="0"/>
              <a:t> + 14H</a:t>
            </a:r>
            <a:r>
              <a:rPr lang="cs-CZ" sz="2000" baseline="30000" dirty="0"/>
              <a:t>+        </a:t>
            </a:r>
            <a:r>
              <a:rPr lang="cs-CZ" sz="2000" dirty="0"/>
              <a:t> 2MnO</a:t>
            </a:r>
            <a:r>
              <a:rPr lang="cs-CZ" sz="2000" baseline="-25000" dirty="0"/>
              <a:t>4</a:t>
            </a:r>
            <a:r>
              <a:rPr lang="cs-CZ" sz="2000" baseline="30000" dirty="0"/>
              <a:t>- </a:t>
            </a:r>
            <a:r>
              <a:rPr lang="cs-CZ" sz="2000" dirty="0"/>
              <a:t>+ 5Bi</a:t>
            </a:r>
            <a:r>
              <a:rPr lang="cs-CZ" sz="2000" baseline="30000" dirty="0"/>
              <a:t>3+</a:t>
            </a:r>
            <a:r>
              <a:rPr lang="cs-CZ" sz="2000" dirty="0"/>
              <a:t> + 7H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Cr</a:t>
            </a:r>
            <a:r>
              <a:rPr lang="cs-CZ" sz="2000" baseline="30000" dirty="0"/>
              <a:t>3+</a:t>
            </a:r>
            <a:r>
              <a:rPr lang="cs-CZ" sz="2000" dirty="0"/>
              <a:t> - </a:t>
            </a:r>
            <a:r>
              <a:rPr lang="cs-CZ" sz="2000" dirty="0" smtClean="0"/>
              <a:t>zelený– </a:t>
            </a:r>
            <a:r>
              <a:rPr lang="cs-CZ" sz="2000" dirty="0"/>
              <a:t>oxidace na žluté </a:t>
            </a:r>
            <a:r>
              <a:rPr lang="cs-CZ" sz="2000" dirty="0" smtClean="0"/>
              <a:t>Cr</a:t>
            </a:r>
            <a:r>
              <a:rPr lang="cs-CZ" sz="2000" baseline="30000" dirty="0" smtClean="0"/>
              <a:t>6</a:t>
            </a:r>
            <a:r>
              <a:rPr lang="cs-CZ" sz="2000" baseline="30000" dirty="0"/>
              <a:t>+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2</a:t>
            </a:r>
            <a:r>
              <a:rPr lang="en-US" sz="2000" dirty="0"/>
              <a:t>[</a:t>
            </a:r>
            <a:r>
              <a:rPr lang="cs-CZ" sz="2000" dirty="0" err="1"/>
              <a:t>Cr</a:t>
            </a:r>
            <a:r>
              <a:rPr lang="cs-CZ" sz="2000" dirty="0"/>
              <a:t>(OH)</a:t>
            </a:r>
            <a:r>
              <a:rPr lang="cs-CZ" sz="2000" baseline="-25000" dirty="0"/>
              <a:t>4</a:t>
            </a:r>
            <a:r>
              <a:rPr lang="en-US" sz="2000" dirty="0"/>
              <a:t>]</a:t>
            </a:r>
            <a:r>
              <a:rPr lang="en-US" sz="2000" baseline="30000" dirty="0"/>
              <a:t>-</a:t>
            </a:r>
            <a:r>
              <a:rPr lang="cs-CZ" sz="2000" baseline="30000" dirty="0"/>
              <a:t> </a:t>
            </a:r>
            <a:r>
              <a:rPr lang="cs-CZ" sz="2000" dirty="0"/>
              <a:t> + 3H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  <a:r>
              <a:rPr lang="cs-CZ" sz="2000" baseline="-25000" dirty="0"/>
              <a:t>2</a:t>
            </a:r>
            <a:r>
              <a:rPr lang="cs-CZ" sz="2000" dirty="0"/>
              <a:t> + OH</a:t>
            </a:r>
            <a:r>
              <a:rPr lang="cs-CZ" sz="2000" baseline="30000" dirty="0"/>
              <a:t>-               </a:t>
            </a:r>
            <a:r>
              <a:rPr lang="cs-CZ" sz="2000" dirty="0"/>
              <a:t>2CrO</a:t>
            </a:r>
            <a:r>
              <a:rPr lang="cs-CZ" sz="2000" baseline="-25000" dirty="0"/>
              <a:t>4</a:t>
            </a:r>
            <a:r>
              <a:rPr lang="cs-CZ" sz="2000" baseline="30000" dirty="0"/>
              <a:t>2-</a:t>
            </a:r>
            <a:r>
              <a:rPr lang="cs-CZ" sz="2000" dirty="0"/>
              <a:t> + 8H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</a:p>
        </p:txBody>
      </p:sp>
      <p:sp>
        <p:nvSpPr>
          <p:cNvPr id="59396" name="Line 4"/>
          <p:cNvSpPr>
            <a:spLocks noChangeShapeType="1"/>
          </p:cNvSpPr>
          <p:nvPr/>
        </p:nvSpPr>
        <p:spPr bwMode="auto">
          <a:xfrm>
            <a:off x="1752600" y="2590800"/>
            <a:ext cx="792163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9397" name="Line 5"/>
          <p:cNvSpPr>
            <a:spLocks noChangeShapeType="1"/>
          </p:cNvSpPr>
          <p:nvPr/>
        </p:nvSpPr>
        <p:spPr bwMode="auto">
          <a:xfrm>
            <a:off x="2786050" y="4286256"/>
            <a:ext cx="287338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9398" name="Line 6"/>
          <p:cNvSpPr>
            <a:spLocks noChangeShapeType="1"/>
          </p:cNvSpPr>
          <p:nvPr/>
        </p:nvSpPr>
        <p:spPr bwMode="auto">
          <a:xfrm>
            <a:off x="3500430" y="5572140"/>
            <a:ext cx="4318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59399" name="Line 7"/>
          <p:cNvSpPr>
            <a:spLocks noChangeShapeType="1"/>
          </p:cNvSpPr>
          <p:nvPr/>
        </p:nvSpPr>
        <p:spPr bwMode="auto">
          <a:xfrm>
            <a:off x="2928926" y="4572008"/>
            <a:ext cx="2159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8885238" cy="11557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Oxidačně-redukční reakce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7650" y="1371600"/>
            <a:ext cx="8896350" cy="4135438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>
                <a:solidFill>
                  <a:srgbClr val="002060"/>
                </a:solidFill>
              </a:rPr>
              <a:t>Další selektivní reakce – důkaz Sn</a:t>
            </a:r>
            <a:r>
              <a:rPr lang="cs-CZ" sz="2000" baseline="30000" dirty="0">
                <a:solidFill>
                  <a:srgbClr val="002060"/>
                </a:solidFill>
              </a:rPr>
              <a:t>2+ </a:t>
            </a:r>
            <a:r>
              <a:rPr lang="cs-CZ" sz="2000" dirty="0">
                <a:solidFill>
                  <a:srgbClr val="002060"/>
                </a:solidFill>
              </a:rPr>
              <a:t>a Hg</a:t>
            </a:r>
            <a:r>
              <a:rPr lang="cs-CZ" sz="2000" baseline="30000" dirty="0">
                <a:solidFill>
                  <a:srgbClr val="002060"/>
                </a:solidFill>
              </a:rPr>
              <a:t>2+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 baseline="30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Sn</a:t>
            </a:r>
            <a:r>
              <a:rPr lang="cs-CZ" sz="2000" baseline="30000" dirty="0"/>
              <a:t>2+</a:t>
            </a:r>
            <a:r>
              <a:rPr lang="cs-CZ" sz="2000" dirty="0"/>
              <a:t> + Hg</a:t>
            </a:r>
            <a:r>
              <a:rPr lang="cs-CZ" sz="2000" baseline="30000" dirty="0"/>
              <a:t>2+                                    </a:t>
            </a:r>
            <a:r>
              <a:rPr lang="cs-CZ" sz="2000" dirty="0"/>
              <a:t>Sn</a:t>
            </a:r>
            <a:r>
              <a:rPr lang="cs-CZ" sz="2000" baseline="30000" dirty="0"/>
              <a:t>4+</a:t>
            </a:r>
            <a:r>
              <a:rPr lang="cs-CZ" sz="2000" dirty="0"/>
              <a:t> + Hg</a:t>
            </a:r>
            <a:r>
              <a:rPr lang="cs-CZ" sz="2000" baseline="-25000" dirty="0"/>
              <a:t>2</a:t>
            </a:r>
            <a:r>
              <a:rPr lang="cs-CZ" sz="2000" baseline="30000" dirty="0"/>
              <a:t>2+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Hg</a:t>
            </a:r>
            <a:r>
              <a:rPr lang="cs-CZ" sz="2000" baseline="-25000" dirty="0"/>
              <a:t>2</a:t>
            </a:r>
            <a:r>
              <a:rPr lang="cs-CZ" sz="2000" dirty="0"/>
              <a:t>Cl</a:t>
            </a:r>
            <a:r>
              <a:rPr lang="cs-CZ" sz="2000" baseline="-25000" dirty="0"/>
              <a:t>2</a:t>
            </a:r>
            <a:r>
              <a:rPr lang="cs-CZ" sz="2000" dirty="0"/>
              <a:t> + Sn</a:t>
            </a:r>
            <a:r>
              <a:rPr lang="cs-CZ" sz="2000" baseline="30000" dirty="0"/>
              <a:t>2+</a:t>
            </a:r>
            <a:r>
              <a:rPr lang="cs-CZ" sz="2000" dirty="0"/>
              <a:t>                    2Hg + Cl-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dirty="0"/>
              <a:t>Bílá  </a:t>
            </a:r>
            <a:r>
              <a:rPr lang="cs-CZ" sz="2000" dirty="0"/>
              <a:t>                                    </a:t>
            </a:r>
            <a:r>
              <a:rPr lang="cs-CZ" sz="1600" dirty="0"/>
              <a:t>šedá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>
                <a:solidFill>
                  <a:srgbClr val="002060"/>
                </a:solidFill>
              </a:rPr>
              <a:t>Důkaz aldehydů a redukujících cukrů – Fehlingovo činidlo (CuSO</a:t>
            </a:r>
            <a:r>
              <a:rPr lang="cs-CZ" sz="2000" baseline="-25000" dirty="0">
                <a:solidFill>
                  <a:srgbClr val="002060"/>
                </a:solidFill>
              </a:rPr>
              <a:t>4</a:t>
            </a:r>
            <a:r>
              <a:rPr lang="cs-CZ" sz="2000" dirty="0">
                <a:solidFill>
                  <a:srgbClr val="002060"/>
                </a:solidFill>
              </a:rPr>
              <a:t>, vínan </a:t>
            </a:r>
            <a:r>
              <a:rPr lang="cs-CZ" sz="2000" dirty="0" err="1">
                <a:solidFill>
                  <a:srgbClr val="002060"/>
                </a:solidFill>
              </a:rPr>
              <a:t>sodno</a:t>
            </a:r>
            <a:r>
              <a:rPr lang="cs-CZ" sz="2000" dirty="0">
                <a:solidFill>
                  <a:srgbClr val="002060"/>
                </a:solidFill>
              </a:rPr>
              <a:t> draselný a alkalický peroxid)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2Cu</a:t>
            </a:r>
            <a:r>
              <a:rPr lang="cs-CZ" sz="2000" baseline="30000" dirty="0"/>
              <a:t>2+ </a:t>
            </a:r>
            <a:r>
              <a:rPr lang="cs-CZ" sz="2000" dirty="0"/>
              <a:t>+ RCH=O + 5OH</a:t>
            </a:r>
            <a:r>
              <a:rPr lang="cs-CZ" sz="2000" baseline="30000" dirty="0"/>
              <a:t>-</a:t>
            </a:r>
            <a:r>
              <a:rPr lang="cs-CZ" sz="2000" dirty="0"/>
              <a:t>       Cu</a:t>
            </a:r>
            <a:r>
              <a:rPr lang="cs-CZ" sz="2000" baseline="-25000" dirty="0"/>
              <a:t>2</a:t>
            </a:r>
            <a:r>
              <a:rPr lang="cs-CZ" sz="2000" dirty="0"/>
              <a:t>O + RCOO</a:t>
            </a:r>
            <a:r>
              <a:rPr lang="cs-CZ" sz="2000" baseline="30000" dirty="0"/>
              <a:t>-</a:t>
            </a:r>
            <a:r>
              <a:rPr lang="cs-CZ" sz="2000" dirty="0"/>
              <a:t> + 3H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  <a:endParaRPr lang="cs-CZ" sz="2000" baseline="30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                                               </a:t>
            </a:r>
            <a:r>
              <a:rPr lang="cs-CZ" sz="1600" dirty="0"/>
              <a:t>rezavý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>
                <a:solidFill>
                  <a:srgbClr val="002060"/>
                </a:solidFill>
              </a:rPr>
              <a:t>Důkaz arsenu (</a:t>
            </a:r>
            <a:r>
              <a:rPr lang="cs-CZ" sz="2000" dirty="0" err="1">
                <a:solidFill>
                  <a:srgbClr val="002060"/>
                </a:solidFill>
              </a:rPr>
              <a:t>Gutzeitova</a:t>
            </a:r>
            <a:r>
              <a:rPr lang="cs-CZ" sz="2000" dirty="0">
                <a:solidFill>
                  <a:srgbClr val="002060"/>
                </a:solidFill>
              </a:rPr>
              <a:t> zkouška)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As</a:t>
            </a:r>
            <a:r>
              <a:rPr lang="cs-CZ" sz="2000" baseline="30000" dirty="0"/>
              <a:t>3+</a:t>
            </a:r>
            <a:r>
              <a:rPr lang="cs-CZ" sz="2000" dirty="0"/>
              <a:t> + 3Zn + 3H</a:t>
            </a:r>
            <a:r>
              <a:rPr lang="cs-CZ" sz="2000" baseline="30000" dirty="0"/>
              <a:t>+ </a:t>
            </a:r>
            <a:r>
              <a:rPr lang="cs-CZ" sz="2000" dirty="0"/>
              <a:t>               H</a:t>
            </a:r>
            <a:r>
              <a:rPr lang="cs-CZ" sz="2000" baseline="-25000" dirty="0"/>
              <a:t>3</a:t>
            </a:r>
            <a:r>
              <a:rPr lang="cs-CZ" sz="2000" dirty="0"/>
              <a:t>As + 3Zn</a:t>
            </a:r>
            <a:r>
              <a:rPr lang="cs-CZ" sz="2000" baseline="30000" dirty="0"/>
              <a:t>2+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 H</a:t>
            </a:r>
            <a:r>
              <a:rPr lang="cs-CZ" sz="2000" baseline="-25000" dirty="0"/>
              <a:t>3</a:t>
            </a:r>
            <a:r>
              <a:rPr lang="cs-CZ" sz="2000" dirty="0"/>
              <a:t>As + 6AgNO</a:t>
            </a:r>
            <a:r>
              <a:rPr lang="cs-CZ" sz="2000" baseline="-25000" dirty="0"/>
              <a:t>3</a:t>
            </a:r>
            <a:r>
              <a:rPr lang="cs-CZ" sz="2000" dirty="0"/>
              <a:t>                 Ag</a:t>
            </a:r>
            <a:r>
              <a:rPr lang="cs-CZ" sz="2000" baseline="-25000" dirty="0"/>
              <a:t>3</a:t>
            </a:r>
            <a:r>
              <a:rPr lang="cs-CZ" sz="2000" dirty="0"/>
              <a:t>As.AgNO</a:t>
            </a:r>
            <a:r>
              <a:rPr lang="cs-CZ" sz="2000" baseline="-25000" dirty="0"/>
              <a:t>3  </a:t>
            </a:r>
            <a:r>
              <a:rPr lang="cs-CZ" sz="2000" dirty="0"/>
              <a:t>+ 3H</a:t>
            </a:r>
            <a:r>
              <a:rPr lang="cs-CZ" sz="2000" baseline="30000" dirty="0"/>
              <a:t>+</a:t>
            </a:r>
            <a:r>
              <a:rPr lang="cs-CZ" sz="2000" dirty="0"/>
              <a:t> + 3NO</a:t>
            </a:r>
            <a:r>
              <a:rPr lang="cs-CZ" sz="2000" baseline="-25000" dirty="0"/>
              <a:t>3</a:t>
            </a:r>
            <a:r>
              <a:rPr lang="cs-CZ" sz="2000" baseline="30000" dirty="0"/>
              <a:t>-</a:t>
            </a:r>
            <a:r>
              <a:rPr lang="cs-CZ" sz="2000" dirty="0"/>
              <a:t>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Ag</a:t>
            </a:r>
            <a:r>
              <a:rPr lang="cs-CZ" sz="2000" baseline="-25000" dirty="0"/>
              <a:t>3</a:t>
            </a:r>
            <a:r>
              <a:rPr lang="cs-CZ" sz="2000" dirty="0"/>
              <a:t>As.AgNO</a:t>
            </a:r>
            <a:r>
              <a:rPr lang="cs-CZ" sz="2000" baseline="-25000" dirty="0"/>
              <a:t>3 </a:t>
            </a:r>
            <a:r>
              <a:rPr lang="cs-CZ" sz="2000" dirty="0"/>
              <a:t>+ 3H</a:t>
            </a:r>
            <a:r>
              <a:rPr lang="cs-CZ" sz="2000" baseline="-25000" dirty="0"/>
              <a:t>2</a:t>
            </a:r>
            <a:r>
              <a:rPr lang="cs-CZ" sz="2000" dirty="0"/>
              <a:t>O         6Ag + H3AsO3 + 3H</a:t>
            </a:r>
            <a:r>
              <a:rPr lang="cs-CZ" sz="2000" baseline="30000" dirty="0"/>
              <a:t>+</a:t>
            </a:r>
            <a:r>
              <a:rPr lang="cs-CZ" sz="2000" dirty="0"/>
              <a:t> + 3NO</a:t>
            </a:r>
            <a:r>
              <a:rPr lang="cs-CZ" sz="2000" baseline="-25000" dirty="0"/>
              <a:t>3</a:t>
            </a:r>
            <a:r>
              <a:rPr lang="cs-CZ" sz="2000" baseline="30000" dirty="0"/>
              <a:t>-</a:t>
            </a:r>
            <a:r>
              <a:rPr lang="cs-CZ" sz="2000" dirty="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dirty="0"/>
              <a:t>                                             </a:t>
            </a:r>
            <a:r>
              <a:rPr lang="cs-CZ" sz="1600" dirty="0"/>
              <a:t>černé</a:t>
            </a:r>
          </a:p>
        </p:txBody>
      </p:sp>
      <p:sp>
        <p:nvSpPr>
          <p:cNvPr id="60420" name="Line 4"/>
          <p:cNvSpPr>
            <a:spLocks noChangeShapeType="1"/>
          </p:cNvSpPr>
          <p:nvPr/>
        </p:nvSpPr>
        <p:spPr bwMode="auto">
          <a:xfrm>
            <a:off x="1981200" y="1981200"/>
            <a:ext cx="576263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0421" name="Line 5"/>
          <p:cNvSpPr>
            <a:spLocks noChangeShapeType="1"/>
          </p:cNvSpPr>
          <p:nvPr/>
        </p:nvSpPr>
        <p:spPr bwMode="auto">
          <a:xfrm>
            <a:off x="1981200" y="2286000"/>
            <a:ext cx="6477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0422" name="Line 6"/>
          <p:cNvSpPr>
            <a:spLocks noChangeShapeType="1"/>
          </p:cNvSpPr>
          <p:nvPr/>
        </p:nvSpPr>
        <p:spPr bwMode="auto">
          <a:xfrm>
            <a:off x="2971800" y="3810000"/>
            <a:ext cx="287338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0423" name="Line 7"/>
          <p:cNvSpPr>
            <a:spLocks noChangeShapeType="1"/>
          </p:cNvSpPr>
          <p:nvPr/>
        </p:nvSpPr>
        <p:spPr bwMode="auto">
          <a:xfrm>
            <a:off x="2362200" y="4953000"/>
            <a:ext cx="504825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0424" name="Line 8"/>
          <p:cNvSpPr>
            <a:spLocks noChangeShapeType="1"/>
          </p:cNvSpPr>
          <p:nvPr/>
        </p:nvSpPr>
        <p:spPr bwMode="auto">
          <a:xfrm>
            <a:off x="2362200" y="5257800"/>
            <a:ext cx="576263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0425" name="Line 9"/>
          <p:cNvSpPr>
            <a:spLocks noChangeShapeType="1"/>
          </p:cNvSpPr>
          <p:nvPr/>
        </p:nvSpPr>
        <p:spPr bwMode="auto">
          <a:xfrm>
            <a:off x="3000364" y="5572140"/>
            <a:ext cx="287338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295400"/>
            <a:ext cx="8896350" cy="413543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Využití </a:t>
            </a:r>
            <a:r>
              <a:rPr lang="cs-CZ" sz="2000" dirty="0">
                <a:solidFill>
                  <a:srgbClr val="002060"/>
                </a:solidFill>
              </a:rPr>
              <a:t>v odměrné analýze </a:t>
            </a:r>
            <a:r>
              <a:rPr lang="cs-CZ" sz="2000" dirty="0"/>
              <a:t>– oxidačně redukční </a:t>
            </a:r>
            <a:r>
              <a:rPr lang="cs-CZ" sz="2000" dirty="0" smtClean="0"/>
              <a:t>titrace</a:t>
            </a: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Indikace bodu ekvivalence – </a:t>
            </a:r>
            <a:r>
              <a:rPr lang="cs-CZ" sz="2000" dirty="0">
                <a:solidFill>
                  <a:srgbClr val="002060"/>
                </a:solidFill>
              </a:rPr>
              <a:t>oxidačně-redukční indikátory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 err="1" smtClean="0"/>
              <a:t>Feroinový</a:t>
            </a:r>
            <a:r>
              <a:rPr lang="cs-CZ" sz="2000" dirty="0" smtClean="0"/>
              <a:t> </a:t>
            </a:r>
            <a:r>
              <a:rPr lang="cs-CZ" sz="2000" dirty="0"/>
              <a:t>komplex – oxidovaný (</a:t>
            </a:r>
            <a:r>
              <a:rPr lang="cs-CZ" sz="2000" dirty="0" err="1"/>
              <a:t>ferin</a:t>
            </a:r>
            <a:r>
              <a:rPr lang="cs-CZ" sz="2000" dirty="0"/>
              <a:t>) – modrý, redukovaný (</a:t>
            </a:r>
            <a:r>
              <a:rPr lang="cs-CZ" sz="2000" dirty="0" err="1"/>
              <a:t>feroin</a:t>
            </a:r>
            <a:r>
              <a:rPr lang="cs-CZ" sz="2000" dirty="0"/>
              <a:t>) – červený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>
                <a:solidFill>
                  <a:srgbClr val="002060"/>
                </a:solidFill>
              </a:rPr>
              <a:t>Oxidimetrie </a:t>
            </a:r>
            <a:r>
              <a:rPr lang="cs-CZ" sz="2000" dirty="0"/>
              <a:t>1) </a:t>
            </a:r>
            <a:r>
              <a:rPr lang="cs-CZ" sz="2000" dirty="0" err="1"/>
              <a:t>permanganometrie</a:t>
            </a:r>
            <a:r>
              <a:rPr lang="cs-CZ" sz="2000" dirty="0"/>
              <a:t> (Mn</a:t>
            </a:r>
            <a:r>
              <a:rPr lang="cs-CZ" sz="2000" baseline="30000" dirty="0"/>
              <a:t>7+</a:t>
            </a:r>
            <a:r>
              <a:rPr lang="cs-CZ" sz="2000" dirty="0"/>
              <a:t>     </a:t>
            </a:r>
            <a:r>
              <a:rPr lang="cs-CZ" sz="2000" dirty="0" smtClean="0"/>
              <a:t> Mn</a:t>
            </a:r>
            <a:r>
              <a:rPr lang="cs-CZ" sz="2000" baseline="30000" dirty="0" smtClean="0"/>
              <a:t>2</a:t>
            </a:r>
            <a:r>
              <a:rPr lang="cs-CZ" sz="2000" baseline="30000" dirty="0"/>
              <a:t>+</a:t>
            </a:r>
            <a:r>
              <a:rPr lang="cs-CZ" sz="2000" baseline="-25000" dirty="0"/>
              <a:t>,</a:t>
            </a:r>
            <a:r>
              <a:rPr lang="cs-CZ" sz="2000" dirty="0"/>
              <a:t>, Mn</a:t>
            </a:r>
            <a:r>
              <a:rPr lang="cs-CZ" sz="2000" baseline="30000" dirty="0"/>
              <a:t>4</a:t>
            </a:r>
            <a:r>
              <a:rPr lang="cs-CZ" sz="2000" baseline="30000" dirty="0" smtClean="0"/>
              <a:t>+</a:t>
            </a:r>
            <a:r>
              <a:rPr lang="cs-CZ" sz="2000" dirty="0" smtClean="0"/>
              <a:t>)</a:t>
            </a:r>
            <a:endParaRPr lang="cs-CZ" sz="2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                  2) </a:t>
            </a:r>
            <a:r>
              <a:rPr lang="cs-CZ" sz="2000" dirty="0" err="1"/>
              <a:t>bichromatometrie</a:t>
            </a:r>
            <a:r>
              <a:rPr lang="cs-CZ" sz="2000" dirty="0"/>
              <a:t> (Cr</a:t>
            </a:r>
            <a:r>
              <a:rPr lang="cs-CZ" sz="2000" baseline="-25000" dirty="0"/>
              <a:t>2</a:t>
            </a:r>
            <a:r>
              <a:rPr lang="cs-CZ" sz="2000" dirty="0"/>
              <a:t>O</a:t>
            </a:r>
            <a:r>
              <a:rPr lang="cs-CZ" sz="2000" baseline="-25000" dirty="0"/>
              <a:t>7</a:t>
            </a:r>
            <a:r>
              <a:rPr lang="cs-CZ" sz="2000" baseline="30000" dirty="0"/>
              <a:t>2-</a:t>
            </a:r>
            <a:r>
              <a:rPr lang="cs-CZ" sz="2000" dirty="0"/>
              <a:t>         Cr</a:t>
            </a:r>
            <a:r>
              <a:rPr lang="cs-CZ" sz="2000" baseline="30000" dirty="0"/>
              <a:t>3+</a:t>
            </a:r>
            <a:r>
              <a:rPr lang="cs-CZ" sz="2000" dirty="0"/>
              <a:t>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                  3) </a:t>
            </a:r>
            <a:r>
              <a:rPr lang="cs-CZ" sz="2000" dirty="0" err="1"/>
              <a:t>cerimetrie</a:t>
            </a:r>
            <a:r>
              <a:rPr lang="cs-CZ" sz="2000" dirty="0"/>
              <a:t> (Ce</a:t>
            </a:r>
            <a:r>
              <a:rPr lang="cs-CZ" sz="2000" baseline="30000" dirty="0"/>
              <a:t>4+</a:t>
            </a:r>
            <a:r>
              <a:rPr lang="cs-CZ" sz="2000" dirty="0"/>
              <a:t>         Ce</a:t>
            </a:r>
            <a:r>
              <a:rPr lang="cs-CZ" sz="2000" baseline="30000" dirty="0"/>
              <a:t>3+</a:t>
            </a:r>
            <a:r>
              <a:rPr lang="cs-CZ" sz="2000" dirty="0"/>
              <a:t>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                  4) jodometrie (I</a:t>
            </a:r>
            <a:r>
              <a:rPr lang="cs-CZ" sz="2000" baseline="-25000" dirty="0"/>
              <a:t>2</a:t>
            </a:r>
            <a:r>
              <a:rPr lang="cs-CZ" sz="2000" dirty="0"/>
              <a:t>                  2I</a:t>
            </a:r>
            <a:r>
              <a:rPr lang="cs-CZ" sz="2000" baseline="30000" dirty="0"/>
              <a:t>-</a:t>
            </a:r>
            <a:r>
              <a:rPr lang="cs-CZ" sz="2000" dirty="0"/>
              <a:t>)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/>
              <a:t>                    5) </a:t>
            </a:r>
            <a:r>
              <a:rPr lang="cs-CZ" sz="2000" dirty="0" err="1"/>
              <a:t>bromatometrie</a:t>
            </a:r>
            <a:r>
              <a:rPr lang="cs-CZ" sz="2000" dirty="0"/>
              <a:t> (BrO</a:t>
            </a:r>
            <a:r>
              <a:rPr lang="cs-CZ" sz="2000" baseline="-25000" dirty="0"/>
              <a:t>3</a:t>
            </a:r>
            <a:r>
              <a:rPr lang="cs-CZ" sz="2000" baseline="30000" dirty="0"/>
              <a:t>-</a:t>
            </a:r>
            <a:r>
              <a:rPr lang="cs-CZ" sz="2000" dirty="0"/>
              <a:t>         Br</a:t>
            </a:r>
            <a:r>
              <a:rPr lang="cs-CZ" sz="2000" baseline="30000" dirty="0"/>
              <a:t>-</a:t>
            </a:r>
            <a:r>
              <a:rPr lang="cs-CZ" sz="2000" dirty="0"/>
              <a:t>) </a:t>
            </a:r>
            <a:endParaRPr lang="cs-CZ" sz="2000" baseline="30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000" baseline="300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>
                <a:solidFill>
                  <a:srgbClr val="002060"/>
                </a:solidFill>
              </a:rPr>
              <a:t>Reduktometrie </a:t>
            </a:r>
            <a:r>
              <a:rPr lang="cs-CZ" sz="2000" dirty="0"/>
              <a:t>– titanometrie (Ti</a:t>
            </a:r>
            <a:r>
              <a:rPr lang="cs-CZ" sz="2000" baseline="30000" dirty="0"/>
              <a:t>4+</a:t>
            </a:r>
            <a:r>
              <a:rPr lang="cs-CZ" sz="2000" dirty="0"/>
              <a:t>       Ti</a:t>
            </a:r>
            <a:r>
              <a:rPr lang="cs-CZ" sz="2000" baseline="30000" dirty="0"/>
              <a:t>3+</a:t>
            </a:r>
            <a:r>
              <a:rPr lang="cs-CZ" sz="2000" dirty="0"/>
              <a:t>) </a:t>
            </a:r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885238" cy="1155700"/>
          </a:xfrm>
          <a:solidFill>
            <a:schemeClr val="bg1">
              <a:lumMod val="75000"/>
            </a:schemeClr>
          </a:solidFill>
          <a:ln/>
        </p:spPr>
        <p:txBody>
          <a:bodyPr/>
          <a:lstStyle/>
          <a:p>
            <a:r>
              <a:rPr lang="cs-CZ" b="1" dirty="0">
                <a:solidFill>
                  <a:srgbClr val="333300"/>
                </a:solidFill>
              </a:rPr>
              <a:t>Oxidačně-redukční reakce</a:t>
            </a:r>
          </a:p>
        </p:txBody>
      </p:sp>
      <p:sp>
        <p:nvSpPr>
          <p:cNvPr id="61445" name="Line 5"/>
          <p:cNvSpPr>
            <a:spLocks noChangeShapeType="1"/>
          </p:cNvSpPr>
          <p:nvPr/>
        </p:nvSpPr>
        <p:spPr bwMode="auto">
          <a:xfrm>
            <a:off x="4929190" y="4071942"/>
            <a:ext cx="2159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1447" name="Line 7"/>
          <p:cNvSpPr>
            <a:spLocks noChangeShapeType="1"/>
          </p:cNvSpPr>
          <p:nvPr/>
        </p:nvSpPr>
        <p:spPr bwMode="auto">
          <a:xfrm>
            <a:off x="3714744" y="4429132"/>
            <a:ext cx="2159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1448" name="Line 8"/>
          <p:cNvSpPr>
            <a:spLocks noChangeShapeType="1"/>
          </p:cNvSpPr>
          <p:nvPr/>
        </p:nvSpPr>
        <p:spPr bwMode="auto">
          <a:xfrm flipV="1">
            <a:off x="4572000" y="3714752"/>
            <a:ext cx="360363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1449" name="Line 9"/>
          <p:cNvSpPr>
            <a:spLocks noChangeShapeType="1"/>
          </p:cNvSpPr>
          <p:nvPr/>
        </p:nvSpPr>
        <p:spPr bwMode="auto">
          <a:xfrm>
            <a:off x="4286248" y="5072074"/>
            <a:ext cx="431800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1450" name="Line 10"/>
          <p:cNvSpPr>
            <a:spLocks noChangeShapeType="1"/>
          </p:cNvSpPr>
          <p:nvPr/>
        </p:nvSpPr>
        <p:spPr bwMode="auto">
          <a:xfrm>
            <a:off x="3643306" y="4714884"/>
            <a:ext cx="358775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61451" name="Line 11"/>
          <p:cNvSpPr>
            <a:spLocks noChangeShapeType="1"/>
          </p:cNvSpPr>
          <p:nvPr/>
        </p:nvSpPr>
        <p:spPr bwMode="auto">
          <a:xfrm>
            <a:off x="4071934" y="5643578"/>
            <a:ext cx="287338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č. 5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26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image.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tutorvista.com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content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redox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reactions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/standard-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reduction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electrode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potentials.gif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Malijevský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A. a kol.: Breviář z fyzikální chemie. Praha: VŠCHT, 2000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1985.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G.I.: Úvod do studia anorganické chemie. Praha: SNTL,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1982.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Šrámek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V.: Kosina L.: Obecná a anorganická chemie. Olomouc: FIN,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1996.</a:t>
            </a:r>
          </a:p>
          <a:p>
            <a:pPr>
              <a:buNone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Greenwood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N.N.,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Earnshaw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A.: Chemie prvků I. a II. Praha: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Informatorium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1993.</a:t>
            </a:r>
          </a:p>
          <a:p>
            <a:pPr>
              <a:buNone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Olmsted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III.,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Williams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G.M.: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Molecular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Science.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Mosby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St. Louis, USA 1994.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2383</TotalTime>
  <Words>657</Words>
  <Application>Microsoft Office PowerPoint</Application>
  <PresentationFormat>Předvádění na obrazovce (4:3)</PresentationFormat>
  <Paragraphs>143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Snímek 1</vt:lpstr>
      <vt:lpstr>Oxidačně-redukční reakce</vt:lpstr>
      <vt:lpstr>Oxidačně-redukční reakce</vt:lpstr>
      <vt:lpstr>Oxidačně redukční reakce</vt:lpstr>
      <vt:lpstr>Oxidačně- redukční reakce</vt:lpstr>
      <vt:lpstr>Snímek 6</vt:lpstr>
      <vt:lpstr>Oxidačně-redukční reakce</vt:lpstr>
      <vt:lpstr>Oxidačně-redukční reakce</vt:lpstr>
      <vt:lpstr>Oxidačně-redukční reakce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Ivan</cp:lastModifiedBy>
  <dcterms:created xsi:type="dcterms:W3CDTF">2006-09-26T13:26:25Z</dcterms:created>
  <dcterms:modified xsi:type="dcterms:W3CDTF">2012-12-19T09:26:57Z</dcterms:modified>
</cp:coreProperties>
</file>