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66" r:id="rId2"/>
    <p:sldId id="267" r:id="rId3"/>
    <p:sldId id="259" r:id="rId4"/>
    <p:sldId id="261" r:id="rId5"/>
    <p:sldId id="268" r:id="rId6"/>
    <p:sldId id="269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B00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43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</a:t>
          </a:r>
          <a:r>
            <a:rPr lang="cs-CZ" sz="2000" baseline="0" smtClean="0"/>
            <a:t>VY_22_INOVACE_01_26 </a:t>
          </a:r>
          <a:r>
            <a:rPr lang="cs-CZ" sz="2000" baseline="0" dirty="0" smtClean="0"/>
            <a:t>Anglický jazyk 2. stupeň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800" dirty="0" smtClean="0"/>
            <a:t>NÁZEV ŠKOLY: Základní škola a Mateřská škola Nedvědice, okres Brno-venkov, příspěvková organizace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Petr Punčochář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baseline="0" dirty="0" smtClean="0"/>
            <a:t>Anglický jazyk 2. stupeň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2674/21/7.1.4/2011 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E306774-DE73-4EDB-8181-CF16B801801A}" type="presOf" srcId="{D8197B8C-B260-4A16-BDF4-0947B075E274}" destId="{25B08C86-7E15-44DC-BE7F-FFB55DD49D12}" srcOrd="0" destOrd="0" presId="urn:microsoft.com/office/officeart/2005/8/layout/target3"/>
    <dgm:cxn modelId="{CFC38777-F417-4920-95DC-6099594CFCA6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4ADE4876-4525-4F58-A654-0CB2BAD1E991}" type="presOf" srcId="{D1D4F407-5343-4D3F-B5B9-D407B03CAEB4}" destId="{AED2198E-93D5-4001-81B4-73124B309672}" srcOrd="1" destOrd="0" presId="urn:microsoft.com/office/officeart/2005/8/layout/target3"/>
    <dgm:cxn modelId="{F4D3ADB0-2690-4C71-BA80-44C9C869B6BF}" type="presOf" srcId="{757F3AB3-0718-4624-B441-E567A8F0AB56}" destId="{333A1088-737F-45CB-B68E-254E46348037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979CF238-900D-464B-992C-03501C3E26C5}" type="presOf" srcId="{D8197B8C-B260-4A16-BDF4-0947B075E274}" destId="{5A5FFA88-C948-4069-8E93-59FA12366E83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6F8CF212-AC88-4FFB-8FCD-A9A18ED30110}" type="presOf" srcId="{4C35D32F-0EAB-4CD7-82EE-45574DC2A586}" destId="{8BEBB6EC-1DAA-4CAC-8A25-BC0FCBD5DBD5}" srcOrd="0" destOrd="0" presId="urn:microsoft.com/office/officeart/2005/8/layout/target3"/>
    <dgm:cxn modelId="{811AF69E-4EBD-468F-8436-F9B734FB6462}" type="presOf" srcId="{4C35D32F-0EAB-4CD7-82EE-45574DC2A586}" destId="{890E4F0B-2866-4A3F-A3C7-2A14B1797930}" srcOrd="1" destOrd="0" presId="urn:microsoft.com/office/officeart/2005/8/layout/target3"/>
    <dgm:cxn modelId="{8511977C-A27B-45A8-BF39-2A03831784C9}" type="presOf" srcId="{B651F6E3-6281-48DB-9319-2AEAFDAE7572}" destId="{619D679B-A015-4ECF-8348-D1034C574F40}" srcOrd="0" destOrd="0" presId="urn:microsoft.com/office/officeart/2005/8/layout/target3"/>
    <dgm:cxn modelId="{5C9BF7AD-377F-40E6-BB20-2FA9A369C22B}" type="presOf" srcId="{D1B46980-6531-4606-95E6-44980827E919}" destId="{6140AFEC-043D-4C43-A2F9-D0F5331DF3A3}" srcOrd="0" destOrd="0" presId="urn:microsoft.com/office/officeart/2005/8/layout/target3"/>
    <dgm:cxn modelId="{96963995-40E7-4B15-B5C6-9D060A0C50EF}" type="presOf" srcId="{B651F6E3-6281-48DB-9319-2AEAFDAE7572}" destId="{6BB5E863-4638-4E1D-BFDE-399D028AC4ED}" srcOrd="1" destOrd="0" presId="urn:microsoft.com/office/officeart/2005/8/layout/target3"/>
    <dgm:cxn modelId="{55CE7A8B-B7FE-43F6-9B7C-C52C1E3FCEB0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0A39F42-D964-4D73-8596-A007A5A4AF7F}" type="presParOf" srcId="{333A1088-737F-45CB-B68E-254E46348037}" destId="{F5ABB229-8D3B-4694-996A-96F23CF14429}" srcOrd="0" destOrd="0" presId="urn:microsoft.com/office/officeart/2005/8/layout/target3"/>
    <dgm:cxn modelId="{79AC48C0-E2D5-4376-8DE9-E429E6187BA0}" type="presParOf" srcId="{333A1088-737F-45CB-B68E-254E46348037}" destId="{F41139FD-01EE-4571-8B17-4FB00FC51163}" srcOrd="1" destOrd="0" presId="urn:microsoft.com/office/officeart/2005/8/layout/target3"/>
    <dgm:cxn modelId="{83D4AE0D-3924-4659-867C-E046A74C67A7}" type="presParOf" srcId="{333A1088-737F-45CB-B68E-254E46348037}" destId="{D005CE8C-CC26-4C3E-AC11-E15060ECD759}" srcOrd="2" destOrd="0" presId="urn:microsoft.com/office/officeart/2005/8/layout/target3"/>
    <dgm:cxn modelId="{C6544894-F577-4635-A55A-A4BACF221BFA}" type="presParOf" srcId="{333A1088-737F-45CB-B68E-254E46348037}" destId="{2C702D82-9B77-49B7-9568-BB8EB47C3372}" srcOrd="3" destOrd="0" presId="urn:microsoft.com/office/officeart/2005/8/layout/target3"/>
    <dgm:cxn modelId="{71BA74B4-01DF-4D97-9309-246226517CF8}" type="presParOf" srcId="{333A1088-737F-45CB-B68E-254E46348037}" destId="{A52A0455-90FF-4808-ABD0-F02540D31D5A}" srcOrd="4" destOrd="0" presId="urn:microsoft.com/office/officeart/2005/8/layout/target3"/>
    <dgm:cxn modelId="{FA0281E4-23D7-4797-B06C-4320F9C8B2C4}" type="presParOf" srcId="{333A1088-737F-45CB-B68E-254E46348037}" destId="{6140AFEC-043D-4C43-A2F9-D0F5331DF3A3}" srcOrd="5" destOrd="0" presId="urn:microsoft.com/office/officeart/2005/8/layout/target3"/>
    <dgm:cxn modelId="{210A1ABB-67E3-4B71-8CC4-DE2BCCEA328F}" type="presParOf" srcId="{333A1088-737F-45CB-B68E-254E46348037}" destId="{9358AC05-5D7D-4327-9F80-1AD486AEA664}" srcOrd="6" destOrd="0" presId="urn:microsoft.com/office/officeart/2005/8/layout/target3"/>
    <dgm:cxn modelId="{C9944124-FED0-4F25-96F9-8F32947985C4}" type="presParOf" srcId="{333A1088-737F-45CB-B68E-254E46348037}" destId="{313FC574-E1CD-4FB4-B054-0B805CE0447D}" srcOrd="7" destOrd="0" presId="urn:microsoft.com/office/officeart/2005/8/layout/target3"/>
    <dgm:cxn modelId="{30D8EF31-B8E4-4072-B2D2-CCE05639B2BC}" type="presParOf" srcId="{333A1088-737F-45CB-B68E-254E46348037}" destId="{619D679B-A015-4ECF-8348-D1034C574F40}" srcOrd="8" destOrd="0" presId="urn:microsoft.com/office/officeart/2005/8/layout/target3"/>
    <dgm:cxn modelId="{88D5892D-2CDC-4A60-84D2-76FABFFC9196}" type="presParOf" srcId="{333A1088-737F-45CB-B68E-254E46348037}" destId="{322283A8-4A27-4CDA-BAE3-F381106A9174}" srcOrd="9" destOrd="0" presId="urn:microsoft.com/office/officeart/2005/8/layout/target3"/>
    <dgm:cxn modelId="{BB69633F-0554-4D37-BC92-FF90DC9749DB}" type="presParOf" srcId="{333A1088-737F-45CB-B68E-254E46348037}" destId="{FFC9F71D-1B4F-4AD9-A4A6-86ADEFC8AF5C}" srcOrd="10" destOrd="0" presId="urn:microsoft.com/office/officeart/2005/8/layout/target3"/>
    <dgm:cxn modelId="{7B8AFE8F-7812-445F-95ED-37F03DDBABB9}" type="presParOf" srcId="{333A1088-737F-45CB-B68E-254E46348037}" destId="{25B08C86-7E15-44DC-BE7F-FFB55DD49D12}" srcOrd="11" destOrd="0" presId="urn:microsoft.com/office/officeart/2005/8/layout/target3"/>
    <dgm:cxn modelId="{A1D647F4-526B-4E4D-9B8D-4A923DE5B6BC}" type="presParOf" srcId="{333A1088-737F-45CB-B68E-254E46348037}" destId="{76644BE8-9D7C-4C09-B250-3D10AF48CBB7}" srcOrd="12" destOrd="0" presId="urn:microsoft.com/office/officeart/2005/8/layout/target3"/>
    <dgm:cxn modelId="{D3DF10E4-797A-4A50-A264-158AEEA68D9F}" type="presParOf" srcId="{333A1088-737F-45CB-B68E-254E46348037}" destId="{EE85B701-7295-41C0-BA7A-34D3756A2AE6}" srcOrd="13" destOrd="0" presId="urn:microsoft.com/office/officeart/2005/8/layout/target3"/>
    <dgm:cxn modelId="{A23878B5-3CBC-4D5D-B1CD-66AD005B5412}" type="presParOf" srcId="{333A1088-737F-45CB-B68E-254E46348037}" destId="{8BEBB6EC-1DAA-4CAC-8A25-BC0FCBD5DBD5}" srcOrd="14" destOrd="0" presId="urn:microsoft.com/office/officeart/2005/8/layout/target3"/>
    <dgm:cxn modelId="{3E943772-E3C8-43FE-9098-7933725E1C9D}" type="presParOf" srcId="{333A1088-737F-45CB-B68E-254E46348037}" destId="{AED2198E-93D5-4001-81B4-73124B309672}" srcOrd="15" destOrd="0" presId="urn:microsoft.com/office/officeart/2005/8/layout/target3"/>
    <dgm:cxn modelId="{4AB573F1-4079-47A1-81D9-F961276A74A9}" type="presParOf" srcId="{333A1088-737F-45CB-B68E-254E46348037}" destId="{2BE915AB-18AA-4053-B92C-3BFC9ED204BB}" srcOrd="16" destOrd="0" presId="urn:microsoft.com/office/officeart/2005/8/layout/target3"/>
    <dgm:cxn modelId="{5C66004E-3CCB-4290-BD46-979C4455FEA9}" type="presParOf" srcId="{333A1088-737F-45CB-B68E-254E46348037}" destId="{6BB5E863-4638-4E1D-BFDE-399D028AC4ED}" srcOrd="17" destOrd="0" presId="urn:microsoft.com/office/officeart/2005/8/layout/target3"/>
    <dgm:cxn modelId="{F91BE8A5-0EDE-4AEB-85F2-BC97492DE333}" type="presParOf" srcId="{333A1088-737F-45CB-B68E-254E46348037}" destId="{5A5FFA88-C948-4069-8E93-59FA12366E83}" srcOrd="18" destOrd="0" presId="urn:microsoft.com/office/officeart/2005/8/layout/target3"/>
    <dgm:cxn modelId="{ABE7DE73-9B56-4D0F-8A1C-AB6CA73FD5D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Základní škola a Mateřská škola Nedvědice, okres Brno-venkov, příspěvková organizace</a:t>
          </a:r>
          <a:endParaRPr lang="cs-CZ" sz="18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Petr Punčochář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</a:t>
          </a:r>
          <a:r>
            <a:rPr lang="cs-CZ" sz="2000" kern="1200" baseline="0" smtClean="0"/>
            <a:t>VY_22_INOVACE_01_26 </a:t>
          </a:r>
          <a:r>
            <a:rPr lang="cs-CZ" sz="2000" kern="1200" baseline="0" dirty="0" smtClean="0"/>
            <a:t>Anglický jazyk 2. stupeň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baseline="0" dirty="0" smtClean="0"/>
            <a:t>Anglický jazyk 2. stupeň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2674/21/7.1.4/2011 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904162007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46370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6" name="Zástupný symbol pro obsah 2"/>
          <p:cNvSpPr>
            <a:spLocks noGrp="1"/>
          </p:cNvSpPr>
          <p:nvPr>
            <p:ph idx="1"/>
          </p:nvPr>
        </p:nvSpPr>
        <p:spPr>
          <a:xfrm>
            <a:off x="468313" y="1557338"/>
            <a:ext cx="8229600" cy="4895998"/>
          </a:xfrm>
        </p:spPr>
        <p:txBody>
          <a:bodyPr>
            <a:normAutofit/>
          </a:bodyPr>
          <a:lstStyle/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Výukový materiál je určen žákům 6. ročníku základní školy. Materiál obsahuje animace. Pomocí nich je žák postupně seznamován se tvořením třetího stupně přídavných jmen.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Autor: Mgr. Petr Punčochář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Jazyk: anglický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Očekávaný výstup: žák vytváří třetí stupeň přídavných jmen</a:t>
            </a:r>
          </a:p>
          <a:p>
            <a:pPr>
              <a:lnSpc>
                <a:spcPct val="110000"/>
              </a:lnSpc>
              <a:buFont typeface="Wingdings" pitchFamily="2" charset="2"/>
              <a:buChar char="v"/>
              <a:defRPr/>
            </a:pPr>
            <a:r>
              <a:rPr lang="cs-CZ" sz="2200" dirty="0" smtClean="0"/>
              <a:t>Klíčová slova: anglický jazyk, přídavná jména, třetí stupeň</a:t>
            </a:r>
          </a:p>
          <a:p>
            <a:pPr>
              <a:lnSpc>
                <a:spcPct val="110000"/>
              </a:lnSpc>
              <a:buFont typeface="Wingdings" pitchFamily="2" charset="2"/>
              <a:buChar char="v"/>
              <a:defRPr/>
            </a:pPr>
            <a:r>
              <a:rPr lang="cs-CZ" sz="2200" dirty="0" smtClean="0"/>
              <a:t>Druh učebního materiálu: prezentace – využití interaktivní tabule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Klíčové kompetence: kompetence k učení, řešení problémů, komunikativní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Na výukový materiál reagovali žáci podle očekávání </a:t>
            </a:r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val="11504357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SUPERLATIVES</a:t>
            </a:r>
            <a:br>
              <a:rPr lang="cs-CZ" dirty="0" smtClean="0"/>
            </a:br>
            <a:r>
              <a:rPr lang="cs-CZ" dirty="0" smtClean="0"/>
              <a:t>TŘETÍ STUPEŇ</a:t>
            </a:r>
          </a:p>
        </p:txBody>
      </p:sp>
      <p:sp>
        <p:nvSpPr>
          <p:cNvPr id="2051" name="TextovéPole 5"/>
          <p:cNvSpPr txBox="1">
            <a:spLocks noChangeArrowheads="1"/>
          </p:cNvSpPr>
          <p:nvPr/>
        </p:nvSpPr>
        <p:spPr bwMode="auto">
          <a:xfrm>
            <a:off x="900113" y="1844675"/>
            <a:ext cx="7272361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marL="285750" indent="-285750" eaLnBrk="1" hangingPunct="1">
              <a:buFont typeface="Arial" pitchFamily="34" charset="0"/>
              <a:buChar char="•"/>
            </a:pPr>
            <a:r>
              <a:rPr lang="cs-CZ" sz="2400" dirty="0" smtClean="0">
                <a:latin typeface="Calibri" pitchFamily="34" charset="0"/>
              </a:rPr>
              <a:t>Třetí stupeň u krátkých přídavných jmen tvoříme přidáním  členu určitého a koncovky </a:t>
            </a:r>
            <a:r>
              <a:rPr lang="cs-CZ" sz="2400" dirty="0" smtClean="0">
                <a:solidFill>
                  <a:srgbClr val="00B0F0"/>
                </a:solidFill>
                <a:latin typeface="Calibri" pitchFamily="34" charset="0"/>
              </a:rPr>
              <a:t>-</a:t>
            </a:r>
            <a:r>
              <a:rPr lang="cs-CZ" sz="2400" dirty="0" err="1" smtClean="0">
                <a:solidFill>
                  <a:srgbClr val="00B0F0"/>
                </a:solidFill>
                <a:latin typeface="Calibri" pitchFamily="34" charset="0"/>
              </a:rPr>
              <a:t>est</a:t>
            </a:r>
            <a:endParaRPr lang="cs-CZ" sz="2400" dirty="0">
              <a:solidFill>
                <a:srgbClr val="00B0F0"/>
              </a:solidFill>
              <a:latin typeface="Calibri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699792" y="3071157"/>
            <a:ext cx="1660391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 smtClean="0"/>
              <a:t>přídavné jméno</a:t>
            </a:r>
            <a:endParaRPr lang="cs-CZ" dirty="0"/>
          </a:p>
        </p:txBody>
      </p:sp>
      <p:sp>
        <p:nvSpPr>
          <p:cNvPr id="2056" name="TextovéPole 11"/>
          <p:cNvSpPr txBox="1">
            <a:spLocks noChangeArrowheads="1"/>
          </p:cNvSpPr>
          <p:nvPr/>
        </p:nvSpPr>
        <p:spPr bwMode="auto">
          <a:xfrm>
            <a:off x="4683835" y="2963723"/>
            <a:ext cx="425450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3200" dirty="0">
                <a:latin typeface="Calibri" pitchFamily="34" charset="0"/>
              </a:rPr>
              <a:t>+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1691680" y="3881953"/>
            <a:ext cx="6768802" cy="19389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tabLst>
                <a:tab pos="3589338" algn="l"/>
              </a:tabLst>
            </a:pPr>
            <a:r>
              <a:rPr lang="cs-CZ" sz="2400" dirty="0" err="1" smtClean="0">
                <a:latin typeface="Calibri" pitchFamily="34" charset="0"/>
              </a:rPr>
              <a:t>small</a:t>
            </a:r>
            <a:r>
              <a:rPr lang="cs-CZ" sz="2400" dirty="0" smtClean="0">
                <a:latin typeface="Calibri" pitchFamily="34" charset="0"/>
              </a:rPr>
              <a:t>	 </a:t>
            </a:r>
            <a:r>
              <a:rPr lang="cs-CZ" sz="2400" dirty="0" err="1" smtClean="0">
                <a:latin typeface="Calibri" pitchFamily="34" charset="0"/>
              </a:rPr>
              <a:t>the</a:t>
            </a:r>
            <a:r>
              <a:rPr lang="cs-CZ" sz="2400" dirty="0" smtClean="0">
                <a:latin typeface="Calibri" pitchFamily="34" charset="0"/>
              </a:rPr>
              <a:t> </a:t>
            </a:r>
            <a:r>
              <a:rPr lang="cs-CZ" sz="2400" dirty="0" err="1" smtClean="0">
                <a:latin typeface="Calibri" pitchFamily="34" charset="0"/>
              </a:rPr>
              <a:t>small</a:t>
            </a:r>
            <a:r>
              <a:rPr lang="cs-CZ" sz="2400" dirty="0" err="1" smtClean="0">
                <a:solidFill>
                  <a:srgbClr val="00B0F0"/>
                </a:solidFill>
                <a:latin typeface="Calibri" pitchFamily="34" charset="0"/>
              </a:rPr>
              <a:t>est</a:t>
            </a:r>
            <a:endParaRPr lang="cs-CZ" sz="2400" dirty="0" smtClean="0">
              <a:solidFill>
                <a:srgbClr val="00B0F0"/>
              </a:solidFill>
              <a:latin typeface="Calibri" pitchFamily="34" charset="0"/>
            </a:endParaRPr>
          </a:p>
          <a:p>
            <a:pPr eaLnBrk="1" hangingPunct="1">
              <a:tabLst>
                <a:tab pos="3589338" algn="l"/>
              </a:tabLst>
            </a:pPr>
            <a:r>
              <a:rPr lang="cs-CZ" sz="2400" dirty="0" err="1" smtClean="0">
                <a:latin typeface="Calibri" pitchFamily="34" charset="0"/>
              </a:rPr>
              <a:t>tall</a:t>
            </a:r>
            <a:r>
              <a:rPr lang="cs-CZ" sz="2400" dirty="0" smtClean="0">
                <a:latin typeface="Calibri" pitchFamily="34" charset="0"/>
              </a:rPr>
              <a:t>	</a:t>
            </a:r>
            <a:r>
              <a:rPr lang="cs-CZ" sz="2400" dirty="0">
                <a:latin typeface="Calibri" pitchFamily="34" charset="0"/>
              </a:rPr>
              <a:t> </a:t>
            </a:r>
            <a:r>
              <a:rPr lang="cs-CZ" sz="2400" dirty="0" err="1">
                <a:latin typeface="Calibri" pitchFamily="34" charset="0"/>
              </a:rPr>
              <a:t>the</a:t>
            </a:r>
            <a:r>
              <a:rPr lang="cs-CZ" sz="2400" dirty="0">
                <a:latin typeface="Calibri" pitchFamily="34" charset="0"/>
              </a:rPr>
              <a:t> </a:t>
            </a:r>
            <a:r>
              <a:rPr lang="cs-CZ" sz="2400" dirty="0" err="1">
                <a:latin typeface="Calibri" pitchFamily="34" charset="0"/>
              </a:rPr>
              <a:t>tall</a:t>
            </a:r>
            <a:r>
              <a:rPr lang="cs-CZ" sz="2400" dirty="0" err="1">
                <a:solidFill>
                  <a:srgbClr val="00B0F0"/>
                </a:solidFill>
                <a:latin typeface="Calibri" pitchFamily="34" charset="0"/>
              </a:rPr>
              <a:t>est</a:t>
            </a:r>
            <a:endParaRPr lang="cs-CZ" sz="2400" dirty="0" smtClean="0">
              <a:solidFill>
                <a:srgbClr val="00B0F0"/>
              </a:solidFill>
              <a:latin typeface="Calibri" pitchFamily="34" charset="0"/>
            </a:endParaRPr>
          </a:p>
          <a:p>
            <a:pPr eaLnBrk="1" hangingPunct="1">
              <a:tabLst>
                <a:tab pos="3589338" algn="l"/>
              </a:tabLst>
            </a:pPr>
            <a:r>
              <a:rPr lang="cs-CZ" sz="2400" dirty="0" err="1" smtClean="0">
                <a:latin typeface="Calibri" pitchFamily="34" charset="0"/>
              </a:rPr>
              <a:t>near</a:t>
            </a:r>
            <a:r>
              <a:rPr lang="cs-CZ" sz="2400" dirty="0" smtClean="0">
                <a:latin typeface="Calibri" pitchFamily="34" charset="0"/>
              </a:rPr>
              <a:t>	</a:t>
            </a:r>
            <a:r>
              <a:rPr lang="cs-CZ" sz="2400" dirty="0">
                <a:latin typeface="Calibri" pitchFamily="34" charset="0"/>
              </a:rPr>
              <a:t> </a:t>
            </a:r>
            <a:r>
              <a:rPr lang="cs-CZ" sz="2400" dirty="0" err="1">
                <a:latin typeface="Calibri" pitchFamily="34" charset="0"/>
              </a:rPr>
              <a:t>the</a:t>
            </a:r>
            <a:r>
              <a:rPr lang="cs-CZ" sz="2400" dirty="0">
                <a:latin typeface="Calibri" pitchFamily="34" charset="0"/>
              </a:rPr>
              <a:t> </a:t>
            </a:r>
            <a:r>
              <a:rPr lang="cs-CZ" sz="2400" dirty="0" err="1">
                <a:latin typeface="Calibri" pitchFamily="34" charset="0"/>
              </a:rPr>
              <a:t>near</a:t>
            </a:r>
            <a:r>
              <a:rPr lang="cs-CZ" sz="2400" dirty="0" err="1">
                <a:solidFill>
                  <a:srgbClr val="00B0F0"/>
                </a:solidFill>
                <a:latin typeface="Calibri" pitchFamily="34" charset="0"/>
              </a:rPr>
              <a:t>est</a:t>
            </a:r>
            <a:endParaRPr lang="cs-CZ" sz="2400" dirty="0" smtClean="0">
              <a:solidFill>
                <a:srgbClr val="00B0F0"/>
              </a:solidFill>
              <a:latin typeface="Calibri" pitchFamily="34" charset="0"/>
            </a:endParaRPr>
          </a:p>
          <a:p>
            <a:pPr eaLnBrk="1" hangingPunct="1">
              <a:tabLst>
                <a:tab pos="3589338" algn="l"/>
              </a:tabLst>
            </a:pPr>
            <a:r>
              <a:rPr lang="cs-CZ" sz="2400" dirty="0" err="1" smtClean="0">
                <a:latin typeface="Calibri" pitchFamily="34" charset="0"/>
              </a:rPr>
              <a:t>thick</a:t>
            </a:r>
            <a:r>
              <a:rPr lang="cs-CZ" sz="2400" dirty="0" smtClean="0">
                <a:latin typeface="Calibri" pitchFamily="34" charset="0"/>
              </a:rPr>
              <a:t>	</a:t>
            </a:r>
            <a:r>
              <a:rPr lang="cs-CZ" sz="2400" dirty="0">
                <a:latin typeface="Calibri" pitchFamily="34" charset="0"/>
              </a:rPr>
              <a:t> </a:t>
            </a:r>
            <a:r>
              <a:rPr lang="cs-CZ" sz="2400" dirty="0" err="1">
                <a:latin typeface="Calibri" pitchFamily="34" charset="0"/>
              </a:rPr>
              <a:t>the</a:t>
            </a:r>
            <a:r>
              <a:rPr lang="cs-CZ" sz="2400" dirty="0">
                <a:latin typeface="Calibri" pitchFamily="34" charset="0"/>
              </a:rPr>
              <a:t> </a:t>
            </a:r>
            <a:r>
              <a:rPr lang="cs-CZ" sz="2400" dirty="0" err="1">
                <a:latin typeface="Calibri" pitchFamily="34" charset="0"/>
              </a:rPr>
              <a:t>thick</a:t>
            </a:r>
            <a:r>
              <a:rPr lang="cs-CZ" sz="2400" dirty="0" err="1">
                <a:solidFill>
                  <a:srgbClr val="00B0F0"/>
                </a:solidFill>
                <a:latin typeface="Calibri" pitchFamily="34" charset="0"/>
              </a:rPr>
              <a:t>est</a:t>
            </a:r>
            <a:endParaRPr lang="cs-CZ" sz="2400" dirty="0" smtClean="0">
              <a:solidFill>
                <a:srgbClr val="00B0F0"/>
              </a:solidFill>
              <a:latin typeface="Calibri" pitchFamily="34" charset="0"/>
            </a:endParaRPr>
          </a:p>
          <a:p>
            <a:pPr eaLnBrk="1" hangingPunct="1">
              <a:tabLst>
                <a:tab pos="3589338" algn="l"/>
              </a:tabLst>
            </a:pPr>
            <a:r>
              <a:rPr lang="cs-CZ" sz="2400" dirty="0" smtClean="0">
                <a:latin typeface="Calibri" pitchFamily="34" charset="0"/>
              </a:rPr>
              <a:t>long	</a:t>
            </a:r>
            <a:r>
              <a:rPr lang="cs-CZ" sz="2400" dirty="0">
                <a:latin typeface="Calibri" pitchFamily="34" charset="0"/>
              </a:rPr>
              <a:t> </a:t>
            </a:r>
            <a:r>
              <a:rPr lang="cs-CZ" sz="2400" dirty="0" err="1">
                <a:latin typeface="Calibri" pitchFamily="34" charset="0"/>
              </a:rPr>
              <a:t>the</a:t>
            </a:r>
            <a:r>
              <a:rPr lang="cs-CZ" sz="2400" dirty="0">
                <a:latin typeface="Calibri" pitchFamily="34" charset="0"/>
              </a:rPr>
              <a:t> </a:t>
            </a:r>
            <a:r>
              <a:rPr lang="cs-CZ" sz="2400" dirty="0" err="1">
                <a:latin typeface="Calibri" pitchFamily="34" charset="0"/>
              </a:rPr>
              <a:t>long</a:t>
            </a:r>
            <a:r>
              <a:rPr lang="cs-CZ" sz="2400" dirty="0" err="1">
                <a:solidFill>
                  <a:srgbClr val="00B0F0"/>
                </a:solidFill>
                <a:latin typeface="Calibri" pitchFamily="34" charset="0"/>
              </a:rPr>
              <a:t>est</a:t>
            </a:r>
            <a:endParaRPr lang="cs-CZ" sz="2400" dirty="0">
              <a:solidFill>
                <a:srgbClr val="00B0F0"/>
              </a:solidFill>
              <a:latin typeface="Calibri" pitchFamily="34" charset="0"/>
            </a:endParaRPr>
          </a:p>
        </p:txBody>
      </p:sp>
      <p:sp>
        <p:nvSpPr>
          <p:cNvPr id="13" name="Oval 12"/>
          <p:cNvSpPr>
            <a:spLocks noChangeArrowheads="1"/>
          </p:cNvSpPr>
          <p:nvPr/>
        </p:nvSpPr>
        <p:spPr bwMode="auto">
          <a:xfrm>
            <a:off x="5795963" y="2923729"/>
            <a:ext cx="792162" cy="649287"/>
          </a:xfrm>
          <a:prstGeom prst="ellipse">
            <a:avLst/>
          </a:prstGeom>
          <a:solidFill>
            <a:srgbClr val="00B0F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 dirty="0" err="1" smtClean="0">
                <a:latin typeface="Calibri" pitchFamily="34" charset="0"/>
              </a:rPr>
              <a:t>est</a:t>
            </a:r>
            <a:endParaRPr lang="cs-CZ" sz="2800" b="1" dirty="0">
              <a:latin typeface="Calibri" pitchFamily="34" charset="0"/>
            </a:endParaRPr>
          </a:p>
        </p:txBody>
      </p:sp>
      <p:sp>
        <p:nvSpPr>
          <p:cNvPr id="9" name="Oval 12"/>
          <p:cNvSpPr>
            <a:spLocks noChangeArrowheads="1"/>
          </p:cNvSpPr>
          <p:nvPr/>
        </p:nvSpPr>
        <p:spPr bwMode="auto">
          <a:xfrm>
            <a:off x="1115616" y="2923728"/>
            <a:ext cx="792162" cy="649287"/>
          </a:xfrm>
          <a:prstGeom prst="ellipse">
            <a:avLst/>
          </a:prstGeom>
          <a:solidFill>
            <a:srgbClr val="00B0F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 dirty="0" err="1" smtClean="0">
                <a:latin typeface="Calibri" pitchFamily="34" charset="0"/>
              </a:rPr>
              <a:t>the</a:t>
            </a:r>
            <a:endParaRPr lang="cs-CZ" sz="2800" b="1" dirty="0">
              <a:latin typeface="Calibri" pitchFamily="34" charset="0"/>
            </a:endParaRPr>
          </a:p>
        </p:txBody>
      </p:sp>
      <p:sp>
        <p:nvSpPr>
          <p:cNvPr id="10" name="TextovéPole 11"/>
          <p:cNvSpPr txBox="1">
            <a:spLocks noChangeArrowheads="1"/>
          </p:cNvSpPr>
          <p:nvPr/>
        </p:nvSpPr>
        <p:spPr bwMode="auto">
          <a:xfrm>
            <a:off x="2051720" y="2963723"/>
            <a:ext cx="425450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3200" dirty="0">
                <a:latin typeface="Calibri" pitchFamily="34" charset="0"/>
              </a:rPr>
              <a:t>+</a:t>
            </a:r>
          </a:p>
        </p:txBody>
      </p:sp>
    </p:spTree>
    <p:extLst>
      <p:ext uri="{BB962C8B-B14F-4D97-AF65-F5344CB8AC3E}">
        <p14:creationId xmlns:p14="http://schemas.microsoft.com/office/powerpoint/2010/main" val="29425634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5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3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5" dur="2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/>
      <p:bldP spid="2051" grpId="0"/>
      <p:bldP spid="8" grpId="0" animBg="1"/>
      <p:bldP spid="2056" grpId="0"/>
      <p:bldP spid="11" grpId="0"/>
      <p:bldP spid="13" grpId="0" animBg="1"/>
      <p:bldP spid="9" grpId="0" animBg="1"/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1138138"/>
          </a:xfrm>
        </p:spPr>
        <p:txBody>
          <a:bodyPr>
            <a:normAutofit/>
          </a:bodyPr>
          <a:lstStyle/>
          <a:p>
            <a:r>
              <a:rPr lang="cs-CZ" dirty="0" smtClean="0"/>
              <a:t>Pravopisná pravidla</a:t>
            </a:r>
          </a:p>
        </p:txBody>
      </p:sp>
      <p:sp>
        <p:nvSpPr>
          <p:cNvPr id="17412" name="Text Box 4"/>
          <p:cNvSpPr txBox="1">
            <a:spLocks noChangeArrowheads="1"/>
          </p:cNvSpPr>
          <p:nvPr/>
        </p:nvSpPr>
        <p:spPr bwMode="auto">
          <a:xfrm>
            <a:off x="1187624" y="3212976"/>
            <a:ext cx="1728787" cy="2462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800" dirty="0" err="1" smtClean="0">
                <a:latin typeface="Calibri" pitchFamily="34" charset="0"/>
              </a:rPr>
              <a:t>larg</a:t>
            </a:r>
            <a:r>
              <a:rPr lang="cs-CZ" sz="2800" dirty="0" err="1" smtClean="0">
                <a:solidFill>
                  <a:srgbClr val="00B050"/>
                </a:solidFill>
                <a:latin typeface="Calibri" pitchFamily="34" charset="0"/>
              </a:rPr>
              <a:t>e</a:t>
            </a:r>
            <a:endParaRPr lang="cs-CZ" sz="2800" dirty="0" smtClean="0">
              <a:solidFill>
                <a:srgbClr val="00B050"/>
              </a:solidFill>
              <a:latin typeface="Calibri" pitchFamily="34" charset="0"/>
            </a:endParaRPr>
          </a:p>
          <a:p>
            <a:pPr eaLnBrk="1" hangingPunct="1">
              <a:spcBef>
                <a:spcPct val="50000"/>
              </a:spcBef>
            </a:pPr>
            <a:r>
              <a:rPr lang="cs-CZ" sz="2800" dirty="0" smtClean="0">
                <a:latin typeface="Calibri" pitchFamily="34" charset="0"/>
              </a:rPr>
              <a:t>nic</a:t>
            </a:r>
            <a:r>
              <a:rPr lang="cs-CZ" sz="2800" dirty="0" smtClean="0">
                <a:solidFill>
                  <a:srgbClr val="00B050"/>
                </a:solidFill>
                <a:latin typeface="Calibri" pitchFamily="34" charset="0"/>
              </a:rPr>
              <a:t>e</a:t>
            </a:r>
          </a:p>
          <a:p>
            <a:pPr eaLnBrk="1" hangingPunct="1">
              <a:spcBef>
                <a:spcPct val="50000"/>
              </a:spcBef>
            </a:pPr>
            <a:r>
              <a:rPr lang="cs-CZ" sz="2800" dirty="0" err="1" smtClean="0">
                <a:latin typeface="Calibri" pitchFamily="34" charset="0"/>
              </a:rPr>
              <a:t>wid</a:t>
            </a:r>
            <a:r>
              <a:rPr lang="cs-CZ" sz="2800" dirty="0" err="1" smtClean="0">
                <a:solidFill>
                  <a:srgbClr val="00B050"/>
                </a:solidFill>
                <a:latin typeface="Calibri" pitchFamily="34" charset="0"/>
              </a:rPr>
              <a:t>e</a:t>
            </a:r>
            <a:endParaRPr lang="cs-CZ" sz="2800" dirty="0" smtClean="0">
              <a:solidFill>
                <a:srgbClr val="00B050"/>
              </a:solidFill>
              <a:latin typeface="Calibri" pitchFamily="34" charset="0"/>
            </a:endParaRPr>
          </a:p>
          <a:p>
            <a:pPr eaLnBrk="1" hangingPunct="1">
              <a:spcBef>
                <a:spcPct val="50000"/>
              </a:spcBef>
            </a:pPr>
            <a:r>
              <a:rPr lang="cs-CZ" sz="2800" dirty="0" err="1" smtClean="0">
                <a:latin typeface="Calibri" pitchFamily="34" charset="0"/>
              </a:rPr>
              <a:t>whit</a:t>
            </a:r>
            <a:r>
              <a:rPr lang="cs-CZ" sz="2800" dirty="0" err="1" smtClean="0">
                <a:solidFill>
                  <a:srgbClr val="00B050"/>
                </a:solidFill>
                <a:latin typeface="Calibri" pitchFamily="34" charset="0"/>
              </a:rPr>
              <a:t>e</a:t>
            </a:r>
            <a:endParaRPr lang="cs-CZ" sz="2800" dirty="0">
              <a:solidFill>
                <a:srgbClr val="00B050"/>
              </a:solidFill>
              <a:latin typeface="Calibri" pitchFamily="34" charset="0"/>
            </a:endParaRPr>
          </a:p>
        </p:txBody>
      </p:sp>
      <p:sp>
        <p:nvSpPr>
          <p:cNvPr id="17414" name="Text Box 6"/>
          <p:cNvSpPr txBox="1">
            <a:spLocks noChangeArrowheads="1"/>
          </p:cNvSpPr>
          <p:nvPr/>
        </p:nvSpPr>
        <p:spPr bwMode="auto">
          <a:xfrm>
            <a:off x="5508104" y="3212976"/>
            <a:ext cx="2304256" cy="2462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800" dirty="0" err="1" smtClean="0">
                <a:latin typeface="Calibri" pitchFamily="34" charset="0"/>
              </a:rPr>
              <a:t>the</a:t>
            </a:r>
            <a:r>
              <a:rPr lang="cs-CZ" sz="2800" dirty="0" smtClean="0">
                <a:latin typeface="Calibri" pitchFamily="34" charset="0"/>
              </a:rPr>
              <a:t> </a:t>
            </a:r>
            <a:r>
              <a:rPr lang="cs-CZ" sz="2800" dirty="0" err="1" smtClean="0">
                <a:latin typeface="Calibri" pitchFamily="34" charset="0"/>
              </a:rPr>
              <a:t>larg</a:t>
            </a:r>
            <a:r>
              <a:rPr lang="cs-CZ" sz="2800" dirty="0" err="1" smtClean="0">
                <a:solidFill>
                  <a:srgbClr val="00B050"/>
                </a:solidFill>
                <a:latin typeface="Calibri" pitchFamily="34" charset="0"/>
              </a:rPr>
              <a:t>e</a:t>
            </a:r>
            <a:r>
              <a:rPr lang="cs-CZ" sz="2800" dirty="0" err="1" smtClean="0">
                <a:solidFill>
                  <a:srgbClr val="FF0000"/>
                </a:solidFill>
                <a:latin typeface="Calibri" pitchFamily="34" charset="0"/>
              </a:rPr>
              <a:t>st</a:t>
            </a:r>
            <a:endParaRPr lang="cs-CZ" sz="2800" dirty="0">
              <a:solidFill>
                <a:srgbClr val="FF0000"/>
              </a:solidFill>
              <a:latin typeface="Calibri" pitchFamily="34" charset="0"/>
            </a:endParaRPr>
          </a:p>
          <a:p>
            <a:pPr eaLnBrk="1" hangingPunct="1">
              <a:spcBef>
                <a:spcPct val="50000"/>
              </a:spcBef>
            </a:pPr>
            <a:r>
              <a:rPr lang="cs-CZ" sz="2800" dirty="0" err="1">
                <a:latin typeface="Calibri" pitchFamily="34" charset="0"/>
              </a:rPr>
              <a:t>the</a:t>
            </a:r>
            <a:r>
              <a:rPr lang="cs-CZ" sz="2800" dirty="0">
                <a:latin typeface="Calibri" pitchFamily="34" charset="0"/>
              </a:rPr>
              <a:t> </a:t>
            </a:r>
            <a:r>
              <a:rPr lang="cs-CZ" sz="2800" dirty="0" err="1">
                <a:latin typeface="Calibri" pitchFamily="34" charset="0"/>
              </a:rPr>
              <a:t>nic</a:t>
            </a:r>
            <a:r>
              <a:rPr lang="cs-CZ" sz="2800" dirty="0" err="1" smtClean="0">
                <a:solidFill>
                  <a:srgbClr val="00B050"/>
                </a:solidFill>
                <a:latin typeface="Calibri" pitchFamily="34" charset="0"/>
              </a:rPr>
              <a:t>e</a:t>
            </a:r>
            <a:r>
              <a:rPr lang="cs-CZ" sz="2800" dirty="0" err="1" smtClean="0">
                <a:solidFill>
                  <a:srgbClr val="FF0000"/>
                </a:solidFill>
                <a:latin typeface="Calibri" pitchFamily="34" charset="0"/>
              </a:rPr>
              <a:t>st</a:t>
            </a:r>
            <a:endParaRPr lang="cs-CZ" sz="2800" dirty="0">
              <a:solidFill>
                <a:srgbClr val="FF0000"/>
              </a:solidFill>
              <a:latin typeface="Calibri" pitchFamily="34" charset="0"/>
            </a:endParaRPr>
          </a:p>
          <a:p>
            <a:pPr eaLnBrk="1" hangingPunct="1">
              <a:spcBef>
                <a:spcPct val="50000"/>
              </a:spcBef>
            </a:pPr>
            <a:r>
              <a:rPr lang="cs-CZ" sz="2800" dirty="0" err="1">
                <a:latin typeface="Calibri" pitchFamily="34" charset="0"/>
              </a:rPr>
              <a:t>the</a:t>
            </a:r>
            <a:r>
              <a:rPr lang="cs-CZ" sz="2800" dirty="0">
                <a:latin typeface="Calibri" pitchFamily="34" charset="0"/>
              </a:rPr>
              <a:t> </a:t>
            </a:r>
            <a:r>
              <a:rPr lang="cs-CZ" sz="2800" dirty="0" err="1">
                <a:latin typeface="Calibri" pitchFamily="34" charset="0"/>
              </a:rPr>
              <a:t>wid</a:t>
            </a:r>
            <a:r>
              <a:rPr lang="cs-CZ" sz="2800" dirty="0" err="1" smtClean="0">
                <a:solidFill>
                  <a:srgbClr val="00B050"/>
                </a:solidFill>
                <a:latin typeface="Calibri" pitchFamily="34" charset="0"/>
              </a:rPr>
              <a:t>e</a:t>
            </a:r>
            <a:r>
              <a:rPr lang="cs-CZ" sz="2800" dirty="0" err="1" smtClean="0">
                <a:solidFill>
                  <a:srgbClr val="FF0000"/>
                </a:solidFill>
                <a:latin typeface="Calibri" pitchFamily="34" charset="0"/>
              </a:rPr>
              <a:t>st</a:t>
            </a:r>
            <a:endParaRPr lang="cs-CZ" sz="2800" dirty="0">
              <a:solidFill>
                <a:srgbClr val="FF0000"/>
              </a:solidFill>
              <a:latin typeface="Calibri" pitchFamily="34" charset="0"/>
            </a:endParaRPr>
          </a:p>
          <a:p>
            <a:pPr eaLnBrk="1" hangingPunct="1">
              <a:spcBef>
                <a:spcPct val="50000"/>
              </a:spcBef>
            </a:pPr>
            <a:r>
              <a:rPr lang="cs-CZ" sz="2800" dirty="0" err="1">
                <a:latin typeface="Calibri" pitchFamily="34" charset="0"/>
              </a:rPr>
              <a:t>the</a:t>
            </a:r>
            <a:r>
              <a:rPr lang="cs-CZ" sz="2800" dirty="0">
                <a:latin typeface="Calibri" pitchFamily="34" charset="0"/>
              </a:rPr>
              <a:t> </a:t>
            </a:r>
            <a:r>
              <a:rPr lang="cs-CZ" sz="2800" dirty="0" err="1">
                <a:latin typeface="Calibri" pitchFamily="34" charset="0"/>
              </a:rPr>
              <a:t>whit</a:t>
            </a:r>
            <a:r>
              <a:rPr lang="cs-CZ" sz="2800" dirty="0" err="1" smtClean="0">
                <a:solidFill>
                  <a:srgbClr val="00B050"/>
                </a:solidFill>
                <a:latin typeface="Calibri" pitchFamily="34" charset="0"/>
              </a:rPr>
              <a:t>e</a:t>
            </a:r>
            <a:r>
              <a:rPr lang="cs-CZ" sz="2800" dirty="0" err="1" smtClean="0">
                <a:solidFill>
                  <a:srgbClr val="FF0000"/>
                </a:solidFill>
                <a:latin typeface="Calibri" pitchFamily="34" charset="0"/>
              </a:rPr>
              <a:t>st</a:t>
            </a:r>
            <a:endParaRPr lang="cs-CZ" sz="2800" dirty="0">
              <a:solidFill>
                <a:srgbClr val="FF0000"/>
              </a:solidFill>
              <a:latin typeface="Calibri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1695646"/>
            <a:ext cx="80943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K přídavným jménům končícím na</a:t>
            </a:r>
            <a:r>
              <a:rPr lang="cs-CZ" sz="2400" dirty="0" smtClean="0">
                <a:solidFill>
                  <a:srgbClr val="00B008"/>
                </a:solidFill>
              </a:rPr>
              <a:t> –e </a:t>
            </a:r>
            <a:r>
              <a:rPr lang="cs-CZ" sz="2400" dirty="0" smtClean="0"/>
              <a:t>připojujeme pouze </a:t>
            </a:r>
            <a:r>
              <a:rPr lang="cs-CZ" sz="2400" dirty="0" smtClean="0">
                <a:solidFill>
                  <a:srgbClr val="FF0000"/>
                </a:solidFill>
              </a:rPr>
              <a:t>–st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1" name="Oval 12"/>
          <p:cNvSpPr>
            <a:spLocks noChangeArrowheads="1"/>
          </p:cNvSpPr>
          <p:nvPr/>
        </p:nvSpPr>
        <p:spPr bwMode="auto">
          <a:xfrm>
            <a:off x="3419872" y="4085113"/>
            <a:ext cx="792162" cy="649287"/>
          </a:xfrm>
          <a:prstGeom prst="ellipse">
            <a:avLst/>
          </a:pr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 dirty="0" smtClean="0">
                <a:latin typeface="Calibri" pitchFamily="34" charset="0"/>
              </a:rPr>
              <a:t>-st</a:t>
            </a:r>
            <a:endParaRPr lang="cs-CZ" sz="2800" b="1" dirty="0">
              <a:latin typeface="Calibri" pitchFamily="34" charset="0"/>
            </a:endParaRP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2703686" y="4085113"/>
            <a:ext cx="413896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3600" dirty="0">
                <a:latin typeface="Calibri" pitchFamily="34" charset="0"/>
              </a:rPr>
              <a:t>+</a:t>
            </a:r>
          </a:p>
        </p:txBody>
      </p:sp>
    </p:spTree>
    <p:extLst>
      <p:ext uri="{BB962C8B-B14F-4D97-AF65-F5344CB8AC3E}">
        <p14:creationId xmlns:p14="http://schemas.microsoft.com/office/powerpoint/2010/main" val="6813362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74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74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5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5" dur="500"/>
                                        <p:tgtEl>
                                          <p:spTgt spid="174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8" grpId="0"/>
      <p:bldP spid="17412" grpId="0"/>
      <p:bldP spid="17414" grpId="0"/>
      <p:bldP spid="4" grpId="0"/>
      <p:bldP spid="11" grpId="0" animBg="1"/>
      <p:bldP spid="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1138138"/>
          </a:xfrm>
        </p:spPr>
        <p:txBody>
          <a:bodyPr>
            <a:normAutofit/>
          </a:bodyPr>
          <a:lstStyle/>
          <a:p>
            <a:r>
              <a:rPr lang="cs-CZ" dirty="0" smtClean="0"/>
              <a:t>Pravopisná pravidla</a:t>
            </a:r>
          </a:p>
        </p:txBody>
      </p:sp>
      <p:sp>
        <p:nvSpPr>
          <p:cNvPr id="17412" name="Text Box 4"/>
          <p:cNvSpPr txBox="1">
            <a:spLocks noChangeArrowheads="1"/>
          </p:cNvSpPr>
          <p:nvPr/>
        </p:nvSpPr>
        <p:spPr bwMode="auto">
          <a:xfrm>
            <a:off x="1187624" y="3212976"/>
            <a:ext cx="1728787" cy="2462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800" dirty="0" smtClean="0">
                <a:latin typeface="Calibri" pitchFamily="34" charset="0"/>
              </a:rPr>
              <a:t>dr</a:t>
            </a:r>
            <a:r>
              <a:rPr lang="cs-CZ" sz="2800" dirty="0" smtClean="0">
                <a:solidFill>
                  <a:srgbClr val="00B008"/>
                </a:solidFill>
                <a:latin typeface="Calibri" pitchFamily="34" charset="0"/>
              </a:rPr>
              <a:t>y</a:t>
            </a:r>
            <a:endParaRPr lang="cs-CZ" sz="2800" dirty="0" smtClean="0">
              <a:solidFill>
                <a:srgbClr val="00B050"/>
              </a:solidFill>
              <a:latin typeface="Calibri" pitchFamily="34" charset="0"/>
            </a:endParaRPr>
          </a:p>
          <a:p>
            <a:pPr eaLnBrk="1" hangingPunct="1">
              <a:spcBef>
                <a:spcPct val="50000"/>
              </a:spcBef>
            </a:pPr>
            <a:r>
              <a:rPr lang="cs-CZ" sz="2800" dirty="0" smtClean="0">
                <a:latin typeface="Calibri" pitchFamily="34" charset="0"/>
              </a:rPr>
              <a:t>sunn</a:t>
            </a:r>
            <a:r>
              <a:rPr lang="cs-CZ" sz="2800" dirty="0">
                <a:solidFill>
                  <a:srgbClr val="00B008"/>
                </a:solidFill>
                <a:latin typeface="Calibri" pitchFamily="34" charset="0"/>
              </a:rPr>
              <a:t>y</a:t>
            </a:r>
            <a:endParaRPr lang="cs-CZ" sz="2800" dirty="0" smtClean="0">
              <a:solidFill>
                <a:srgbClr val="00B050"/>
              </a:solidFill>
              <a:latin typeface="Calibri" pitchFamily="34" charset="0"/>
            </a:endParaRPr>
          </a:p>
          <a:p>
            <a:pPr eaLnBrk="1" hangingPunct="1">
              <a:spcBef>
                <a:spcPct val="50000"/>
              </a:spcBef>
            </a:pPr>
            <a:r>
              <a:rPr lang="cs-CZ" sz="2800" dirty="0" err="1" smtClean="0">
                <a:latin typeface="Calibri" pitchFamily="34" charset="0"/>
              </a:rPr>
              <a:t>hill</a:t>
            </a:r>
            <a:r>
              <a:rPr lang="cs-CZ" sz="2800" dirty="0" err="1" smtClean="0">
                <a:solidFill>
                  <a:srgbClr val="00B008"/>
                </a:solidFill>
                <a:latin typeface="Calibri" pitchFamily="34" charset="0"/>
              </a:rPr>
              <a:t>y</a:t>
            </a:r>
            <a:endParaRPr lang="cs-CZ" sz="2800" dirty="0">
              <a:solidFill>
                <a:srgbClr val="00B050"/>
              </a:solidFill>
              <a:latin typeface="Calibri" pitchFamily="34" charset="0"/>
            </a:endParaRPr>
          </a:p>
          <a:p>
            <a:pPr eaLnBrk="1" hangingPunct="1">
              <a:spcBef>
                <a:spcPct val="50000"/>
              </a:spcBef>
            </a:pPr>
            <a:r>
              <a:rPr lang="cs-CZ" sz="2800" dirty="0" err="1" smtClean="0">
                <a:latin typeface="Calibri" pitchFamily="34" charset="0"/>
              </a:rPr>
              <a:t>dirt</a:t>
            </a:r>
            <a:r>
              <a:rPr lang="cs-CZ" sz="2800" dirty="0" err="1" smtClean="0">
                <a:solidFill>
                  <a:srgbClr val="00B050"/>
                </a:solidFill>
                <a:latin typeface="Calibri" pitchFamily="34" charset="0"/>
              </a:rPr>
              <a:t>y</a:t>
            </a:r>
            <a:endParaRPr lang="cs-CZ" sz="28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17414" name="Text Box 6"/>
          <p:cNvSpPr txBox="1">
            <a:spLocks noChangeArrowheads="1"/>
          </p:cNvSpPr>
          <p:nvPr/>
        </p:nvSpPr>
        <p:spPr bwMode="auto">
          <a:xfrm>
            <a:off x="5580112" y="3212976"/>
            <a:ext cx="2808312" cy="2462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800" dirty="0" err="1">
                <a:latin typeface="Calibri" pitchFamily="34" charset="0"/>
              </a:rPr>
              <a:t>the</a:t>
            </a:r>
            <a:r>
              <a:rPr lang="cs-CZ" sz="2800" dirty="0">
                <a:latin typeface="Calibri" pitchFamily="34" charset="0"/>
              </a:rPr>
              <a:t> </a:t>
            </a:r>
            <a:r>
              <a:rPr lang="cs-CZ" sz="2800" dirty="0" err="1">
                <a:latin typeface="Calibri" pitchFamily="34" charset="0"/>
              </a:rPr>
              <a:t>dr</a:t>
            </a:r>
            <a:r>
              <a:rPr lang="cs-CZ" sz="2800" dirty="0" err="1" smtClean="0">
                <a:solidFill>
                  <a:srgbClr val="FF0000"/>
                </a:solidFill>
                <a:latin typeface="Calibri" pitchFamily="34" charset="0"/>
              </a:rPr>
              <a:t>iest</a:t>
            </a:r>
            <a:endParaRPr lang="cs-CZ" sz="2800" dirty="0">
              <a:solidFill>
                <a:srgbClr val="FF0000"/>
              </a:solidFill>
              <a:latin typeface="Calibri" pitchFamily="34" charset="0"/>
            </a:endParaRPr>
          </a:p>
          <a:p>
            <a:pPr eaLnBrk="1" hangingPunct="1">
              <a:spcBef>
                <a:spcPct val="50000"/>
              </a:spcBef>
            </a:pPr>
            <a:r>
              <a:rPr lang="cs-CZ" sz="2800" dirty="0" err="1">
                <a:latin typeface="Calibri" pitchFamily="34" charset="0"/>
              </a:rPr>
              <a:t>the</a:t>
            </a:r>
            <a:r>
              <a:rPr lang="cs-CZ" sz="2800" dirty="0">
                <a:latin typeface="Calibri" pitchFamily="34" charset="0"/>
              </a:rPr>
              <a:t> </a:t>
            </a:r>
            <a:r>
              <a:rPr lang="cs-CZ" sz="2800" dirty="0" err="1">
                <a:latin typeface="Calibri" pitchFamily="34" charset="0"/>
              </a:rPr>
              <a:t>sunn</a:t>
            </a:r>
            <a:r>
              <a:rPr lang="cs-CZ" sz="2800" dirty="0" err="1" smtClean="0">
                <a:solidFill>
                  <a:srgbClr val="FF0000"/>
                </a:solidFill>
                <a:latin typeface="Calibri" pitchFamily="34" charset="0"/>
              </a:rPr>
              <a:t>iest</a:t>
            </a:r>
            <a:endParaRPr lang="cs-CZ" sz="2800" dirty="0" smtClean="0">
              <a:latin typeface="Calibri" pitchFamily="34" charset="0"/>
            </a:endParaRPr>
          </a:p>
          <a:p>
            <a:pPr eaLnBrk="1" hangingPunct="1">
              <a:spcBef>
                <a:spcPct val="50000"/>
              </a:spcBef>
            </a:pPr>
            <a:r>
              <a:rPr lang="cs-CZ" sz="2800" dirty="0" err="1">
                <a:latin typeface="Calibri" pitchFamily="34" charset="0"/>
              </a:rPr>
              <a:t>the</a:t>
            </a:r>
            <a:r>
              <a:rPr lang="cs-CZ" sz="2800" dirty="0">
                <a:latin typeface="Calibri" pitchFamily="34" charset="0"/>
              </a:rPr>
              <a:t> </a:t>
            </a:r>
            <a:r>
              <a:rPr lang="cs-CZ" sz="2800" dirty="0" err="1">
                <a:latin typeface="Calibri" pitchFamily="34" charset="0"/>
              </a:rPr>
              <a:t>hill</a:t>
            </a:r>
            <a:r>
              <a:rPr lang="cs-CZ" sz="2800" dirty="0" err="1" smtClean="0">
                <a:solidFill>
                  <a:srgbClr val="FF0000"/>
                </a:solidFill>
                <a:latin typeface="Calibri" pitchFamily="34" charset="0"/>
              </a:rPr>
              <a:t>iest</a:t>
            </a:r>
            <a:endParaRPr lang="cs-CZ" sz="2800" dirty="0" smtClean="0">
              <a:latin typeface="Calibri" pitchFamily="34" charset="0"/>
            </a:endParaRPr>
          </a:p>
          <a:p>
            <a:pPr eaLnBrk="1" hangingPunct="1">
              <a:spcBef>
                <a:spcPct val="50000"/>
              </a:spcBef>
            </a:pPr>
            <a:r>
              <a:rPr lang="cs-CZ" sz="2800" dirty="0" err="1">
                <a:latin typeface="Calibri" pitchFamily="34" charset="0"/>
              </a:rPr>
              <a:t>the</a:t>
            </a:r>
            <a:r>
              <a:rPr lang="cs-CZ" sz="2800" dirty="0">
                <a:latin typeface="Calibri" pitchFamily="34" charset="0"/>
              </a:rPr>
              <a:t> </a:t>
            </a:r>
            <a:r>
              <a:rPr lang="cs-CZ" sz="2800" dirty="0" err="1">
                <a:latin typeface="Calibri" pitchFamily="34" charset="0"/>
              </a:rPr>
              <a:t>dirt</a:t>
            </a:r>
            <a:r>
              <a:rPr lang="cs-CZ" sz="2800" dirty="0" err="1" smtClean="0">
                <a:solidFill>
                  <a:srgbClr val="FF0000"/>
                </a:solidFill>
                <a:latin typeface="Calibri" pitchFamily="34" charset="0"/>
              </a:rPr>
              <a:t>iest</a:t>
            </a:r>
            <a:endParaRPr lang="cs-CZ" sz="2800" dirty="0">
              <a:solidFill>
                <a:srgbClr val="FF0000"/>
              </a:solidFill>
              <a:latin typeface="Calibri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3" y="1695646"/>
            <a:ext cx="69847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rabicPeriod" startAt="2"/>
            </a:pPr>
            <a:r>
              <a:rPr lang="cs-CZ" sz="2400" dirty="0"/>
              <a:t>U</a:t>
            </a:r>
            <a:r>
              <a:rPr lang="cs-CZ" sz="2400" dirty="0" smtClean="0"/>
              <a:t> přídavných </a:t>
            </a:r>
            <a:r>
              <a:rPr lang="cs-CZ" sz="2400" dirty="0" err="1" smtClean="0"/>
              <a:t>jmén</a:t>
            </a:r>
            <a:r>
              <a:rPr lang="cs-CZ" sz="2400" dirty="0" smtClean="0"/>
              <a:t> končícím na</a:t>
            </a:r>
            <a:r>
              <a:rPr lang="cs-CZ" sz="2400" dirty="0" smtClean="0">
                <a:solidFill>
                  <a:srgbClr val="00B008"/>
                </a:solidFill>
              </a:rPr>
              <a:t> –y </a:t>
            </a:r>
            <a:r>
              <a:rPr lang="cs-CZ" sz="2400" dirty="0" smtClean="0"/>
              <a:t>se –y mění na </a:t>
            </a:r>
            <a:r>
              <a:rPr lang="cs-CZ" sz="2400" dirty="0" smtClean="0">
                <a:solidFill>
                  <a:srgbClr val="FF0000"/>
                </a:solidFill>
              </a:rPr>
              <a:t>–i</a:t>
            </a:r>
            <a:r>
              <a:rPr lang="cs-CZ" sz="2400" dirty="0" smtClean="0"/>
              <a:t> a přidává se koncovka </a:t>
            </a:r>
            <a:r>
              <a:rPr lang="cs-CZ" sz="2400" dirty="0" smtClean="0">
                <a:solidFill>
                  <a:srgbClr val="FF0000"/>
                </a:solidFill>
              </a:rPr>
              <a:t>–</a:t>
            </a:r>
            <a:r>
              <a:rPr lang="cs-CZ" sz="2400" dirty="0" err="1" smtClean="0">
                <a:solidFill>
                  <a:srgbClr val="FF0000"/>
                </a:solidFill>
              </a:rPr>
              <a:t>est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1" name="Oval 12"/>
          <p:cNvSpPr>
            <a:spLocks noChangeArrowheads="1"/>
          </p:cNvSpPr>
          <p:nvPr/>
        </p:nvSpPr>
        <p:spPr bwMode="auto">
          <a:xfrm>
            <a:off x="3419872" y="4085113"/>
            <a:ext cx="792162" cy="649287"/>
          </a:xfrm>
          <a:prstGeom prst="ellipse">
            <a:avLst/>
          </a:pr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 dirty="0" smtClean="0">
                <a:latin typeface="Calibri" pitchFamily="34" charset="0"/>
              </a:rPr>
              <a:t>-</a:t>
            </a:r>
            <a:r>
              <a:rPr lang="cs-CZ" sz="2800" b="1" dirty="0" err="1" smtClean="0">
                <a:latin typeface="Calibri" pitchFamily="34" charset="0"/>
              </a:rPr>
              <a:t>iest</a:t>
            </a:r>
            <a:endParaRPr lang="cs-CZ" sz="2800" b="1" dirty="0">
              <a:latin typeface="Calibri" pitchFamily="34" charset="0"/>
            </a:endParaRP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2703686" y="4085113"/>
            <a:ext cx="413896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3600" dirty="0">
                <a:latin typeface="Calibri" pitchFamily="34" charset="0"/>
              </a:rPr>
              <a:t>+</a:t>
            </a:r>
          </a:p>
        </p:txBody>
      </p:sp>
    </p:spTree>
    <p:extLst>
      <p:ext uri="{BB962C8B-B14F-4D97-AF65-F5344CB8AC3E}">
        <p14:creationId xmlns:p14="http://schemas.microsoft.com/office/powerpoint/2010/main" val="35409308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74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74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5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5" dur="500"/>
                                        <p:tgtEl>
                                          <p:spTgt spid="174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8" grpId="0"/>
      <p:bldP spid="17412" grpId="0"/>
      <p:bldP spid="17414" grpId="0"/>
      <p:bldP spid="4" grpId="0"/>
      <p:bldP spid="11" grpId="0" animBg="1"/>
      <p:bldP spid="1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1138138"/>
          </a:xfrm>
        </p:spPr>
        <p:txBody>
          <a:bodyPr>
            <a:normAutofit/>
          </a:bodyPr>
          <a:lstStyle/>
          <a:p>
            <a:r>
              <a:rPr lang="cs-CZ" dirty="0" smtClean="0"/>
              <a:t>Pravopisná pravidla</a:t>
            </a:r>
          </a:p>
        </p:txBody>
      </p:sp>
      <p:sp>
        <p:nvSpPr>
          <p:cNvPr id="17412" name="Text Box 4"/>
          <p:cNvSpPr txBox="1">
            <a:spLocks noChangeArrowheads="1"/>
          </p:cNvSpPr>
          <p:nvPr/>
        </p:nvSpPr>
        <p:spPr bwMode="auto">
          <a:xfrm>
            <a:off x="1187624" y="3212976"/>
            <a:ext cx="1728787" cy="2462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800" dirty="0" smtClean="0">
                <a:latin typeface="Calibri" pitchFamily="34" charset="0"/>
              </a:rPr>
              <a:t>hot</a:t>
            </a:r>
          </a:p>
          <a:p>
            <a:pPr eaLnBrk="1" hangingPunct="1">
              <a:spcBef>
                <a:spcPct val="50000"/>
              </a:spcBef>
            </a:pPr>
            <a:r>
              <a:rPr lang="cs-CZ" sz="2800" dirty="0" err="1" smtClean="0">
                <a:latin typeface="Calibri" pitchFamily="34" charset="0"/>
              </a:rPr>
              <a:t>wet</a:t>
            </a:r>
            <a:endParaRPr lang="cs-CZ" sz="2800" dirty="0" smtClean="0">
              <a:latin typeface="Calibri" pitchFamily="34" charset="0"/>
            </a:endParaRPr>
          </a:p>
          <a:p>
            <a:pPr eaLnBrk="1" hangingPunct="1">
              <a:spcBef>
                <a:spcPct val="50000"/>
              </a:spcBef>
            </a:pPr>
            <a:r>
              <a:rPr lang="cs-CZ" sz="2800" dirty="0" smtClean="0">
                <a:latin typeface="Calibri" pitchFamily="34" charset="0"/>
              </a:rPr>
              <a:t>big</a:t>
            </a:r>
          </a:p>
          <a:p>
            <a:pPr eaLnBrk="1" hangingPunct="1">
              <a:spcBef>
                <a:spcPct val="50000"/>
              </a:spcBef>
            </a:pPr>
            <a:r>
              <a:rPr lang="cs-CZ" sz="2800" dirty="0" smtClean="0">
                <a:latin typeface="Calibri" pitchFamily="34" charset="0"/>
              </a:rPr>
              <a:t>fat</a:t>
            </a:r>
            <a:endParaRPr lang="cs-CZ" sz="2800" dirty="0">
              <a:latin typeface="Calibri" pitchFamily="34" charset="0"/>
            </a:endParaRPr>
          </a:p>
        </p:txBody>
      </p:sp>
      <p:sp>
        <p:nvSpPr>
          <p:cNvPr id="17414" name="Text Box 6"/>
          <p:cNvSpPr txBox="1">
            <a:spLocks noChangeArrowheads="1"/>
          </p:cNvSpPr>
          <p:nvPr/>
        </p:nvSpPr>
        <p:spPr bwMode="auto">
          <a:xfrm>
            <a:off x="5580112" y="3212976"/>
            <a:ext cx="2016224" cy="2462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800" dirty="0" err="1">
                <a:latin typeface="Calibri" pitchFamily="34" charset="0"/>
              </a:rPr>
              <a:t>the</a:t>
            </a:r>
            <a:r>
              <a:rPr lang="cs-CZ" sz="2800" dirty="0">
                <a:latin typeface="Calibri" pitchFamily="34" charset="0"/>
              </a:rPr>
              <a:t> </a:t>
            </a:r>
            <a:r>
              <a:rPr lang="cs-CZ" sz="2800" dirty="0" err="1">
                <a:latin typeface="Calibri" pitchFamily="34" charset="0"/>
              </a:rPr>
              <a:t>hot</a:t>
            </a:r>
            <a:r>
              <a:rPr lang="cs-CZ" sz="2800" dirty="0" err="1" smtClean="0">
                <a:solidFill>
                  <a:srgbClr val="FF0000"/>
                </a:solidFill>
                <a:latin typeface="Calibri" pitchFamily="34" charset="0"/>
              </a:rPr>
              <a:t>test</a:t>
            </a:r>
            <a:endParaRPr lang="cs-CZ" sz="2800" dirty="0">
              <a:solidFill>
                <a:srgbClr val="FF0000"/>
              </a:solidFill>
              <a:latin typeface="Calibri" pitchFamily="34" charset="0"/>
            </a:endParaRPr>
          </a:p>
          <a:p>
            <a:pPr eaLnBrk="1" hangingPunct="1">
              <a:spcBef>
                <a:spcPct val="50000"/>
              </a:spcBef>
            </a:pPr>
            <a:r>
              <a:rPr lang="cs-CZ" sz="2800" dirty="0" err="1">
                <a:latin typeface="Calibri" pitchFamily="34" charset="0"/>
              </a:rPr>
              <a:t>the</a:t>
            </a:r>
            <a:r>
              <a:rPr lang="cs-CZ" sz="2800" dirty="0">
                <a:latin typeface="Calibri" pitchFamily="34" charset="0"/>
              </a:rPr>
              <a:t> </a:t>
            </a:r>
            <a:r>
              <a:rPr lang="cs-CZ" sz="2800" dirty="0" err="1">
                <a:latin typeface="Calibri" pitchFamily="34" charset="0"/>
              </a:rPr>
              <a:t>wet</a:t>
            </a:r>
            <a:r>
              <a:rPr lang="cs-CZ" sz="2800" dirty="0" err="1" smtClean="0">
                <a:solidFill>
                  <a:srgbClr val="FF0000"/>
                </a:solidFill>
                <a:latin typeface="Calibri" pitchFamily="34" charset="0"/>
              </a:rPr>
              <a:t>test</a:t>
            </a:r>
            <a:endParaRPr lang="cs-CZ" sz="2800" dirty="0" smtClean="0">
              <a:solidFill>
                <a:srgbClr val="FF0000"/>
              </a:solidFill>
              <a:latin typeface="Calibri" pitchFamily="34" charset="0"/>
            </a:endParaRPr>
          </a:p>
          <a:p>
            <a:pPr eaLnBrk="1" hangingPunct="1">
              <a:spcBef>
                <a:spcPct val="50000"/>
              </a:spcBef>
            </a:pPr>
            <a:r>
              <a:rPr lang="cs-CZ" sz="2800" dirty="0" err="1">
                <a:latin typeface="Calibri" pitchFamily="34" charset="0"/>
              </a:rPr>
              <a:t>the</a:t>
            </a:r>
            <a:r>
              <a:rPr lang="cs-CZ" sz="2800" dirty="0">
                <a:latin typeface="Calibri" pitchFamily="34" charset="0"/>
              </a:rPr>
              <a:t> </a:t>
            </a:r>
            <a:r>
              <a:rPr lang="cs-CZ" sz="2800" dirty="0" err="1">
                <a:latin typeface="Calibri" pitchFamily="34" charset="0"/>
              </a:rPr>
              <a:t>big</a:t>
            </a:r>
            <a:r>
              <a:rPr lang="cs-CZ" sz="2800" dirty="0" err="1" smtClean="0">
                <a:solidFill>
                  <a:srgbClr val="FF0000"/>
                </a:solidFill>
                <a:latin typeface="Calibri" pitchFamily="34" charset="0"/>
              </a:rPr>
              <a:t>gest</a:t>
            </a:r>
            <a:endParaRPr lang="cs-CZ" sz="2800" dirty="0" smtClean="0">
              <a:solidFill>
                <a:srgbClr val="FF0000"/>
              </a:solidFill>
              <a:latin typeface="Calibri" pitchFamily="34" charset="0"/>
            </a:endParaRPr>
          </a:p>
          <a:p>
            <a:pPr eaLnBrk="1" hangingPunct="1">
              <a:spcBef>
                <a:spcPct val="50000"/>
              </a:spcBef>
            </a:pPr>
            <a:r>
              <a:rPr lang="cs-CZ" sz="2800" dirty="0" err="1">
                <a:latin typeface="Calibri" pitchFamily="34" charset="0"/>
              </a:rPr>
              <a:t>the</a:t>
            </a:r>
            <a:r>
              <a:rPr lang="cs-CZ" sz="2800" dirty="0">
                <a:latin typeface="Calibri" pitchFamily="34" charset="0"/>
              </a:rPr>
              <a:t> </a:t>
            </a:r>
            <a:r>
              <a:rPr lang="cs-CZ" sz="2800" dirty="0" err="1">
                <a:latin typeface="Calibri" pitchFamily="34" charset="0"/>
              </a:rPr>
              <a:t>fat</a:t>
            </a:r>
            <a:r>
              <a:rPr lang="cs-CZ" sz="2800" dirty="0" err="1" smtClean="0">
                <a:solidFill>
                  <a:srgbClr val="FF0000"/>
                </a:solidFill>
                <a:latin typeface="Calibri" pitchFamily="34" charset="0"/>
              </a:rPr>
              <a:t>test</a:t>
            </a:r>
            <a:endParaRPr lang="cs-CZ" sz="2800" dirty="0">
              <a:solidFill>
                <a:srgbClr val="FF0000"/>
              </a:solidFill>
              <a:latin typeface="Calibri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3" y="1695646"/>
            <a:ext cx="698477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rabicPeriod" startAt="3"/>
            </a:pPr>
            <a:r>
              <a:rPr lang="cs-CZ" sz="2400" dirty="0"/>
              <a:t>U</a:t>
            </a:r>
            <a:r>
              <a:rPr lang="cs-CZ" sz="2400" dirty="0" smtClean="0"/>
              <a:t> přídavných </a:t>
            </a:r>
            <a:r>
              <a:rPr lang="cs-CZ" sz="2400" dirty="0" err="1" smtClean="0"/>
              <a:t>jmén</a:t>
            </a:r>
            <a:r>
              <a:rPr lang="cs-CZ" sz="2400" dirty="0" smtClean="0"/>
              <a:t> končícím souhlásku po krátké samohlásce zdvojujeme souhlásku a přidáváme koncovku </a:t>
            </a:r>
            <a:r>
              <a:rPr lang="cs-CZ" sz="2400" dirty="0" smtClean="0">
                <a:solidFill>
                  <a:srgbClr val="FF0000"/>
                </a:solidFill>
              </a:rPr>
              <a:t>–</a:t>
            </a:r>
            <a:r>
              <a:rPr lang="cs-CZ" sz="2400" dirty="0" err="1" smtClean="0">
                <a:solidFill>
                  <a:srgbClr val="FF0000"/>
                </a:solidFill>
              </a:rPr>
              <a:t>est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1" name="Oval 12"/>
          <p:cNvSpPr>
            <a:spLocks noChangeArrowheads="1"/>
          </p:cNvSpPr>
          <p:nvPr/>
        </p:nvSpPr>
        <p:spPr bwMode="auto">
          <a:xfrm>
            <a:off x="4540663" y="4085113"/>
            <a:ext cx="792162" cy="649287"/>
          </a:xfrm>
          <a:prstGeom prst="ellipse">
            <a:avLst/>
          </a:pr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 dirty="0" smtClean="0">
                <a:latin typeface="Calibri" pitchFamily="34" charset="0"/>
              </a:rPr>
              <a:t>-</a:t>
            </a:r>
            <a:r>
              <a:rPr lang="cs-CZ" sz="2800" b="1" dirty="0" err="1" smtClean="0">
                <a:latin typeface="Calibri" pitchFamily="34" charset="0"/>
              </a:rPr>
              <a:t>est</a:t>
            </a:r>
            <a:endParaRPr lang="cs-CZ" sz="2800" b="1" dirty="0">
              <a:latin typeface="Calibri" pitchFamily="34" charset="0"/>
            </a:endParaRP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3824477" y="4085113"/>
            <a:ext cx="413896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3600" dirty="0">
                <a:latin typeface="Calibri" pitchFamily="34" charset="0"/>
              </a:rPr>
              <a:t>+</a:t>
            </a:r>
          </a:p>
        </p:txBody>
      </p:sp>
      <p:sp>
        <p:nvSpPr>
          <p:cNvPr id="8" name="Oval 12"/>
          <p:cNvSpPr>
            <a:spLocks noChangeArrowheads="1"/>
          </p:cNvSpPr>
          <p:nvPr/>
        </p:nvSpPr>
        <p:spPr bwMode="auto">
          <a:xfrm>
            <a:off x="2184792" y="4080784"/>
            <a:ext cx="1463238" cy="649287"/>
          </a:xfrm>
          <a:prstGeom prst="ellipse">
            <a:avLst/>
          </a:pr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 dirty="0" smtClean="0">
                <a:latin typeface="Calibri" pitchFamily="34" charset="0"/>
              </a:rPr>
              <a:t>zdvojení</a:t>
            </a:r>
            <a:endParaRPr lang="cs-CZ" sz="2800" b="1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637327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74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74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0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0" dur="500"/>
                                        <p:tgtEl>
                                          <p:spTgt spid="174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8" grpId="0"/>
      <p:bldP spid="17412" grpId="0"/>
      <p:bldP spid="17414" grpId="0"/>
      <p:bldP spid="4" grpId="0"/>
      <p:bldP spid="11" grpId="0" animBg="1"/>
      <p:bldP spid="12" grpId="0"/>
      <p:bldP spid="8" grpId="0" animBg="1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123</TotalTime>
  <Words>246</Words>
  <Application>Microsoft Office PowerPoint</Application>
  <PresentationFormat>Předvádění na obrazovce (4:3)</PresentationFormat>
  <Paragraphs>64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SUPERLATIVES TŘETÍ STUPEŇ</vt:lpstr>
      <vt:lpstr>Pravopisná pravidla</vt:lpstr>
      <vt:lpstr>Pravopisná pravidla</vt:lpstr>
      <vt:lpstr>Pravopisná pravidla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pepe</dc:creator>
  <cp:lastModifiedBy>user</cp:lastModifiedBy>
  <cp:revision>24</cp:revision>
  <dcterms:created xsi:type="dcterms:W3CDTF">2011-06-20T10:40:08Z</dcterms:created>
  <dcterms:modified xsi:type="dcterms:W3CDTF">2012-08-28T08:43:20Z</dcterms:modified>
</cp:coreProperties>
</file>