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  <p:sldMasterId id="2147483778" r:id="rId2"/>
  </p:sldMasterIdLst>
  <p:notesMasterIdLst>
    <p:notesMasterId r:id="rId13"/>
  </p:notesMasterIdLst>
  <p:sldIdLst>
    <p:sldId id="272" r:id="rId3"/>
    <p:sldId id="275" r:id="rId4"/>
    <p:sldId id="281" r:id="rId5"/>
    <p:sldId id="282" r:id="rId6"/>
    <p:sldId id="276" r:id="rId7"/>
    <p:sldId id="277" r:id="rId8"/>
    <p:sldId id="278" r:id="rId9"/>
    <p:sldId id="279" r:id="rId10"/>
    <p:sldId id="280" r:id="rId11"/>
    <p:sldId id="27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94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94BF665-17C0-4B8C-8F98-F73076184431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112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FDAEE7CA-DAEE-4F5F-9E42-B7C3ABC276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108E21-68EE-4280-BDC2-79260D29B1F8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1F2DD-71CA-4F5D-BEB5-DAEDD48F35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659343-858B-4F86-A9B0-8BA5AC92F5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8AE0F4-3CD9-4488-85BA-DEAE35894A2C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A8ED06-B1BC-4D1A-BE29-771801B27E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5E88D6-5C2C-47DE-A603-2C821F0D0EC4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BD3FAC-6E42-4B1A-AC50-518401C384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51B23A-5A76-43E3-A7FD-82E8C7BCF309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475BBE-65ED-4D17-9C32-96948A5EB2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510124-284B-4973-8648-397AD52B793F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61BE0F-5CB1-462A-93CA-D7ABD7BE0C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66622B-6761-4E54-9240-FD8847D07030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798CA4-1162-4F12-AFA7-2A6866C1E2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3690A8-6728-4EF4-A301-A84FFE83332C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712D15-238E-474C-94E6-F8F8262971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044FE4-0D8B-4848-9852-DB1E3F21F809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7F7952-F2E7-4657-9724-FE9EC25ACC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F4D218-2E48-4F53-8C91-5675E3B87050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E905FA-D942-4724-8719-88BC836FD9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F87DE4-A094-4375-ADD3-4E3692ADDED9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F59FEA-AC27-44B6-8DDF-9D6DA464CD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0E4D29-88D3-4496-998E-B90E67BD5F96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339DD8-B7FD-4D79-83FB-89BC1281C6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DB4B15-3D08-431A-A7DE-3A23B090E03F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7CFD9E-8CD1-4045-8923-FB151855C1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DA7A66-95E8-494E-9C0A-140D2067BF60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C86536F-D5D0-4AE8-9525-1E196B9886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0714FDD-07B0-42FF-8B12-77BEC0DC3296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1230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07B3D-6A98-4A45-865D-1D2B997A39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D234F7B1-8462-47B2-A562-13D9B93FAB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3076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3077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8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3484D57C-C683-41C9-9557-80BCB84F0054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1" r:id="rId1"/>
    <p:sldLayoutId id="2147483809" r:id="rId2"/>
    <p:sldLayoutId id="2147483808" r:id="rId3"/>
    <p:sldLayoutId id="2147483807" r:id="rId4"/>
    <p:sldLayoutId id="2147483806" r:id="rId5"/>
    <p:sldLayoutId id="2147483805" r:id="rId6"/>
    <p:sldLayoutId id="2147483804" r:id="rId7"/>
    <p:sldLayoutId id="2147483803" r:id="rId8"/>
    <p:sldLayoutId id="2147483802" r:id="rId9"/>
    <p:sldLayoutId id="2147483801" r:id="rId10"/>
    <p:sldLayoutId id="2147483800" r:id="rId11"/>
    <p:sldLayoutId id="2147483799" r:id="rId12"/>
    <p:sldLayoutId id="2147483798" r:id="rId13"/>
    <p:sldLayoutId id="2147483810" r:id="rId14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099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01FB292D-675F-4CE7-83A7-7AAC75B0CF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Arial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Arial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Arial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Arial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Arial" charset="0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VY_32_INOVACE_CH_1_BAR_01_OBECNACHEMIE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Ivan Bartoš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Stavba hmoty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3. 6. 2012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Tento materiál objasňuje srozumitelnou formou vývoj představ o stavbě hmoty a základní parametry mikrosvěta. Grafická názornost se podílí na inovativnost i podání látky  spolu s  jednoduchostí grafických prvků.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Stavba</a:t>
            </a:r>
            <a:r>
              <a:rPr lang="cs-CZ" sz="4000" b="1" smtClean="0"/>
              <a:t> </a:t>
            </a:r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hmoty</a:t>
            </a:r>
            <a:r>
              <a:rPr lang="cs-CZ" sz="4000" b="1" smtClean="0"/>
              <a:t/>
            </a:r>
            <a:br>
              <a:rPr lang="cs-CZ" sz="4000" b="1" smtClean="0"/>
            </a:br>
            <a:endParaRPr lang="cs-CZ" sz="4000" b="1" smtClean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000" b="1" smtClean="0"/>
              <a:t>Atomová teorie  </a:t>
            </a:r>
            <a:r>
              <a:rPr lang="cs-CZ" sz="2000" smtClean="0"/>
              <a:t>Korpuskulární model látky - chemické látky jsou složeny z mikroskopických, chemicky dále nedě- částic – </a:t>
            </a:r>
            <a:r>
              <a:rPr lang="cs-CZ" sz="2000" b="1" smtClean="0"/>
              <a:t>atomů</a:t>
            </a:r>
            <a:r>
              <a:rPr lang="cs-CZ" sz="2000" smtClean="0"/>
              <a:t>. Později byl model rozšířen na </a:t>
            </a:r>
            <a:r>
              <a:rPr lang="cs-CZ" sz="2000" b="1" smtClean="0"/>
              <a:t>molekuly </a:t>
            </a:r>
            <a:r>
              <a:rPr lang="cs-CZ" sz="2000" smtClean="0"/>
              <a:t>a ionty (chemický druh - specie).</a:t>
            </a:r>
            <a:endParaRPr lang="cs-CZ" sz="2000" b="1" smtClean="0"/>
          </a:p>
          <a:p>
            <a:pPr>
              <a:lnSpc>
                <a:spcPct val="80000"/>
              </a:lnSpc>
            </a:pPr>
            <a:r>
              <a:rPr lang="cs-CZ" sz="2000" b="1" smtClean="0"/>
              <a:t>Dalton	</a:t>
            </a:r>
            <a:r>
              <a:rPr lang="cs-CZ" sz="2000" smtClean="0"/>
              <a:t>(1809) – zákon stálých poměrů slučovacích – prvky se slučují v poměru celých čísel – předpoklad existence atomů</a:t>
            </a:r>
            <a:endParaRPr lang="cs-CZ" sz="2000" b="1" smtClean="0"/>
          </a:p>
          <a:p>
            <a:pPr>
              <a:lnSpc>
                <a:spcPct val="80000"/>
              </a:lnSpc>
            </a:pPr>
            <a:r>
              <a:rPr lang="cs-CZ" sz="2000" b="1" smtClean="0"/>
              <a:t>Thomson	</a:t>
            </a:r>
            <a:r>
              <a:rPr lang="cs-CZ" sz="2000" smtClean="0"/>
              <a:t>(1896) – atomy obsahují elektricky nabité částice - záporné </a:t>
            </a:r>
            <a:r>
              <a:rPr lang="cs-CZ" sz="2000" b="1" smtClean="0"/>
              <a:t>elektrony </a:t>
            </a:r>
            <a:r>
              <a:rPr lang="cs-CZ" sz="2000" smtClean="0"/>
              <a:t>a kladné </a:t>
            </a:r>
            <a:r>
              <a:rPr lang="cs-CZ" sz="2000" b="1" smtClean="0"/>
              <a:t>protony </a:t>
            </a:r>
            <a:r>
              <a:rPr lang="cs-CZ" sz="2000" smtClean="0"/>
              <a:t>– „pudinkový“</a:t>
            </a:r>
          </a:p>
          <a:p>
            <a:pPr>
              <a:lnSpc>
                <a:spcPct val="80000"/>
              </a:lnSpc>
            </a:pPr>
            <a:r>
              <a:rPr lang="cs-CZ" sz="2000" smtClean="0"/>
              <a:t>model</a:t>
            </a:r>
            <a:endParaRPr lang="cs-CZ" sz="2000" b="1" smtClean="0"/>
          </a:p>
          <a:p>
            <a:pPr>
              <a:lnSpc>
                <a:spcPct val="80000"/>
              </a:lnSpc>
            </a:pPr>
            <a:r>
              <a:rPr lang="cs-CZ" sz="2000" b="1" smtClean="0"/>
              <a:t>Rutherford	</a:t>
            </a:r>
            <a:r>
              <a:rPr lang="cs-CZ" sz="2000" smtClean="0"/>
              <a:t>(1906) – protony jsou umístěny ve velmi malém jádru uprostřed atomu, které je obklopeno elektronovým</a:t>
            </a:r>
          </a:p>
          <a:p>
            <a:pPr>
              <a:lnSpc>
                <a:spcPct val="80000"/>
              </a:lnSpc>
            </a:pPr>
            <a:r>
              <a:rPr lang="cs-CZ" sz="2000" smtClean="0"/>
              <a:t>obalem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1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1600" b="1" smtClean="0"/>
              <a:t>Rutherford   </a:t>
            </a:r>
            <a:r>
              <a:rPr lang="cs-CZ" sz="1600" smtClean="0"/>
              <a:t>(1906) – experiment s Au-fólií a</a:t>
            </a:r>
          </a:p>
          <a:p>
            <a:pPr>
              <a:lnSpc>
                <a:spcPct val="80000"/>
              </a:lnSpc>
            </a:pPr>
            <a:r>
              <a:rPr lang="cs-CZ" sz="1600" smtClean="0"/>
              <a:t>časticemi á (He2+)</a:t>
            </a:r>
          </a:p>
          <a:p>
            <a:pPr>
              <a:lnSpc>
                <a:spcPct val="80000"/>
              </a:lnSpc>
            </a:pPr>
            <a:r>
              <a:rPr lang="cs-CZ" sz="1600" smtClean="0"/>
              <a:t>zdroj</a:t>
            </a:r>
          </a:p>
          <a:p>
            <a:pPr>
              <a:lnSpc>
                <a:spcPct val="80000"/>
              </a:lnSpc>
            </a:pPr>
            <a:r>
              <a:rPr lang="cs-CZ" sz="1600" smtClean="0"/>
              <a:t>á</a:t>
            </a:r>
          </a:p>
          <a:p>
            <a:pPr>
              <a:lnSpc>
                <a:spcPct val="80000"/>
              </a:lnSpc>
            </a:pPr>
            <a:r>
              <a:rPr lang="cs-CZ" sz="1600" smtClean="0"/>
              <a:t>Au-fólie        stínítko</a:t>
            </a:r>
          </a:p>
          <a:p>
            <a:pPr>
              <a:lnSpc>
                <a:spcPct val="80000"/>
              </a:lnSpc>
            </a:pPr>
            <a:r>
              <a:rPr lang="cs-CZ" sz="1600" smtClean="0"/>
              <a:t>atom ~ 10-10 m = 1 Å           jádro ~ 10-15 m, ñ ~1012 kg/m3</a:t>
            </a:r>
          </a:p>
          <a:p>
            <a:pPr>
              <a:lnSpc>
                <a:spcPct val="80000"/>
              </a:lnSpc>
            </a:pPr>
            <a:r>
              <a:rPr lang="cs-CZ" sz="1600" smtClean="0"/>
              <a:t/>
            </a:r>
            <a:br>
              <a:rPr lang="cs-CZ" sz="1600" smtClean="0"/>
            </a:br>
            <a:endParaRPr lang="cs-CZ" sz="1600" b="1" smtClean="0"/>
          </a:p>
          <a:p>
            <a:pPr>
              <a:lnSpc>
                <a:spcPct val="80000"/>
              </a:lnSpc>
            </a:pPr>
            <a:r>
              <a:rPr lang="cs-CZ" sz="1600" b="1" smtClean="0"/>
              <a:t>Chadwick</a:t>
            </a:r>
            <a:endParaRPr lang="cs-CZ" sz="1600" smtClean="0"/>
          </a:p>
          <a:p>
            <a:pPr>
              <a:lnSpc>
                <a:spcPct val="80000"/>
              </a:lnSpc>
            </a:pP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(1932) - jádro obsahuje kromě protonů</a:t>
            </a:r>
          </a:p>
          <a:p>
            <a:pPr>
              <a:lnSpc>
                <a:spcPct val="80000"/>
              </a:lnSpc>
            </a:pPr>
            <a:r>
              <a:rPr lang="cs-CZ" sz="1600" smtClean="0"/>
              <a:t>ještě elektroneutrální </a:t>
            </a:r>
            <a:r>
              <a:rPr lang="cs-CZ" sz="1600" b="1" smtClean="0"/>
              <a:t>neutrony</a:t>
            </a:r>
            <a:endParaRPr lang="cs-CZ" sz="1600" smtClean="0"/>
          </a:p>
          <a:p>
            <a:pPr>
              <a:lnSpc>
                <a:spcPct val="80000"/>
              </a:lnSpc>
            </a:pPr>
            <a:r>
              <a:rPr lang="cs-CZ" sz="1600" smtClean="0"/>
              <a:t/>
            </a:r>
            <a:br>
              <a:rPr lang="cs-CZ" sz="1600" smtClean="0"/>
            </a:br>
            <a:endParaRPr lang="cs-CZ" sz="1600" smtClean="0"/>
          </a:p>
        </p:txBody>
      </p:sp>
      <p:pic>
        <p:nvPicPr>
          <p:cNvPr id="36868" name="Picture 4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580063" y="1916113"/>
            <a:ext cx="2343150" cy="2798771"/>
          </a:xfrm>
          <a:ln/>
        </p:spPr>
      </p:pic>
      <p:sp>
        <p:nvSpPr>
          <p:cNvPr id="5" name="TextovéPole 4"/>
          <p:cNvSpPr txBox="1"/>
          <p:nvPr/>
        </p:nvSpPr>
        <p:spPr>
          <a:xfrm>
            <a:off x="5572132" y="4857760"/>
            <a:ext cx="5689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1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18" name="Rectangle 8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Tvorba</a:t>
            </a:r>
            <a:r>
              <a:rPr lang="cs-CZ" sz="4000" b="1" smtClean="0"/>
              <a:t> </a:t>
            </a:r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prvků</a:t>
            </a:r>
            <a:r>
              <a:rPr lang="cs-CZ" sz="4000" smtClean="0"/>
              <a:t/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40019" name="Rectangle 8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400" smtClean="0"/>
              <a:t>• </a:t>
            </a:r>
            <a:r>
              <a:rPr lang="cs-CZ" sz="2400" b="1" smtClean="0"/>
              <a:t>Spalování vodíku na helium (4He) (Slunce)</a:t>
            </a:r>
            <a:endParaRPr lang="cs-CZ" sz="2400" smtClean="0"/>
          </a:p>
          <a:p>
            <a:pPr>
              <a:lnSpc>
                <a:spcPct val="80000"/>
              </a:lnSpc>
            </a:pPr>
            <a:r>
              <a:rPr lang="cs-CZ" sz="2400" smtClean="0"/>
              <a:t>1H + 1H → 2H + â+                     1H + 2H → 3He + ã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>3He + 3He → 4He + 2 1H                  </a:t>
            </a:r>
            <a:r>
              <a:rPr lang="cs-CZ" sz="2400" b="1" smtClean="0"/>
              <a:t> </a:t>
            </a:r>
            <a:r>
              <a:rPr lang="cs-CZ" sz="2400" b="1" u="sng" smtClean="0"/>
              <a:t>25.6 MeV</a:t>
            </a:r>
            <a:endParaRPr lang="cs-CZ" sz="2400" smtClean="0"/>
          </a:p>
          <a:p>
            <a:pPr>
              <a:lnSpc>
                <a:spcPct val="80000"/>
              </a:lnSpc>
            </a:pPr>
            <a:r>
              <a:rPr lang="cs-CZ" sz="2400" smtClean="0"/>
              <a:t>• </a:t>
            </a:r>
            <a:r>
              <a:rPr lang="cs-CZ" sz="2400" b="1" smtClean="0"/>
              <a:t>Spalování helia na uhlík (12C)  (větší starší hvězdy)</a:t>
            </a:r>
            <a:endParaRPr lang="cs-CZ" sz="2400" smtClean="0"/>
          </a:p>
          <a:p>
            <a:pPr>
              <a:lnSpc>
                <a:spcPct val="80000"/>
              </a:lnSpc>
            </a:pPr>
            <a:r>
              <a:rPr lang="cs-CZ" sz="2400" smtClean="0"/>
              <a:t>•  </a:t>
            </a:r>
            <a:r>
              <a:rPr lang="cs-CZ" sz="2400" b="1" smtClean="0"/>
              <a:t>S-procesy – zachycení pomalých neutronů (vznik prvků od Fe výše blízko linie stability)</a:t>
            </a:r>
            <a:endParaRPr lang="cs-CZ" sz="2400" smtClean="0"/>
          </a:p>
          <a:p>
            <a:pPr>
              <a:lnSpc>
                <a:spcPct val="80000"/>
              </a:lnSpc>
            </a:pPr>
            <a:r>
              <a:rPr lang="cs-CZ" sz="2400" smtClean="0"/>
              <a:t>• </a:t>
            </a:r>
            <a:r>
              <a:rPr lang="cs-CZ" sz="2400" b="1" smtClean="0"/>
              <a:t>R-procesy – zachycení rychlých neutronů (vznik prvků od Fe výše daleko od linie stability)</a:t>
            </a:r>
            <a:endParaRPr lang="cs-CZ" sz="2400" smtClean="0"/>
          </a:p>
          <a:p>
            <a:pPr>
              <a:lnSpc>
                <a:spcPct val="80000"/>
              </a:lnSpc>
            </a:pPr>
            <a:r>
              <a:rPr lang="cs-CZ" sz="2400" smtClean="0"/>
              <a:t>• </a:t>
            </a:r>
            <a:r>
              <a:rPr lang="cs-CZ" sz="2400" b="1" smtClean="0"/>
              <a:t>RP-procesy – jako r-procesy, navíc zachycení </a:t>
            </a:r>
            <a:r>
              <a:rPr lang="cs-CZ" sz="2400" b="1" i="1" smtClean="0"/>
              <a:t>p</a:t>
            </a:r>
            <a:endParaRPr lang="cs-CZ" sz="2400" smtClean="0"/>
          </a:p>
          <a:p>
            <a:pPr>
              <a:lnSpc>
                <a:spcPct val="80000"/>
              </a:lnSpc>
            </a:pPr>
            <a:r>
              <a:rPr lang="cs-CZ" sz="2400" smtClean="0"/>
              <a:t>• </a:t>
            </a:r>
            <a:r>
              <a:rPr lang="cs-CZ" sz="2400" b="1" smtClean="0"/>
              <a:t>X-procesy – štěpení těžších prvků na lehčí působením kosmického záření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Struktura</a:t>
            </a:r>
            <a:r>
              <a:rPr lang="cs-CZ" sz="4000" b="1" smtClean="0"/>
              <a:t> </a:t>
            </a:r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atomu</a:t>
            </a:r>
            <a:r>
              <a:rPr lang="cs-CZ" sz="4000" b="1" smtClean="0"/>
              <a:t/>
            </a:r>
            <a:br>
              <a:rPr lang="cs-CZ" sz="4000" b="1" smtClean="0"/>
            </a:br>
            <a:endParaRPr lang="cs-CZ" sz="4000" b="1" smtClean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Struktura</a:t>
            </a:r>
            <a:r>
              <a:rPr lang="cs-CZ" sz="2000" b="1" smtClean="0"/>
              <a:t> </a:t>
            </a:r>
            <a:r>
              <a:rPr lang="cs-CZ" sz="2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atomu</a:t>
            </a:r>
            <a:endParaRPr lang="cs-CZ" sz="2000" b="1" smtClean="0"/>
          </a:p>
          <a:p>
            <a:pPr>
              <a:lnSpc>
                <a:spcPct val="80000"/>
              </a:lnSpc>
            </a:pPr>
            <a:r>
              <a:rPr lang="cs-CZ" sz="2000" b="1" smtClean="0"/>
              <a:t>Rutherford   </a:t>
            </a:r>
            <a:r>
              <a:rPr lang="cs-CZ" sz="2000" smtClean="0"/>
              <a:t>(1906) – experiment s Au-fólií a</a:t>
            </a:r>
          </a:p>
          <a:p>
            <a:pPr>
              <a:lnSpc>
                <a:spcPct val="80000"/>
              </a:lnSpc>
            </a:pPr>
            <a:r>
              <a:rPr lang="cs-CZ" sz="2000" smtClean="0"/>
              <a:t>časticemi á (He2+)</a:t>
            </a:r>
          </a:p>
          <a:p>
            <a:pPr>
              <a:lnSpc>
                <a:spcPct val="80000"/>
              </a:lnSpc>
            </a:pPr>
            <a:r>
              <a:rPr lang="cs-CZ" sz="2000" smtClean="0"/>
              <a:t>zdroj</a:t>
            </a:r>
          </a:p>
          <a:p>
            <a:pPr>
              <a:lnSpc>
                <a:spcPct val="80000"/>
              </a:lnSpc>
            </a:pPr>
            <a:r>
              <a:rPr lang="cs-CZ" sz="2000" smtClean="0"/>
              <a:t>á</a:t>
            </a:r>
          </a:p>
          <a:p>
            <a:pPr>
              <a:lnSpc>
                <a:spcPct val="80000"/>
              </a:lnSpc>
            </a:pPr>
            <a:r>
              <a:rPr lang="cs-CZ" sz="2000" smtClean="0"/>
              <a:t>Au-fólie        stínítko</a:t>
            </a:r>
          </a:p>
          <a:p>
            <a:pPr>
              <a:lnSpc>
                <a:spcPct val="80000"/>
              </a:lnSpc>
            </a:pPr>
            <a:r>
              <a:rPr lang="cs-CZ" sz="2000" smtClean="0"/>
              <a:t>atom ~ 10-10 m = 1 Å           jádro ~ 10-15 m, ñ ~1012 kg/m3</a:t>
            </a:r>
          </a:p>
          <a:p>
            <a:pPr>
              <a:lnSpc>
                <a:spcPct val="80000"/>
              </a:lnSpc>
            </a:pPr>
            <a:r>
              <a:rPr lang="cs-CZ" sz="2000" smtClean="0"/>
              <a:t/>
            </a:r>
            <a:br>
              <a:rPr lang="cs-CZ" sz="2000" smtClean="0"/>
            </a:br>
            <a:endParaRPr lang="cs-CZ" sz="2000" b="1" smtClean="0"/>
          </a:p>
          <a:p>
            <a:pPr>
              <a:lnSpc>
                <a:spcPct val="80000"/>
              </a:lnSpc>
            </a:pPr>
            <a:r>
              <a:rPr lang="cs-CZ" sz="2000" b="1" smtClean="0"/>
              <a:t>Chadwick</a:t>
            </a:r>
            <a:endParaRPr lang="cs-CZ" sz="2000" smtClean="0"/>
          </a:p>
          <a:p>
            <a:pPr>
              <a:lnSpc>
                <a:spcPct val="80000"/>
              </a:lnSpc>
            </a:pP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(1932) - jádro obsahuje kromě protonů</a:t>
            </a:r>
          </a:p>
          <a:p>
            <a:pPr>
              <a:lnSpc>
                <a:spcPct val="80000"/>
              </a:lnSpc>
            </a:pPr>
            <a:r>
              <a:rPr lang="cs-CZ" sz="2000" smtClean="0"/>
              <a:t>ještě elektroneutrální </a:t>
            </a:r>
            <a:r>
              <a:rPr lang="cs-CZ" sz="2000" b="1" smtClean="0"/>
              <a:t>neutrony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Základní pojmy </a:t>
            </a:r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400" smtClean="0"/>
              <a:t>Atomové (protonové) číslo - Z     počet protonů v jádře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>u elektroneutrálních atomů rovno počtu elektronů v elektronovém obalu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>izotopy - atomy se stejným Z, mohou se lišit v N(A)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>Neutronové číslo - N    počet neutronů v jádře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>izotony - atomy se stejným N, mohou se lišit v Z(A)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>Nukleonové (hmotnostní) číslo - A = Z + N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>Nuklid - ZX - prvek obsahující pouze atomy s daným Z a N(A)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/>
            </a:r>
            <a:br>
              <a:rPr lang="cs-CZ" sz="2400" smtClean="0"/>
            </a:br>
            <a:endParaRPr lang="cs-CZ" sz="240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Hmotnost</a:t>
            </a:r>
            <a:r>
              <a:rPr lang="cs-CZ" sz="4000" b="1" smtClean="0"/>
              <a:t> </a:t>
            </a:r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atomu</a:t>
            </a:r>
            <a:r>
              <a:rPr lang="cs-CZ" sz="4000" b="1" smtClean="0"/>
              <a:t> </a:t>
            </a:r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</a:t>
            </a:r>
            <a:r>
              <a:rPr lang="cs-CZ" sz="4000" b="1" smtClean="0"/>
              <a:t> </a:t>
            </a:r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vazebná</a:t>
            </a:r>
            <a:r>
              <a:rPr lang="cs-CZ" sz="4000" b="1" smtClean="0"/>
              <a:t> </a:t>
            </a:r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energie</a:t>
            </a:r>
            <a:r>
              <a:rPr lang="cs-CZ" sz="4000" smtClean="0"/>
              <a:t/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800" smtClean="0"/>
              <a:t>Mr(prvku) – vážená suma Mr jednotlivých nuklidů přítomných v daném prvku</a:t>
            </a:r>
          </a:p>
          <a:p>
            <a:pPr>
              <a:lnSpc>
                <a:spcPct val="80000"/>
              </a:lnSpc>
            </a:pPr>
            <a:r>
              <a:rPr lang="cs-CZ" sz="2800" smtClean="0"/>
              <a:t>r                                       r  17                                     r 17</a:t>
            </a:r>
          </a:p>
          <a:p>
            <a:pPr>
              <a:lnSpc>
                <a:spcPct val="80000"/>
              </a:lnSpc>
            </a:pPr>
            <a:r>
              <a:rPr lang="cs-CZ" sz="2800" smtClean="0"/>
              <a:t>M (Cl) ≅ 0.7543* M ( 35Cl) + 0.2457* M ( 37Cl) =</a:t>
            </a:r>
          </a:p>
          <a:p>
            <a:pPr>
              <a:lnSpc>
                <a:spcPct val="80000"/>
              </a:lnSpc>
            </a:pPr>
            <a:r>
              <a:rPr lang="cs-CZ" sz="2800" smtClean="0"/>
              <a:t>= 0.7543 *   35      + 0.2457 *   37      = 35.47</a:t>
            </a:r>
          </a:p>
          <a:p>
            <a:pPr>
              <a:lnSpc>
                <a:spcPct val="80000"/>
              </a:lnSpc>
            </a:pPr>
            <a:r>
              <a:rPr lang="cs-CZ" sz="2800" smtClean="0"/>
              <a:t>Vazebná energie jádra</a:t>
            </a:r>
          </a:p>
          <a:p>
            <a:pPr>
              <a:lnSpc>
                <a:spcPct val="80000"/>
              </a:lnSpc>
            </a:pPr>
            <a:r>
              <a:rPr lang="cs-CZ" sz="2800" smtClean="0"/>
              <a:t>M(X) &lt; Z*mp + N*mn + Z*me = Mteor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7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Vazebná</a:t>
            </a:r>
            <a:r>
              <a:rPr lang="cs-CZ" b="1" smtClean="0"/>
              <a:t> </a:t>
            </a: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energie</a:t>
            </a:r>
            <a:r>
              <a:rPr lang="cs-CZ" b="1" smtClean="0"/>
              <a:t> </a:t>
            </a: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nuklidů</a:t>
            </a:r>
          </a:p>
        </p:txBody>
      </p:sp>
      <p:pic>
        <p:nvPicPr>
          <p:cNvPr id="3379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00113" y="1979613"/>
            <a:ext cx="7272337" cy="3306775"/>
          </a:xfrm>
          <a:ln/>
        </p:spPr>
      </p:pic>
      <p:sp>
        <p:nvSpPr>
          <p:cNvPr id="4" name="TextovéPole 3"/>
          <p:cNvSpPr txBox="1"/>
          <p:nvPr/>
        </p:nvSpPr>
        <p:spPr>
          <a:xfrm>
            <a:off x="1000100" y="5357826"/>
            <a:ext cx="5689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Stabilita nuklidů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smtClean="0"/>
              <a:t>Maximální stabilita:</a:t>
            </a:r>
          </a:p>
          <a:p>
            <a:r>
              <a:rPr lang="cs-CZ" b="1" smtClean="0"/>
              <a:t>sudé Z </a:t>
            </a:r>
            <a:r>
              <a:rPr lang="cs-CZ" smtClean="0"/>
              <a:t>∩ </a:t>
            </a:r>
            <a:r>
              <a:rPr lang="cs-CZ" b="1" smtClean="0"/>
              <a:t>N</a:t>
            </a:r>
          </a:p>
          <a:p>
            <a:r>
              <a:rPr lang="cs-CZ" b="1" smtClean="0"/>
              <a:t>Magická čísla:</a:t>
            </a:r>
          </a:p>
          <a:p>
            <a:r>
              <a:rPr lang="cs-CZ" b="1" smtClean="0"/>
              <a:t>2, 8, 20, 28, 50, 82, 126</a:t>
            </a:r>
          </a:p>
          <a:p>
            <a:r>
              <a:rPr lang="cs-CZ" b="1" smtClean="0"/>
              <a:t>4He, 208Pb – 2 x magic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85926"/>
            <a:ext cx="8229600" cy="4081474"/>
          </a:xfrm>
        </p:spPr>
        <p:txBody>
          <a:bodyPr/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1 na snímku č. 3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28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5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2012]. Dostupný na WWW: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nobelprize.org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nobel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prizes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laureates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/1908/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rutherford.jpg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2 na snímku č. 8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28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5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2012]. Dostupný na WWW: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http://upload.wikimedia.org/wikipedia/commons/thumb/c/c4/graph_stabilityen.svg/419px-Table_stabilites_en.svg.png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Navrátil, O. a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kol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Jaderná chemie.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Praha: Academia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1985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Cuninghame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, J., G.: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Particles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Nuclei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Berlin: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Springer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Verlag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1999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2_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2_Vodotisk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540</TotalTime>
  <Words>527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Pixel</vt:lpstr>
      <vt:lpstr>2_Vodotisk</vt:lpstr>
      <vt:lpstr>Snímek 1</vt:lpstr>
      <vt:lpstr>Stavba hmoty </vt:lpstr>
      <vt:lpstr>Snímek 3</vt:lpstr>
      <vt:lpstr>Tvorba prvků </vt:lpstr>
      <vt:lpstr>Struktura atomu </vt:lpstr>
      <vt:lpstr>Základní pojmy </vt:lpstr>
      <vt:lpstr>Hmotnost atomu a vazebná energie </vt:lpstr>
      <vt:lpstr>Vazebná energie nuklidů</vt:lpstr>
      <vt:lpstr>Stabilita nuklidů</vt:lpstr>
      <vt:lpstr>Použité zdroje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 Husáková</dc:creator>
  <cp:lastModifiedBy>Ivan</cp:lastModifiedBy>
  <cp:revision>30</cp:revision>
  <dcterms:created xsi:type="dcterms:W3CDTF">2012-07-13T11:26:26Z</dcterms:created>
  <dcterms:modified xsi:type="dcterms:W3CDTF">2012-12-19T18:16:10Z</dcterms:modified>
</cp:coreProperties>
</file>