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351" r:id="rId2"/>
    <p:sldId id="273" r:id="rId3"/>
    <p:sldId id="266" r:id="rId4"/>
    <p:sldId id="276" r:id="rId5"/>
    <p:sldId id="277" r:id="rId6"/>
    <p:sldId id="296" r:id="rId7"/>
    <p:sldId id="352" r:id="rId8"/>
  </p:sldIdLst>
  <p:sldSz cx="9144000" cy="6858000" type="screen4x3"/>
  <p:notesSz cx="7315200" cy="96012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UACH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8000"/>
    <a:srgbClr val="FFCC00"/>
    <a:srgbClr val="669900"/>
    <a:srgbClr val="333300"/>
    <a:srgbClr val="008080"/>
    <a:srgbClr val="00FFCC"/>
    <a:srgbClr val="3333CC"/>
    <a:srgbClr val="FFFFCC"/>
    <a:srgbClr val="FFFF99"/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828" autoAdjust="0"/>
    <p:restoredTop sz="94613" autoAdjust="0"/>
  </p:normalViewPr>
  <p:slideViewPr>
    <p:cSldViewPr>
      <p:cViewPr>
        <p:scale>
          <a:sx n="66" d="100"/>
          <a:sy n="66" d="100"/>
        </p:scale>
        <p:origin x="-1242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endParaRPr lang="cs-CZ"/>
          </a:p>
        </p:txBody>
      </p:sp>
      <p:sp>
        <p:nvSpPr>
          <p:cNvPr id="137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7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7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b="0"/>
            </a:lvl1pPr>
          </a:lstStyle>
          <a:p>
            <a:endParaRPr lang="cs-CZ"/>
          </a:p>
        </p:txBody>
      </p:sp>
      <p:sp>
        <p:nvSpPr>
          <p:cNvPr id="137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fld id="{8E45AFF8-B00F-4367-979B-B131FF1DC01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F6C1A1-D63D-430C-A345-AEED493120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A97555-4F82-4BFF-A9C8-61CF28FF6F8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11A7A7-57C5-4771-8FAC-CF1C908DEFE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FF0416-7E17-400A-AF6C-003567E56EE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E8E70F-E9DF-44E6-9BB8-FA1DD4E999D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74F5AF-502F-4F6C-9AB1-AFED70588D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A58E9C-7177-48EE-A0E7-18BC5745CAC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637600-3D08-49C7-86CE-A91CECBE8F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4C070E-3D99-420D-BA14-8352FBC03D0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89A459-97F1-4C95-8487-F18B552E2B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661E55-5F9F-412D-9ADC-4D57027116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7E5AEB2-F831-42DE-AD18-95A1CE6F03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BB63CE1-1711-41FB-BBF3-3E10D79BB52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C89600-E5AC-47EE-B028-6295FBE47A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55BE579-AA7A-4F97-87B2-5BDB23E454A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C564CDA-1FE8-4962-B5C7-1E41682C8B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b="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fld id="{DC17C54F-39F7-407F-9BC2-24F4A76ACF1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library.thinkquest.org/3659/structures/delocalized-benzene.wrl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VY_32_INOVACE_CH_1_BAR_08_OBECNACHEMIE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Teorie kovalentní vazby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4. 6. 2012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formou teorii kovalentní vazby.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11413" y="260350"/>
            <a:ext cx="4318000" cy="539750"/>
          </a:xfrm>
          <a:solidFill>
            <a:schemeClr val="bg2">
              <a:lumMod val="60000"/>
              <a:lumOff val="40000"/>
            </a:schemeClr>
          </a:solidFill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sz="2400" b="1" dirty="0">
                <a:solidFill>
                  <a:srgbClr val="6699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Kovalentní vazba</a:t>
            </a:r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468313" y="1628775"/>
            <a:ext cx="8675687" cy="2446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0" dirty="0"/>
              <a:t>       </a:t>
            </a:r>
            <a:endParaRPr lang="cs-CZ" b="0" dirty="0"/>
          </a:p>
          <a:p>
            <a:pPr algn="l">
              <a:spcBef>
                <a:spcPct val="50000"/>
              </a:spcBef>
            </a:pPr>
            <a:r>
              <a:rPr lang="cs-CZ" dirty="0">
                <a:solidFill>
                  <a:srgbClr val="00B050"/>
                </a:solidFill>
              </a:rPr>
              <a:t>teorie valenčních vazeb (</a:t>
            </a:r>
            <a:r>
              <a:rPr lang="cs-CZ" dirty="0" smtClean="0">
                <a:solidFill>
                  <a:srgbClr val="00B050"/>
                </a:solidFill>
              </a:rPr>
              <a:t>VV)</a:t>
            </a:r>
            <a:endParaRPr lang="en-US" b="0" dirty="0"/>
          </a:p>
          <a:p>
            <a:pPr algn="l">
              <a:spcBef>
                <a:spcPct val="50000"/>
              </a:spcBef>
            </a:pPr>
            <a:r>
              <a:rPr lang="cs-CZ" b="0" dirty="0"/>
              <a:t>molekuly vznikají spojením </a:t>
            </a:r>
            <a:r>
              <a:rPr lang="cs-CZ" b="0" dirty="0" smtClean="0"/>
              <a:t>atomů</a:t>
            </a:r>
          </a:p>
          <a:p>
            <a:pPr algn="l">
              <a:spcBef>
                <a:spcPct val="50000"/>
              </a:spcBef>
            </a:pPr>
            <a:r>
              <a:rPr lang="en-US" dirty="0" smtClean="0"/>
              <a:t>n</a:t>
            </a:r>
            <a:r>
              <a:rPr lang="cs-CZ" dirty="0" err="1"/>
              <a:t>ázorná</a:t>
            </a:r>
            <a:r>
              <a:rPr lang="cs-CZ" dirty="0"/>
              <a:t>, jednoduchá</a:t>
            </a:r>
            <a:endParaRPr lang="en-US" dirty="0"/>
          </a:p>
          <a:p>
            <a:pPr algn="l">
              <a:spcBef>
                <a:spcPct val="50000"/>
              </a:spcBef>
            </a:pPr>
            <a:r>
              <a:rPr lang="en-US" dirty="0" err="1">
                <a:solidFill>
                  <a:srgbClr val="00B050"/>
                </a:solidFill>
              </a:rPr>
              <a:t>teorie</a:t>
            </a:r>
            <a:r>
              <a:rPr lang="en-US" dirty="0">
                <a:solidFill>
                  <a:srgbClr val="00B050"/>
                </a:solidFill>
              </a:rPr>
              <a:t> </a:t>
            </a:r>
            <a:r>
              <a:rPr lang="en-US" dirty="0" err="1">
                <a:solidFill>
                  <a:srgbClr val="00B050"/>
                </a:solidFill>
              </a:rPr>
              <a:t>molekulov</a:t>
            </a:r>
            <a:r>
              <a:rPr lang="cs-CZ" dirty="0">
                <a:solidFill>
                  <a:srgbClr val="00B050"/>
                </a:solidFill>
              </a:rPr>
              <a:t>ý</a:t>
            </a:r>
            <a:r>
              <a:rPr lang="en-US" dirty="0" err="1">
                <a:solidFill>
                  <a:srgbClr val="00B050"/>
                </a:solidFill>
              </a:rPr>
              <a:t>ch</a:t>
            </a:r>
            <a:r>
              <a:rPr lang="en-US" dirty="0">
                <a:solidFill>
                  <a:srgbClr val="00B050"/>
                </a:solidFill>
              </a:rPr>
              <a:t> orbital</a:t>
            </a:r>
            <a:r>
              <a:rPr lang="cs-CZ" dirty="0">
                <a:solidFill>
                  <a:srgbClr val="00B050"/>
                </a:solidFill>
              </a:rPr>
              <a:t>ů (</a:t>
            </a:r>
            <a:r>
              <a:rPr lang="cs-CZ" dirty="0" smtClean="0">
                <a:solidFill>
                  <a:srgbClr val="00B050"/>
                </a:solidFill>
              </a:rPr>
              <a:t>MO)</a:t>
            </a:r>
            <a:endParaRPr lang="cs-CZ" b="0" dirty="0"/>
          </a:p>
          <a:p>
            <a:pPr algn="l">
              <a:spcBef>
                <a:spcPct val="50000"/>
              </a:spcBef>
            </a:pPr>
            <a:r>
              <a:rPr lang="cs-CZ" b="0" dirty="0"/>
              <a:t>elektrony jsou umístěny do molekulových orbitalů </a:t>
            </a:r>
            <a:r>
              <a:rPr lang="cs-CZ" b="0" dirty="0" smtClean="0"/>
              <a:t>analogickým </a:t>
            </a:r>
            <a:r>
              <a:rPr lang="cs-CZ" b="0" dirty="0"/>
              <a:t>atomovým </a:t>
            </a:r>
            <a:r>
              <a:rPr lang="cs-CZ" b="0" dirty="0" smtClean="0"/>
              <a:t>orbitalům</a:t>
            </a:r>
            <a:endParaRPr lang="cs-CZ" dirty="0"/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0" y="981075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 smtClean="0"/>
              <a:t>Tuto vazbu vysvětlují teorie: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CC"/>
            </a:gs>
            <a:gs pos="100000">
              <a:srgbClr val="FFFFCC">
                <a:gamma/>
                <a:tint val="63529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03350" y="188913"/>
            <a:ext cx="6264275" cy="720725"/>
          </a:xfrm>
          <a:solidFill>
            <a:schemeClr val="bg1">
              <a:lumMod val="50000"/>
            </a:schemeClr>
          </a:solidFill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r>
              <a:rPr lang="cs-CZ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Kovalentní vazba </a:t>
            </a:r>
            <a:br>
              <a:rPr lang="cs-CZ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teorie valenčních vazeb (VB, VV)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111750" y="1773238"/>
            <a:ext cx="4032250" cy="3382962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2400" dirty="0">
                <a:cs typeface="Arial" pitchFamily="34" charset="0"/>
              </a:rPr>
              <a:t>● </a:t>
            </a:r>
            <a:r>
              <a:rPr lang="cs-CZ" sz="2000" dirty="0">
                <a:cs typeface="Arial" pitchFamily="34" charset="0"/>
              </a:rPr>
              <a:t>o</a:t>
            </a:r>
            <a:r>
              <a:rPr lang="cs-CZ" sz="2000" dirty="0"/>
              <a:t>pačné spiny</a:t>
            </a:r>
          </a:p>
          <a:p>
            <a:pPr algn="l">
              <a:lnSpc>
                <a:spcPct val="80000"/>
              </a:lnSpc>
            </a:pPr>
            <a:endParaRPr lang="cs-CZ" sz="2000" dirty="0"/>
          </a:p>
          <a:p>
            <a:pPr algn="l">
              <a:lnSpc>
                <a:spcPct val="80000"/>
              </a:lnSpc>
            </a:pPr>
            <a:r>
              <a:rPr lang="cs-CZ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Energie vazby vždy 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uvolněná</a:t>
            </a:r>
            <a:endParaRPr lang="cs-CZ" sz="2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l">
              <a:lnSpc>
                <a:spcPct val="80000"/>
              </a:lnSpc>
              <a:buFontTx/>
              <a:buChar char="-"/>
            </a:pPr>
            <a:endParaRPr lang="cs-CZ" sz="2400" b="1" dirty="0">
              <a:solidFill>
                <a:schemeClr val="folHlink"/>
              </a:solidFill>
            </a:endParaRPr>
          </a:p>
        </p:txBody>
      </p:sp>
      <p:pic>
        <p:nvPicPr>
          <p:cNvPr id="14350" name="Picture 14" descr="vodí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1916113"/>
            <a:ext cx="2743200" cy="704850"/>
          </a:xfrm>
          <a:prstGeom prst="rect">
            <a:avLst/>
          </a:prstGeom>
          <a:noFill/>
        </p:spPr>
      </p:pic>
      <p:grpSp>
        <p:nvGrpSpPr>
          <p:cNvPr id="14371" name="Group 35"/>
          <p:cNvGrpSpPr>
            <a:grpSpLocks/>
          </p:cNvGrpSpPr>
          <p:nvPr/>
        </p:nvGrpSpPr>
        <p:grpSpPr bwMode="auto">
          <a:xfrm>
            <a:off x="179388" y="2781301"/>
            <a:ext cx="5500687" cy="3219468"/>
            <a:chOff x="113" y="1752"/>
            <a:chExt cx="3465" cy="2355"/>
          </a:xfrm>
        </p:grpSpPr>
        <p:graphicFrame>
          <p:nvGraphicFramePr>
            <p:cNvPr id="14365" name="Object 29"/>
            <p:cNvGraphicFramePr>
              <a:graphicFrameLocks noChangeAspect="1"/>
            </p:cNvGraphicFramePr>
            <p:nvPr/>
          </p:nvGraphicFramePr>
          <p:xfrm>
            <a:off x="113" y="1752"/>
            <a:ext cx="2941" cy="2355"/>
          </p:xfrm>
          <a:graphic>
            <a:graphicData uri="http://schemas.openxmlformats.org/presentationml/2006/ole">
              <p:oleObj spid="_x0000_s14365" name="Graph" r:id="rId4" imgW="4761000" imgH="3940200" progId="">
                <p:embed/>
              </p:oleObj>
            </a:graphicData>
          </a:graphic>
        </p:graphicFrame>
        <p:sp>
          <p:nvSpPr>
            <p:cNvPr id="14367" name="Text Box 31"/>
            <p:cNvSpPr txBox="1">
              <a:spLocks noChangeArrowheads="1"/>
            </p:cNvSpPr>
            <p:nvPr/>
          </p:nvSpPr>
          <p:spPr bwMode="auto">
            <a:xfrm>
              <a:off x="1837" y="2704"/>
              <a:ext cx="120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 sz="1400">
                  <a:solidFill>
                    <a:srgbClr val="9933FF"/>
                  </a:solidFill>
                </a:rPr>
                <a:t>e</a:t>
              </a:r>
              <a:r>
                <a:rPr lang="en-US" sz="1400">
                  <a:solidFill>
                    <a:srgbClr val="9933FF"/>
                  </a:solidFill>
                </a:rPr>
                <a:t>fektivn</a:t>
              </a:r>
              <a:r>
                <a:rPr lang="cs-CZ" sz="1400">
                  <a:solidFill>
                    <a:srgbClr val="9933FF"/>
                  </a:solidFill>
                </a:rPr>
                <a:t>í náboj</a:t>
              </a:r>
            </a:p>
          </p:txBody>
        </p:sp>
        <p:sp>
          <p:nvSpPr>
            <p:cNvPr id="14368" name="Text Box 32"/>
            <p:cNvSpPr txBox="1">
              <a:spLocks noChangeArrowheads="1"/>
            </p:cNvSpPr>
            <p:nvPr/>
          </p:nvSpPr>
          <p:spPr bwMode="auto">
            <a:xfrm>
              <a:off x="1746" y="2886"/>
              <a:ext cx="120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 sz="1400">
                  <a:solidFill>
                    <a:srgbClr val="FF9933"/>
                  </a:solidFill>
                </a:rPr>
                <a:t>polarizace</a:t>
              </a:r>
            </a:p>
          </p:txBody>
        </p:sp>
        <p:sp>
          <p:nvSpPr>
            <p:cNvPr id="14369" name="Text Box 33"/>
            <p:cNvSpPr txBox="1">
              <a:spLocks noChangeArrowheads="1"/>
            </p:cNvSpPr>
            <p:nvPr/>
          </p:nvSpPr>
          <p:spPr bwMode="auto">
            <a:xfrm>
              <a:off x="1610" y="3022"/>
              <a:ext cx="196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cs-CZ" sz="1400">
                  <a:solidFill>
                    <a:srgbClr val="CC00CC"/>
                  </a:solidFill>
                </a:rPr>
                <a:t>iontové konfigurace</a:t>
              </a:r>
            </a:p>
          </p:txBody>
        </p:sp>
        <p:sp>
          <p:nvSpPr>
            <p:cNvPr id="14370" name="Text Box 34"/>
            <p:cNvSpPr txBox="1">
              <a:spLocks noChangeArrowheads="1"/>
            </p:cNvSpPr>
            <p:nvPr/>
          </p:nvSpPr>
          <p:spPr bwMode="auto">
            <a:xfrm>
              <a:off x="1565" y="3339"/>
              <a:ext cx="148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l" eaLnBrk="0" hangingPunct="0">
                <a:spcBef>
                  <a:spcPct val="50000"/>
                </a:spcBef>
              </a:pPr>
              <a:r>
                <a:rPr lang="en-US" sz="1400">
                  <a:solidFill>
                    <a:schemeClr val="accent2"/>
                  </a:solidFill>
                </a:rPr>
                <a:t>experiment</a:t>
              </a:r>
              <a:endParaRPr lang="cs-CZ" sz="1400">
                <a:solidFill>
                  <a:schemeClr val="accent2"/>
                </a:solidFill>
              </a:endParaRPr>
            </a:p>
          </p:txBody>
        </p:sp>
      </p:grpSp>
      <p:sp>
        <p:nvSpPr>
          <p:cNvPr id="14372" name="Text Box 36"/>
          <p:cNvSpPr txBox="1">
            <a:spLocks noChangeArrowheads="1"/>
          </p:cNvSpPr>
          <p:nvPr/>
        </p:nvSpPr>
        <p:spPr bwMode="auto">
          <a:xfrm>
            <a:off x="0" y="1052513"/>
            <a:ext cx="9144000" cy="729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 dirty="0">
                <a:solidFill>
                  <a:srgbClr val="FF0000"/>
                </a:solidFill>
              </a:rPr>
              <a:t>H</a:t>
            </a:r>
            <a:r>
              <a:rPr lang="cs-CZ" baseline="-25000" dirty="0">
                <a:solidFill>
                  <a:srgbClr val="FF0000"/>
                </a:solidFill>
              </a:rPr>
              <a:t>2</a:t>
            </a:r>
            <a:r>
              <a:rPr lang="cs-CZ" baseline="-25000" dirty="0">
                <a:solidFill>
                  <a:schemeClr val="hlink"/>
                </a:solidFill>
              </a:rPr>
              <a:t> </a:t>
            </a:r>
            <a:r>
              <a:rPr lang="cs-CZ" dirty="0"/>
              <a:t>– 2  elektrony </a:t>
            </a:r>
            <a:r>
              <a:rPr lang="cs-CZ" dirty="0" smtClean="0"/>
              <a:t>jsou sdíleny oběma jádry </a:t>
            </a:r>
            <a:r>
              <a:rPr lang="cs-CZ" dirty="0"/>
              <a:t>– </a:t>
            </a:r>
            <a:r>
              <a:rPr lang="cs-CZ" dirty="0">
                <a:solidFill>
                  <a:srgbClr val="00B050"/>
                </a:solidFill>
              </a:rPr>
              <a:t>kovalentní vazba</a:t>
            </a:r>
          </a:p>
          <a:p>
            <a:pPr>
              <a:spcBef>
                <a:spcPct val="50000"/>
              </a:spcBef>
            </a:pPr>
            <a:endParaRPr lang="cs-CZ" b="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85786" y="5786454"/>
            <a:ext cx="621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1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0" y="1412875"/>
            <a:ext cx="9144000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Překryv orbitalů  </a:t>
            </a:r>
          </a:p>
          <a:p>
            <a:r>
              <a:rPr lang="cs-CZ" b="0" dirty="0"/>
              <a:t>vznik vazby </a:t>
            </a:r>
            <a:r>
              <a:rPr lang="cs-CZ" b="0" dirty="0" err="1"/>
              <a:t>překryvem</a:t>
            </a:r>
            <a:r>
              <a:rPr lang="cs-CZ" b="0" dirty="0"/>
              <a:t> orbitalů dvou různých atomů </a:t>
            </a:r>
            <a:r>
              <a:rPr lang="cs-CZ" b="0" dirty="0" smtClean="0"/>
              <a:t>A</a:t>
            </a:r>
            <a:endParaRPr lang="cs-CZ" b="0" baseline="-25000" dirty="0"/>
          </a:p>
          <a:p>
            <a:endParaRPr lang="cs-CZ" b="0" baseline="-25000" dirty="0"/>
          </a:p>
          <a:p>
            <a:r>
              <a:rPr lang="cs-CZ" dirty="0">
                <a:solidFill>
                  <a:srgbClr val="00B050"/>
                </a:solidFill>
              </a:rPr>
              <a:t>Podmínky </a:t>
            </a:r>
            <a:r>
              <a:rPr lang="cs-CZ" dirty="0" err="1">
                <a:solidFill>
                  <a:srgbClr val="00B050"/>
                </a:solidFill>
              </a:rPr>
              <a:t>překryvu</a:t>
            </a:r>
            <a:endParaRPr lang="cs-CZ" dirty="0">
              <a:solidFill>
                <a:srgbClr val="00B050"/>
              </a:solidFill>
            </a:endParaRPr>
          </a:p>
          <a:p>
            <a:r>
              <a:rPr lang="cs-CZ" dirty="0">
                <a:cs typeface="Arial" pitchFamily="34" charset="0"/>
              </a:rPr>
              <a:t> </a:t>
            </a:r>
            <a:r>
              <a:rPr lang="cs-CZ" b="0" dirty="0">
                <a:cs typeface="Arial" pitchFamily="34" charset="0"/>
              </a:rPr>
              <a:t>v</a:t>
            </a:r>
            <a:r>
              <a:rPr lang="cs-CZ" b="0" dirty="0"/>
              <a:t>hodná symetrie, </a:t>
            </a:r>
            <a:r>
              <a:rPr lang="cs-CZ" b="0" dirty="0" smtClean="0"/>
              <a:t>srovnatelná </a:t>
            </a:r>
            <a:r>
              <a:rPr lang="cs-CZ" b="0" dirty="0"/>
              <a:t>energie</a:t>
            </a:r>
          </a:p>
        </p:txBody>
      </p:sp>
      <p:grpSp>
        <p:nvGrpSpPr>
          <p:cNvPr id="31751" name="Group 7"/>
          <p:cNvGrpSpPr>
            <a:grpSpLocks/>
          </p:cNvGrpSpPr>
          <p:nvPr/>
        </p:nvGrpSpPr>
        <p:grpSpPr bwMode="auto">
          <a:xfrm>
            <a:off x="0" y="2928934"/>
            <a:ext cx="9144000" cy="2593975"/>
            <a:chOff x="0" y="2341"/>
            <a:chExt cx="5760" cy="1634"/>
          </a:xfrm>
        </p:grpSpPr>
        <p:sp>
          <p:nvSpPr>
            <p:cNvPr id="31749" name="Rectangle 5"/>
            <p:cNvSpPr>
              <a:spLocks noChangeArrowheads="1"/>
            </p:cNvSpPr>
            <p:nvPr/>
          </p:nvSpPr>
          <p:spPr bwMode="auto">
            <a:xfrm>
              <a:off x="0" y="2341"/>
              <a:ext cx="5760" cy="5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dirty="0">
                  <a:solidFill>
                    <a:srgbClr val="00B050"/>
                  </a:solidFill>
                </a:rPr>
                <a:t>Typy </a:t>
              </a:r>
              <a:r>
                <a:rPr lang="cs-CZ" dirty="0" err="1">
                  <a:solidFill>
                    <a:srgbClr val="00B050"/>
                  </a:solidFill>
                </a:rPr>
                <a:t>překryvu</a:t>
              </a:r>
              <a:r>
                <a:rPr lang="cs-CZ" dirty="0">
                  <a:solidFill>
                    <a:srgbClr val="00B050"/>
                  </a:solidFill>
                </a:rPr>
                <a:t> orbitalů</a:t>
              </a:r>
            </a:p>
            <a:p>
              <a:r>
                <a:rPr lang="cs-CZ" dirty="0">
                  <a:solidFill>
                    <a:srgbClr val="3333CC"/>
                  </a:solidFill>
                </a:rPr>
                <a:t>vazba σ</a:t>
              </a:r>
            </a:p>
            <a:p>
              <a:r>
                <a:rPr lang="cs-CZ" b="0" dirty="0"/>
                <a:t>Elektronová hustota na spojnici </a:t>
              </a:r>
              <a:r>
                <a:rPr lang="cs-CZ" b="0" dirty="0" smtClean="0"/>
                <a:t>jader</a:t>
              </a:r>
              <a:endParaRPr lang="cs-CZ" b="0" dirty="0"/>
            </a:p>
          </p:txBody>
        </p:sp>
        <p:pic>
          <p:nvPicPr>
            <p:cNvPr id="31750" name="Picture 6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21" y="3339"/>
              <a:ext cx="4800" cy="6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  <p:sp>
        <p:nvSpPr>
          <p:cNvPr id="31752" name="Rectangle 8"/>
          <p:cNvSpPr>
            <a:spLocks noChangeArrowheads="1"/>
          </p:cNvSpPr>
          <p:nvPr/>
        </p:nvSpPr>
        <p:spPr bwMode="auto">
          <a:xfrm>
            <a:off x="1476375" y="333375"/>
            <a:ext cx="6264275" cy="72072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Kovalentní vazba </a:t>
            </a:r>
            <a:b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teorie valenčních vazeb (VB, VV)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57224" y="5786454"/>
            <a:ext cx="621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7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7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81" name="Group 13"/>
          <p:cNvGrpSpPr>
            <a:grpSpLocks/>
          </p:cNvGrpSpPr>
          <p:nvPr/>
        </p:nvGrpSpPr>
        <p:grpSpPr bwMode="auto">
          <a:xfrm>
            <a:off x="-252413" y="1196975"/>
            <a:ext cx="9144001" cy="2952750"/>
            <a:chOff x="0" y="527"/>
            <a:chExt cx="5760" cy="1860"/>
          </a:xfrm>
        </p:grpSpPr>
        <p:sp>
          <p:nvSpPr>
            <p:cNvPr id="32772" name="Rectangle 4"/>
            <p:cNvSpPr>
              <a:spLocks noChangeArrowheads="1"/>
            </p:cNvSpPr>
            <p:nvPr/>
          </p:nvSpPr>
          <p:spPr bwMode="auto">
            <a:xfrm>
              <a:off x="0" y="527"/>
              <a:ext cx="5760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cs-CZ" dirty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Typy </a:t>
              </a:r>
              <a:r>
                <a:rPr lang="cs-CZ" dirty="0" err="1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překryvu</a:t>
              </a:r>
              <a:r>
                <a:rPr lang="cs-CZ" dirty="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 orbitalů</a:t>
              </a:r>
            </a:p>
            <a:p>
              <a:r>
                <a:rPr lang="cs-CZ" dirty="0">
                  <a:solidFill>
                    <a:srgbClr val="00B050"/>
                  </a:solidFill>
                </a:rPr>
                <a:t>vazba </a:t>
              </a:r>
              <a:r>
                <a:rPr lang="cs-CZ" dirty="0">
                  <a:solidFill>
                    <a:srgbClr val="00B050"/>
                  </a:solidFill>
                  <a:latin typeface="Symbol" pitchFamily="18" charset="2"/>
                  <a:cs typeface="Rod" pitchFamily="49" charset="-79"/>
                </a:rPr>
                <a:t>p</a:t>
              </a:r>
              <a:endParaRPr lang="el-GR" dirty="0">
                <a:solidFill>
                  <a:srgbClr val="00B050"/>
                </a:solidFill>
                <a:latin typeface="Symbol" pitchFamily="18" charset="2"/>
                <a:cs typeface="Rod" pitchFamily="49" charset="-79"/>
              </a:endParaRPr>
            </a:p>
            <a:p>
              <a:r>
                <a:rPr lang="cs-CZ" b="0" dirty="0"/>
                <a:t>Elektronová hustota mimo spojnici jader</a:t>
              </a:r>
            </a:p>
          </p:txBody>
        </p:sp>
        <p:pic>
          <p:nvPicPr>
            <p:cNvPr id="32773" name="Picture 5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202" y="1253"/>
              <a:ext cx="2238" cy="11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32780" name="Picture 12" descr="delocalized-benzene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014" y="1298"/>
              <a:ext cx="1270" cy="953"/>
            </a:xfrm>
            <a:prstGeom prst="rect">
              <a:avLst/>
            </a:prstGeom>
            <a:noFill/>
          </p:spPr>
        </p:pic>
      </p:grpSp>
      <p:sp>
        <p:nvSpPr>
          <p:cNvPr id="32783" name="Rectangle 15"/>
          <p:cNvSpPr>
            <a:spLocks noChangeArrowheads="1"/>
          </p:cNvSpPr>
          <p:nvPr/>
        </p:nvSpPr>
        <p:spPr bwMode="auto">
          <a:xfrm>
            <a:off x="1403350" y="188913"/>
            <a:ext cx="6264275" cy="7207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Kovalentní vazba </a:t>
            </a:r>
            <a:b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400" dirty="0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teorie valenčních vazeb (VB, VV)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43042" y="4429132"/>
            <a:ext cx="5985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3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15074" y="4286256"/>
            <a:ext cx="5985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4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3" name="Text Box 3"/>
          <p:cNvSpPr txBox="1">
            <a:spLocks noChangeArrowheads="1"/>
          </p:cNvSpPr>
          <p:nvPr/>
        </p:nvSpPr>
        <p:spPr bwMode="auto">
          <a:xfrm>
            <a:off x="5148263" y="1844675"/>
            <a:ext cx="184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 eaLnBrk="0" hangingPunct="0"/>
            <a:endParaRPr lang="en-US" sz="2000" u="sng"/>
          </a:p>
        </p:txBody>
      </p:sp>
      <p:grpSp>
        <p:nvGrpSpPr>
          <p:cNvPr id="76839" name="Group 39"/>
          <p:cNvGrpSpPr>
            <a:grpSpLocks/>
          </p:cNvGrpSpPr>
          <p:nvPr/>
        </p:nvGrpSpPr>
        <p:grpSpPr bwMode="auto">
          <a:xfrm>
            <a:off x="5580063" y="2492375"/>
            <a:ext cx="2035175" cy="2651137"/>
            <a:chOff x="3515" y="1362"/>
            <a:chExt cx="1346" cy="2798"/>
          </a:xfrm>
        </p:grpSpPr>
        <p:pic>
          <p:nvPicPr>
            <p:cNvPr id="76804" name="Picture 4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664" y="1362"/>
              <a:ext cx="881" cy="5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6805" name="Picture 5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662" y="1959"/>
              <a:ext cx="1037" cy="3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6806" name="Picture 6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515" y="2384"/>
              <a:ext cx="1026" cy="5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6807" name="Picture 7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3519" y="2997"/>
              <a:ext cx="1183" cy="3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6808" name="Picture 8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3707" y="3419"/>
              <a:ext cx="990" cy="5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76809" name="Text Box 9"/>
            <p:cNvSpPr txBox="1">
              <a:spLocks noChangeArrowheads="1"/>
            </p:cNvSpPr>
            <p:nvPr/>
          </p:nvSpPr>
          <p:spPr bwMode="auto">
            <a:xfrm>
              <a:off x="4513" y="3794"/>
              <a:ext cx="257" cy="2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cs-CZ" b="0" i="1" baseline="-25000"/>
                <a:t>x</a:t>
              </a:r>
              <a:endParaRPr lang="en-US" b="0" i="1"/>
            </a:p>
          </p:txBody>
        </p:sp>
        <p:sp>
          <p:nvSpPr>
            <p:cNvPr id="76810" name="Text Box 10"/>
            <p:cNvSpPr txBox="1">
              <a:spLocks noChangeArrowheads="1"/>
            </p:cNvSpPr>
            <p:nvPr/>
          </p:nvSpPr>
          <p:spPr bwMode="auto">
            <a:xfrm>
              <a:off x="3680" y="3914"/>
              <a:ext cx="256" cy="2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cs-CZ" b="0" i="1" baseline="-25000"/>
                <a:t>y</a:t>
              </a:r>
              <a:endParaRPr lang="en-US" b="0" i="1"/>
            </a:p>
          </p:txBody>
        </p:sp>
        <p:sp>
          <p:nvSpPr>
            <p:cNvPr id="76811" name="Text Box 11"/>
            <p:cNvSpPr txBox="1">
              <a:spLocks noChangeArrowheads="1"/>
            </p:cNvSpPr>
            <p:nvPr/>
          </p:nvSpPr>
          <p:spPr bwMode="auto">
            <a:xfrm>
              <a:off x="4558" y="3158"/>
              <a:ext cx="256" cy="2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cs-CZ" b="0" i="1" baseline="-25000"/>
                <a:t>x</a:t>
              </a:r>
              <a:endParaRPr lang="en-US" b="0" i="1"/>
            </a:p>
          </p:txBody>
        </p:sp>
        <p:sp>
          <p:nvSpPr>
            <p:cNvPr id="76812" name="Text Box 12"/>
            <p:cNvSpPr txBox="1">
              <a:spLocks noChangeArrowheads="1"/>
            </p:cNvSpPr>
            <p:nvPr/>
          </p:nvSpPr>
          <p:spPr bwMode="auto">
            <a:xfrm>
              <a:off x="3680" y="3167"/>
              <a:ext cx="256" cy="2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cs-CZ" b="0" i="1" baseline="-25000"/>
                <a:t>z</a:t>
              </a:r>
              <a:endParaRPr lang="en-US" b="0" i="1"/>
            </a:p>
          </p:txBody>
        </p:sp>
        <p:sp>
          <p:nvSpPr>
            <p:cNvPr id="76813" name="Text Box 13"/>
            <p:cNvSpPr txBox="1">
              <a:spLocks noChangeArrowheads="1"/>
            </p:cNvSpPr>
            <p:nvPr/>
          </p:nvSpPr>
          <p:spPr bwMode="auto">
            <a:xfrm>
              <a:off x="4604" y="2704"/>
              <a:ext cx="256" cy="2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en-US" b="0" i="1" baseline="-25000"/>
                <a:t>y</a:t>
              </a:r>
              <a:endParaRPr lang="en-US" b="0" i="1"/>
            </a:p>
          </p:txBody>
        </p:sp>
        <p:sp>
          <p:nvSpPr>
            <p:cNvPr id="76814" name="Text Box 14"/>
            <p:cNvSpPr txBox="1">
              <a:spLocks noChangeArrowheads="1"/>
            </p:cNvSpPr>
            <p:nvPr/>
          </p:nvSpPr>
          <p:spPr bwMode="auto">
            <a:xfrm>
              <a:off x="3680" y="2674"/>
              <a:ext cx="256" cy="2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en-US" b="0" i="1" baseline="-25000"/>
                <a:t>x</a:t>
              </a:r>
              <a:endParaRPr lang="en-US" b="0" i="1"/>
            </a:p>
          </p:txBody>
        </p:sp>
        <p:sp>
          <p:nvSpPr>
            <p:cNvPr id="76815" name="Text Box 15"/>
            <p:cNvSpPr txBox="1">
              <a:spLocks noChangeArrowheads="1"/>
            </p:cNvSpPr>
            <p:nvPr/>
          </p:nvSpPr>
          <p:spPr bwMode="auto">
            <a:xfrm>
              <a:off x="4604" y="2160"/>
              <a:ext cx="256" cy="2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cs-CZ" b="0" i="1" baseline="-25000"/>
                <a:t>x</a:t>
              </a:r>
              <a:endParaRPr lang="en-US" b="0" i="1"/>
            </a:p>
          </p:txBody>
        </p:sp>
        <p:sp>
          <p:nvSpPr>
            <p:cNvPr id="76816" name="Text Box 16"/>
            <p:cNvSpPr txBox="1">
              <a:spLocks noChangeArrowheads="1"/>
            </p:cNvSpPr>
            <p:nvPr/>
          </p:nvSpPr>
          <p:spPr bwMode="auto">
            <a:xfrm>
              <a:off x="3693" y="2203"/>
              <a:ext cx="198" cy="2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s</a:t>
              </a:r>
            </a:p>
          </p:txBody>
        </p:sp>
        <p:sp>
          <p:nvSpPr>
            <p:cNvPr id="76817" name="Text Box 17"/>
            <p:cNvSpPr txBox="1">
              <a:spLocks noChangeArrowheads="1"/>
            </p:cNvSpPr>
            <p:nvPr/>
          </p:nvSpPr>
          <p:spPr bwMode="auto">
            <a:xfrm>
              <a:off x="4604" y="1616"/>
              <a:ext cx="257" cy="2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en-US" b="0" i="1" baseline="-25000"/>
                <a:t>y</a:t>
              </a:r>
              <a:endParaRPr lang="en-US" b="0" i="1"/>
            </a:p>
          </p:txBody>
        </p:sp>
        <p:sp>
          <p:nvSpPr>
            <p:cNvPr id="76818" name="Text Box 18"/>
            <p:cNvSpPr txBox="1">
              <a:spLocks noChangeArrowheads="1"/>
            </p:cNvSpPr>
            <p:nvPr/>
          </p:nvSpPr>
          <p:spPr bwMode="auto">
            <a:xfrm>
              <a:off x="3687" y="1668"/>
              <a:ext cx="197" cy="2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s</a:t>
              </a:r>
            </a:p>
          </p:txBody>
        </p:sp>
      </p:grpSp>
      <p:sp>
        <p:nvSpPr>
          <p:cNvPr id="76833" name="Text Box 33"/>
          <p:cNvSpPr txBox="1">
            <a:spLocks noChangeArrowheads="1"/>
          </p:cNvSpPr>
          <p:nvPr/>
        </p:nvSpPr>
        <p:spPr bwMode="auto">
          <a:xfrm>
            <a:off x="611188" y="1844675"/>
            <a:ext cx="31623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cs-CZ" dirty="0" err="1">
                <a:solidFill>
                  <a:srgbClr val="FF0000"/>
                </a:solidFill>
              </a:rPr>
              <a:t>antivazebné</a:t>
            </a:r>
            <a:r>
              <a:rPr lang="cs-CZ" dirty="0">
                <a:solidFill>
                  <a:srgbClr val="FF0000"/>
                </a:solidFill>
              </a:rPr>
              <a:t> orbitaly </a:t>
            </a:r>
            <a:r>
              <a:rPr lang="en-US" dirty="0">
                <a:solidFill>
                  <a:srgbClr val="FF0000"/>
                </a:solidFill>
              </a:rPr>
              <a:t>(+/-)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6834" name="Text Box 34"/>
          <p:cNvSpPr txBox="1">
            <a:spLocks noChangeArrowheads="1"/>
          </p:cNvSpPr>
          <p:nvPr/>
        </p:nvSpPr>
        <p:spPr bwMode="auto">
          <a:xfrm>
            <a:off x="4859338" y="1654175"/>
            <a:ext cx="35369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>
                <a:solidFill>
                  <a:srgbClr val="3333CC"/>
                </a:solidFill>
              </a:rPr>
              <a:t>nevazebné orbitaly </a:t>
            </a:r>
          </a:p>
          <a:p>
            <a:pPr algn="l"/>
            <a:r>
              <a:rPr lang="cs-CZ">
                <a:solidFill>
                  <a:srgbClr val="3333CC"/>
                </a:solidFill>
              </a:rPr>
              <a:t>(symetrie, umístění v prostoru)</a:t>
            </a:r>
          </a:p>
        </p:txBody>
      </p:sp>
      <p:sp>
        <p:nvSpPr>
          <p:cNvPr id="76836" name="Rectangle 36"/>
          <p:cNvSpPr>
            <a:spLocks noChangeArrowheads="1"/>
          </p:cNvSpPr>
          <p:nvPr/>
        </p:nvSpPr>
        <p:spPr bwMode="auto">
          <a:xfrm>
            <a:off x="2843213" y="1125538"/>
            <a:ext cx="3457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2000" dirty="0">
                <a:solidFill>
                  <a:srgbClr val="00B050"/>
                </a:solidFill>
              </a:rPr>
              <a:t>Neúčinné </a:t>
            </a:r>
            <a:r>
              <a:rPr lang="cs-CZ" sz="2000" dirty="0" err="1">
                <a:solidFill>
                  <a:srgbClr val="00B050"/>
                </a:solidFill>
              </a:rPr>
              <a:t>překryvy</a:t>
            </a:r>
            <a:r>
              <a:rPr lang="cs-CZ" sz="2000" dirty="0">
                <a:solidFill>
                  <a:srgbClr val="00B050"/>
                </a:solidFill>
              </a:rPr>
              <a:t> orbitalů</a:t>
            </a:r>
          </a:p>
        </p:txBody>
      </p:sp>
      <p:grpSp>
        <p:nvGrpSpPr>
          <p:cNvPr id="76838" name="Group 38"/>
          <p:cNvGrpSpPr>
            <a:grpSpLocks/>
          </p:cNvGrpSpPr>
          <p:nvPr/>
        </p:nvGrpSpPr>
        <p:grpSpPr bwMode="auto">
          <a:xfrm>
            <a:off x="1154113" y="2540001"/>
            <a:ext cx="1717675" cy="2746388"/>
            <a:chOff x="727" y="1600"/>
            <a:chExt cx="1082" cy="2515"/>
          </a:xfrm>
        </p:grpSpPr>
        <p:pic>
          <p:nvPicPr>
            <p:cNvPr id="76821" name="Picture 21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884" y="1600"/>
              <a:ext cx="848" cy="1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6822" name="Picture 22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727" y="2152"/>
              <a:ext cx="970" cy="1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6823" name="Picture 23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921" y="2712"/>
              <a:ext cx="673" cy="4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6824" name="Picture 24"/>
            <p:cNvPicPr>
              <a:picLocks noChangeAspect="1" noChangeArrowheads="1"/>
            </p:cNvPicPr>
            <p:nvPr/>
          </p:nvPicPr>
          <p:blipFill>
            <a:blip r:embed="rId10"/>
            <a:srcRect/>
            <a:stretch>
              <a:fillRect/>
            </a:stretch>
          </p:blipFill>
          <p:spPr bwMode="auto">
            <a:xfrm>
              <a:off x="749" y="3619"/>
              <a:ext cx="950" cy="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76825" name="Text Box 25"/>
            <p:cNvSpPr txBox="1">
              <a:spLocks noChangeArrowheads="1"/>
            </p:cNvSpPr>
            <p:nvPr/>
          </p:nvSpPr>
          <p:spPr bwMode="auto">
            <a:xfrm>
              <a:off x="1551" y="1835"/>
              <a:ext cx="24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cs-CZ" b="0" i="1" baseline="-25000"/>
                <a:t>z</a:t>
              </a:r>
              <a:endParaRPr lang="en-US" b="0" i="1"/>
            </a:p>
          </p:txBody>
        </p:sp>
        <p:sp>
          <p:nvSpPr>
            <p:cNvPr id="76826" name="Text Box 26"/>
            <p:cNvSpPr txBox="1">
              <a:spLocks noChangeArrowheads="1"/>
            </p:cNvSpPr>
            <p:nvPr/>
          </p:nvSpPr>
          <p:spPr bwMode="auto">
            <a:xfrm>
              <a:off x="902" y="1835"/>
              <a:ext cx="18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s</a:t>
              </a:r>
            </a:p>
          </p:txBody>
        </p:sp>
        <p:sp>
          <p:nvSpPr>
            <p:cNvPr id="76828" name="Text Box 28"/>
            <p:cNvSpPr txBox="1">
              <a:spLocks noChangeArrowheads="1"/>
            </p:cNvSpPr>
            <p:nvPr/>
          </p:nvSpPr>
          <p:spPr bwMode="auto">
            <a:xfrm>
              <a:off x="874" y="2333"/>
              <a:ext cx="24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cs-CZ" b="0" i="1" baseline="-25000"/>
                <a:t>z</a:t>
              </a:r>
              <a:endParaRPr lang="en-US" b="0" i="1"/>
            </a:p>
          </p:txBody>
        </p:sp>
        <p:sp>
          <p:nvSpPr>
            <p:cNvPr id="76829" name="Text Box 29"/>
            <p:cNvSpPr txBox="1">
              <a:spLocks noChangeArrowheads="1"/>
            </p:cNvSpPr>
            <p:nvPr/>
          </p:nvSpPr>
          <p:spPr bwMode="auto">
            <a:xfrm>
              <a:off x="884" y="3203"/>
              <a:ext cx="24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en-US" b="0" i="1" baseline="-25000"/>
                <a:t>y</a:t>
              </a:r>
              <a:endParaRPr lang="en-US" b="0" i="1"/>
            </a:p>
          </p:txBody>
        </p:sp>
        <p:sp>
          <p:nvSpPr>
            <p:cNvPr id="76830" name="Text Box 30"/>
            <p:cNvSpPr txBox="1">
              <a:spLocks noChangeArrowheads="1"/>
            </p:cNvSpPr>
            <p:nvPr/>
          </p:nvSpPr>
          <p:spPr bwMode="auto">
            <a:xfrm>
              <a:off x="1565" y="3203"/>
              <a:ext cx="24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en-US" b="0" i="1" baseline="-25000"/>
                <a:t>y</a:t>
              </a:r>
              <a:endParaRPr lang="en-US" b="0" i="1"/>
            </a:p>
          </p:txBody>
        </p:sp>
        <p:sp>
          <p:nvSpPr>
            <p:cNvPr id="76831" name="Text Box 31"/>
            <p:cNvSpPr txBox="1">
              <a:spLocks noChangeArrowheads="1"/>
            </p:cNvSpPr>
            <p:nvPr/>
          </p:nvSpPr>
          <p:spPr bwMode="auto">
            <a:xfrm>
              <a:off x="930" y="3884"/>
              <a:ext cx="24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cs-CZ" b="0" i="1" baseline="-25000"/>
                <a:t>x</a:t>
              </a:r>
              <a:endParaRPr lang="en-US" b="0" i="1"/>
            </a:p>
          </p:txBody>
        </p:sp>
        <p:sp>
          <p:nvSpPr>
            <p:cNvPr id="76832" name="Text Box 32"/>
            <p:cNvSpPr txBox="1">
              <a:spLocks noChangeArrowheads="1"/>
            </p:cNvSpPr>
            <p:nvPr/>
          </p:nvSpPr>
          <p:spPr bwMode="auto">
            <a:xfrm>
              <a:off x="1565" y="3884"/>
              <a:ext cx="24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cs-CZ" b="0" i="1" baseline="-25000"/>
                <a:t>x</a:t>
              </a:r>
              <a:endParaRPr lang="en-US" b="0" i="1"/>
            </a:p>
          </p:txBody>
        </p:sp>
        <p:sp>
          <p:nvSpPr>
            <p:cNvPr id="76837" name="Text Box 37"/>
            <p:cNvSpPr txBox="1">
              <a:spLocks noChangeArrowheads="1"/>
            </p:cNvSpPr>
            <p:nvPr/>
          </p:nvSpPr>
          <p:spPr bwMode="auto">
            <a:xfrm>
              <a:off x="1565" y="2341"/>
              <a:ext cx="24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l" eaLnBrk="0" hangingPunct="0"/>
              <a:r>
                <a:rPr lang="en-US" b="0" i="1"/>
                <a:t>p</a:t>
              </a:r>
              <a:r>
                <a:rPr lang="cs-CZ" b="0" i="1" baseline="-25000"/>
                <a:t>z</a:t>
              </a:r>
              <a:endParaRPr lang="en-US" b="0" i="1"/>
            </a:p>
          </p:txBody>
        </p:sp>
      </p:grpSp>
      <p:sp>
        <p:nvSpPr>
          <p:cNvPr id="76840" name="Rectangle 40"/>
          <p:cNvSpPr>
            <a:spLocks noChangeArrowheads="1"/>
          </p:cNvSpPr>
          <p:nvPr/>
        </p:nvSpPr>
        <p:spPr bwMode="auto">
          <a:xfrm>
            <a:off x="1403350" y="188913"/>
            <a:ext cx="6264275" cy="7207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anchor="ctr"/>
          <a:lstStyle/>
          <a:p>
            <a:r>
              <a:rPr lang="cs-CZ" sz="2400" dirty="0">
                <a:solidFill>
                  <a:srgbClr val="808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Kovalentní vazba </a:t>
            </a:r>
            <a:br>
              <a:rPr lang="cs-CZ" sz="2400" dirty="0">
                <a:solidFill>
                  <a:srgbClr val="808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2400" dirty="0">
                <a:solidFill>
                  <a:srgbClr val="808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teorie valenčních vazeb (VB, VV)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1285852" y="5572140"/>
            <a:ext cx="5985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5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786446" y="5500702"/>
            <a:ext cx="5985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Obr. 6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6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6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68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6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1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na snímku č.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1. 6.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javascript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jmolScript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'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load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%20model/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ltf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/p-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orbitalse.smol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;spin%20on;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mo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%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2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na snímku č.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1. 6.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http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img.sparknowledges.com/figures/8/83ce1fb7be648ede5325ea60c96b495c/wav.gif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3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na snímku č.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1. 6.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http://butane.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chem.uiuc.edu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pshapley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/genchem2/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intro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/orbit.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gif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4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na snímku č.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1. 6.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butane.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chem.uiuc.edu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pshapley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/genchem3/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intro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/orbit.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gif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 5 na snímku č. 6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1. 6.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chem.ufl.edu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/~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itl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/2045/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matter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/FG09_036.GIF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Obr.6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na snímku č.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6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[online]. [cit.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1. 6. </a:t>
            </a:r>
            <a:r>
              <a:rPr lang="it-IT" sz="1400" dirty="0" smtClean="0">
                <a:latin typeface="Times New Roman" pitchFamily="18" charset="0"/>
                <a:cs typeface="Times New Roman" pitchFamily="18" charset="0"/>
              </a:rPr>
              <a:t>2012]. Dostupný na WWW: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chem.ufl.edu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/~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itl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/2045/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matter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/FG10_036.GIF</a:t>
            </a:r>
          </a:p>
          <a:p>
            <a:pPr>
              <a:buNone/>
            </a:pP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Olmsted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 III.,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Williams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G.M.: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Chemistry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Molecular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Science.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Mosby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St. Louis, USA 1994.</a:t>
            </a: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2430</TotalTime>
  <Words>296</Words>
  <Application>Microsoft Office PowerPoint</Application>
  <PresentationFormat>Předvádění na obrazovce (4:3)</PresentationFormat>
  <Paragraphs>94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Výchozí návrh</vt:lpstr>
      <vt:lpstr>Graph</vt:lpstr>
      <vt:lpstr>Snímek 1</vt:lpstr>
      <vt:lpstr>Kovalentní vazba</vt:lpstr>
      <vt:lpstr>Kovalentní vazba  teorie valenčních vazeb (VB, VV)</vt:lpstr>
      <vt:lpstr>Snímek 4</vt:lpstr>
      <vt:lpstr>Snímek 5</vt:lpstr>
      <vt:lpstr>Snímek 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Ivan</cp:lastModifiedBy>
  <dcterms:created xsi:type="dcterms:W3CDTF">2006-09-26T13:26:25Z</dcterms:created>
  <dcterms:modified xsi:type="dcterms:W3CDTF">2012-12-19T11:19:56Z</dcterms:modified>
</cp:coreProperties>
</file>