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51" r:id="rId2"/>
    <p:sldId id="323" r:id="rId3"/>
    <p:sldId id="324" r:id="rId4"/>
    <p:sldId id="326" r:id="rId5"/>
    <p:sldId id="329" r:id="rId6"/>
    <p:sldId id="331" r:id="rId7"/>
    <p:sldId id="314" r:id="rId8"/>
    <p:sldId id="352" r:id="rId9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FFCC00"/>
    <a:srgbClr val="00FFCC"/>
    <a:srgbClr val="3333CC"/>
    <a:srgbClr val="FFFFCC"/>
    <a:srgbClr val="FFFF99"/>
    <a:srgbClr val="00FF00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D3F55CBD-5A93-4D52-8CDB-4B1F4428FD3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8D166A-95AB-4012-BA8B-87A14911D8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4E58B1-DC95-4E02-B2C6-639F13C7B5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6FA6C7-2453-49D8-9B93-32BFC05D53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66B5C4-4A1D-4D0B-A947-48F9FF1908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0A82CF-E70E-45FE-9DF4-182965E8925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0E02AD-5B3A-43C1-A47D-31EF711276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8BC386-B202-4F25-AA05-BA62810EE1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FCB80-7DEB-448B-9DA1-3414EA0057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F043A-583A-45CC-AE6D-2F3D9FCCFD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7FFAE-6B5E-436B-9BF8-DFD4B29CA2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04284-3EE5-4D0C-859F-12B697AB3F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3FDE095-0ECF-4A05-9534-8F9174E3EB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A4D913F-C6D1-4BBD-90A3-70FD5009C5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FC7ACE3-EF8B-48D9-A99B-701C99181A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1831B1D-5627-4F2F-9AFE-358D7CC515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0C234B1-C97C-4FE0-90F8-FDCB68093F0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A08410EE-B28F-43A9-A64C-805C20B8F72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6.png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oleObject" Target="../embeddings/oleObject5.bin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VY_32_INOVACE_CH_1_BAR_11_OBECNACHEMIE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Teorie molekulových orbitalů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teorii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molekulových orbitalů.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5" name="Text Box 3"/>
          <p:cNvSpPr txBox="1">
            <a:spLocks noChangeArrowheads="1"/>
          </p:cNvSpPr>
          <p:nvPr/>
        </p:nvSpPr>
        <p:spPr bwMode="auto">
          <a:xfrm>
            <a:off x="971550" y="1341438"/>
            <a:ext cx="7086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 eaLnBrk="0" hangingPunct="0"/>
            <a:r>
              <a:rPr lang="cs-CZ" dirty="0">
                <a:solidFill>
                  <a:schemeClr val="tx2">
                    <a:lumMod val="95000"/>
                    <a:lumOff val="5000"/>
                  </a:schemeClr>
                </a:solidFill>
              </a:rPr>
              <a:t>Teorie valenční vazby (VB) nedokáže vysvětlit </a:t>
            </a:r>
            <a:r>
              <a:rPr lang="cs-CZ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:</a:t>
            </a:r>
            <a:endParaRPr lang="cs-CZ" dirty="0">
              <a:solidFill>
                <a:schemeClr val="tx2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0596" name="Rectangle 4"/>
          <p:cNvSpPr>
            <a:spLocks noChangeArrowheads="1"/>
          </p:cNvSpPr>
          <p:nvPr/>
        </p:nvSpPr>
        <p:spPr bwMode="auto">
          <a:xfrm>
            <a:off x="1763713" y="1773238"/>
            <a:ext cx="376898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buFont typeface="Wingdings" pitchFamily="2" charset="2"/>
              <a:buNone/>
            </a:pPr>
            <a:r>
              <a:rPr lang="cs-CZ" b="0" dirty="0" smtClean="0">
                <a:cs typeface="Arial" pitchFamily="34" charset="0"/>
              </a:rPr>
              <a:t>− </a:t>
            </a:r>
            <a:r>
              <a:rPr lang="cs-CZ" b="0" dirty="0">
                <a:cs typeface="Arial" pitchFamily="34" charset="0"/>
              </a:rPr>
              <a:t>dvojná vazba, </a:t>
            </a:r>
            <a:r>
              <a:rPr lang="cs-CZ" b="0" dirty="0" smtClean="0">
                <a:cs typeface="Arial" pitchFamily="34" charset="0"/>
              </a:rPr>
              <a:t>paramagnetismus!</a:t>
            </a:r>
            <a:endParaRPr lang="cs-CZ" b="0" dirty="0">
              <a:cs typeface="Arial" pitchFamily="34" charset="0"/>
            </a:endParaRPr>
          </a:p>
          <a:p>
            <a:pPr algn="l" eaLnBrk="0" hangingPunct="0">
              <a:buFont typeface="Wingdings" pitchFamily="2" charset="2"/>
              <a:buNone/>
            </a:pPr>
            <a:r>
              <a:rPr lang="cs-CZ" b="0" dirty="0" smtClean="0">
                <a:cs typeface="Arial" pitchFamily="34" charset="0"/>
              </a:rPr>
              <a:t>• </a:t>
            </a:r>
            <a:r>
              <a:rPr lang="cs-CZ" b="0" dirty="0">
                <a:solidFill>
                  <a:srgbClr val="C00000"/>
                </a:solidFill>
                <a:cs typeface="Arial" pitchFamily="34" charset="0"/>
              </a:rPr>
              <a:t>B</a:t>
            </a:r>
            <a:r>
              <a:rPr lang="cs-CZ" b="0" baseline="-25000" dirty="0">
                <a:solidFill>
                  <a:srgbClr val="C00000"/>
                </a:solidFill>
                <a:cs typeface="Arial" pitchFamily="34" charset="0"/>
              </a:rPr>
              <a:t>2</a:t>
            </a:r>
            <a:r>
              <a:rPr lang="cs-CZ" b="0" dirty="0">
                <a:solidFill>
                  <a:srgbClr val="C00000"/>
                </a:solidFill>
                <a:cs typeface="Arial" pitchFamily="34" charset="0"/>
              </a:rPr>
              <a:t>H</a:t>
            </a:r>
            <a:r>
              <a:rPr lang="cs-CZ" b="0" baseline="-25000" dirty="0">
                <a:solidFill>
                  <a:srgbClr val="C00000"/>
                </a:solidFill>
                <a:cs typeface="Arial" pitchFamily="34" charset="0"/>
              </a:rPr>
              <a:t>6</a:t>
            </a:r>
            <a:r>
              <a:rPr lang="cs-CZ" b="0" dirty="0">
                <a:cs typeface="Arial" pitchFamily="34" charset="0"/>
              </a:rPr>
              <a:t> − jak drží pohromadě?</a:t>
            </a:r>
          </a:p>
          <a:p>
            <a:pPr algn="l" eaLnBrk="0" hangingPunct="0">
              <a:buFont typeface="Wingdings" pitchFamily="2" charset="2"/>
              <a:buNone/>
            </a:pPr>
            <a:r>
              <a:rPr lang="cs-CZ" b="0" dirty="0">
                <a:cs typeface="Arial" pitchFamily="34" charset="0"/>
              </a:rPr>
              <a:t/>
            </a:r>
            <a:br>
              <a:rPr lang="cs-CZ" b="0" dirty="0">
                <a:cs typeface="Arial" pitchFamily="34" charset="0"/>
              </a:rPr>
            </a:br>
            <a:r>
              <a:rPr lang="cs-CZ" b="0" dirty="0">
                <a:cs typeface="Arial" pitchFamily="34" charset="0"/>
              </a:rPr>
              <a:t>           − </a:t>
            </a:r>
            <a:r>
              <a:rPr lang="cs-CZ" b="0" dirty="0" smtClean="0">
                <a:cs typeface="Arial" pitchFamily="34" charset="0"/>
              </a:rPr>
              <a:t>nevazebné </a:t>
            </a:r>
            <a:r>
              <a:rPr lang="cs-CZ" b="0" dirty="0">
                <a:cs typeface="Arial" pitchFamily="34" charset="0"/>
              </a:rPr>
              <a:t>páry? </a:t>
            </a:r>
            <a:endParaRPr lang="cs-CZ" b="0" dirty="0"/>
          </a:p>
        </p:txBody>
      </p:sp>
      <p:sp>
        <p:nvSpPr>
          <p:cNvPr id="110599" name="Rectangle 7"/>
          <p:cNvSpPr>
            <a:spLocks noChangeArrowheads="1"/>
          </p:cNvSpPr>
          <p:nvPr/>
        </p:nvSpPr>
        <p:spPr bwMode="auto">
          <a:xfrm>
            <a:off x="539750" y="3500438"/>
            <a:ext cx="7921625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T</a:t>
            </a:r>
            <a:r>
              <a:rPr lang="en-US" sz="2000" dirty="0" err="1">
                <a:solidFill>
                  <a:schemeClr val="tx2">
                    <a:lumMod val="95000"/>
                    <a:lumOff val="5000"/>
                  </a:schemeClr>
                </a:solidFill>
              </a:rPr>
              <a:t>eorie</a:t>
            </a:r>
            <a:r>
              <a:rPr lang="en-US" sz="2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95000"/>
                    <a:lumOff val="5000"/>
                  </a:schemeClr>
                </a:solidFill>
              </a:rPr>
              <a:t>molekulov</a:t>
            </a:r>
            <a:r>
              <a:rPr lang="cs-CZ" sz="2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ý</a:t>
            </a:r>
            <a:r>
              <a:rPr lang="en-US" sz="2000" dirty="0" err="1">
                <a:solidFill>
                  <a:schemeClr val="tx2">
                    <a:lumMod val="95000"/>
                    <a:lumOff val="5000"/>
                  </a:schemeClr>
                </a:solidFill>
              </a:rPr>
              <a:t>ch</a:t>
            </a:r>
            <a:r>
              <a:rPr lang="en-US" sz="2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 orbital</a:t>
            </a:r>
            <a:r>
              <a:rPr lang="cs-CZ" sz="2000" dirty="0">
                <a:solidFill>
                  <a:schemeClr val="tx2">
                    <a:lumMod val="95000"/>
                    <a:lumOff val="5000"/>
                  </a:schemeClr>
                </a:solidFill>
              </a:rPr>
              <a:t>ů (MO),</a:t>
            </a:r>
            <a:r>
              <a:rPr lang="cs-CZ" b="0" dirty="0">
                <a:solidFill>
                  <a:schemeClr val="tx2">
                    <a:lumMod val="95000"/>
                    <a:lumOff val="5000"/>
                  </a:schemeClr>
                </a:solidFill>
              </a:rPr>
              <a:t> </a:t>
            </a:r>
          </a:p>
          <a:p>
            <a:r>
              <a:rPr lang="cs-CZ" dirty="0" smtClean="0"/>
              <a:t>vysvětluje </a:t>
            </a:r>
            <a:r>
              <a:rPr lang="cs-CZ" dirty="0"/>
              <a:t>řád vazby, magnetické vlastnosti</a:t>
            </a:r>
          </a:p>
          <a:p>
            <a:endParaRPr lang="cs-CZ" b="0" dirty="0"/>
          </a:p>
          <a:p>
            <a:pPr algn="l"/>
            <a:r>
              <a:rPr lang="cs-CZ" b="0" dirty="0"/>
              <a:t>elektrony jsou umístěny do molekulových orbitalů: </a:t>
            </a:r>
          </a:p>
          <a:p>
            <a:pPr algn="l"/>
            <a:r>
              <a:rPr lang="cs-CZ" b="0" dirty="0"/>
              <a:t>        </a:t>
            </a:r>
            <a:r>
              <a:rPr lang="cs-CZ" b="0" dirty="0">
                <a:cs typeface="Arial" pitchFamily="34" charset="0"/>
              </a:rPr>
              <a:t>● </a:t>
            </a:r>
            <a:r>
              <a:rPr lang="cs-CZ" b="0" dirty="0"/>
              <a:t>orbitaly se rozprostírají přes 2 a více atomů – </a:t>
            </a:r>
            <a:r>
              <a:rPr lang="cs-CZ" b="0" dirty="0" err="1"/>
              <a:t>delokalizovány</a:t>
            </a:r>
            <a:endParaRPr lang="cs-CZ" b="0" dirty="0"/>
          </a:p>
          <a:p>
            <a:pPr algn="l"/>
            <a:r>
              <a:rPr lang="cs-CZ" b="0" dirty="0" smtClean="0">
                <a:cs typeface="Arial" pitchFamily="34" charset="0"/>
              </a:rPr>
              <a:t>        </a:t>
            </a:r>
            <a:r>
              <a:rPr lang="en-US" b="0" dirty="0" smtClean="0">
                <a:cs typeface="Arial" pitchFamily="34" charset="0"/>
              </a:rPr>
              <a:t>●</a:t>
            </a:r>
            <a:r>
              <a:rPr lang="cs-CZ" b="0" dirty="0" smtClean="0">
                <a:cs typeface="Arial" pitchFamily="34" charset="0"/>
              </a:rPr>
              <a:t> </a:t>
            </a:r>
            <a:r>
              <a:rPr lang="cs-CZ" b="0" dirty="0"/>
              <a:t>z </a:t>
            </a:r>
            <a:r>
              <a:rPr lang="cs-CZ" b="0" i="1" dirty="0"/>
              <a:t>n</a:t>
            </a:r>
            <a:r>
              <a:rPr lang="cs-CZ" b="0" dirty="0"/>
              <a:t> atomových orbitalů (AO) vzniká </a:t>
            </a:r>
            <a:r>
              <a:rPr lang="cs-CZ" b="0" i="1" dirty="0"/>
              <a:t>n</a:t>
            </a:r>
            <a:r>
              <a:rPr lang="cs-CZ" b="0" dirty="0"/>
              <a:t> molekulových orbitalů (MO)</a:t>
            </a:r>
          </a:p>
        </p:txBody>
      </p:sp>
      <p:sp>
        <p:nvSpPr>
          <p:cNvPr id="110600" name="Rectangle 8"/>
          <p:cNvSpPr>
            <a:spLocks noChangeArrowheads="1"/>
          </p:cNvSpPr>
          <p:nvPr/>
        </p:nvSpPr>
        <p:spPr bwMode="auto">
          <a:xfrm>
            <a:off x="1619250" y="333375"/>
            <a:ext cx="6337300" cy="792163"/>
          </a:xfrm>
          <a:prstGeom prst="rect">
            <a:avLst/>
          </a:prstGeom>
          <a:solidFill>
            <a:schemeClr val="accent1">
              <a:lumMod val="50000"/>
            </a:schemeClr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400" dirty="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teorie molekulových orbitalů </a:t>
            </a:r>
            <a:r>
              <a:rPr lang="cs-CZ" sz="2400" dirty="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(MO)</a:t>
            </a:r>
          </a:p>
        </p:txBody>
      </p:sp>
      <p:sp>
        <p:nvSpPr>
          <p:cNvPr id="110602" name="Rectangle 10"/>
          <p:cNvSpPr>
            <a:spLocks noChangeArrowheads="1"/>
          </p:cNvSpPr>
          <p:nvPr/>
        </p:nvSpPr>
        <p:spPr bwMode="auto">
          <a:xfrm>
            <a:off x="1692275" y="5589588"/>
            <a:ext cx="583247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000" dirty="0">
                <a:solidFill>
                  <a:srgbClr val="003300"/>
                </a:solidFill>
              </a:rPr>
              <a:t>podmínky </a:t>
            </a:r>
            <a:r>
              <a:rPr lang="cs-CZ" sz="2000" dirty="0" smtClean="0">
                <a:solidFill>
                  <a:srgbClr val="003300"/>
                </a:solidFill>
              </a:rPr>
              <a:t>vzniku MO:</a:t>
            </a:r>
            <a:r>
              <a:rPr lang="cs-CZ" sz="2000" dirty="0">
                <a:solidFill>
                  <a:srgbClr val="003300"/>
                </a:solidFill>
              </a:rPr>
              <a:t>	</a:t>
            </a:r>
            <a:r>
              <a:rPr lang="cs-CZ" sz="2000" b="0" dirty="0">
                <a:solidFill>
                  <a:srgbClr val="003300"/>
                </a:solidFill>
              </a:rPr>
              <a:t>1. podobná energie</a:t>
            </a:r>
          </a:p>
          <a:p>
            <a:pPr algn="l" eaLnBrk="0" hangingPunct="0">
              <a:spcBef>
                <a:spcPct val="5000"/>
              </a:spcBef>
            </a:pPr>
            <a:r>
              <a:rPr lang="cs-CZ" sz="2000" b="0" dirty="0">
                <a:solidFill>
                  <a:srgbClr val="003300"/>
                </a:solidFill>
              </a:rPr>
              <a:t>			2. dostatečný překryv</a:t>
            </a:r>
          </a:p>
          <a:p>
            <a:pPr algn="l" eaLnBrk="0" hangingPunct="0">
              <a:spcBef>
                <a:spcPct val="5000"/>
              </a:spcBef>
            </a:pPr>
            <a:r>
              <a:rPr lang="cs-CZ" sz="2000" b="0" dirty="0">
                <a:solidFill>
                  <a:srgbClr val="003300"/>
                </a:solidFill>
              </a:rPr>
              <a:t>			3. symetrie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9" grpId="0"/>
      <p:bldP spid="1106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9" name="Rectangle 11"/>
          <p:cNvSpPr>
            <a:spLocks noChangeArrowheads="1"/>
          </p:cNvSpPr>
          <p:nvPr/>
        </p:nvSpPr>
        <p:spPr bwMode="auto">
          <a:xfrm>
            <a:off x="936625" y="1676400"/>
            <a:ext cx="550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H</a:t>
            </a:r>
            <a:r>
              <a:rPr lang="cs-CZ" sz="2400" baseline="-25000">
                <a:solidFill>
                  <a:schemeClr val="accent2"/>
                </a:solidFill>
              </a:rPr>
              <a:t>A</a:t>
            </a:r>
            <a:endParaRPr lang="cs-CZ" sz="2400" baseline="-25000"/>
          </a:p>
        </p:txBody>
      </p:sp>
      <p:sp>
        <p:nvSpPr>
          <p:cNvPr id="114700" name="Rectangle 12"/>
          <p:cNvSpPr>
            <a:spLocks noChangeArrowheads="1"/>
          </p:cNvSpPr>
          <p:nvPr/>
        </p:nvSpPr>
        <p:spPr bwMode="auto">
          <a:xfrm>
            <a:off x="3648075" y="1676400"/>
            <a:ext cx="550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H</a:t>
            </a:r>
            <a:r>
              <a:rPr lang="en-US" sz="2400" baseline="-25000">
                <a:solidFill>
                  <a:schemeClr val="accent2"/>
                </a:solidFill>
              </a:rPr>
              <a:t>B</a:t>
            </a:r>
            <a:endParaRPr lang="cs-CZ" sz="2400" baseline="-25000"/>
          </a:p>
        </p:txBody>
      </p:sp>
      <p:sp>
        <p:nvSpPr>
          <p:cNvPr id="114701" name="Rectangle 13"/>
          <p:cNvSpPr>
            <a:spLocks noChangeArrowheads="1"/>
          </p:cNvSpPr>
          <p:nvPr/>
        </p:nvSpPr>
        <p:spPr bwMode="auto">
          <a:xfrm>
            <a:off x="2279650" y="1676400"/>
            <a:ext cx="517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H</a:t>
            </a:r>
            <a:r>
              <a:rPr lang="cs-CZ" sz="2400" baseline="-25000">
                <a:solidFill>
                  <a:schemeClr val="accent2"/>
                </a:solidFill>
              </a:rPr>
              <a:t>2</a:t>
            </a:r>
            <a:endParaRPr lang="cs-CZ" sz="2400" baseline="-25000"/>
          </a:p>
        </p:txBody>
      </p:sp>
      <p:sp>
        <p:nvSpPr>
          <p:cNvPr id="114706" name="Line 18"/>
          <p:cNvSpPr>
            <a:spLocks noChangeShapeType="1"/>
          </p:cNvSpPr>
          <p:nvPr/>
        </p:nvSpPr>
        <p:spPr bwMode="auto">
          <a:xfrm flipV="1">
            <a:off x="1055688" y="3883025"/>
            <a:ext cx="0" cy="50323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4707" name="Line 19"/>
          <p:cNvSpPr>
            <a:spLocks noChangeShapeType="1"/>
          </p:cNvSpPr>
          <p:nvPr/>
        </p:nvSpPr>
        <p:spPr bwMode="auto">
          <a:xfrm flipV="1">
            <a:off x="3792538" y="3860800"/>
            <a:ext cx="0" cy="50323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4708" name="Line 20"/>
          <p:cNvSpPr>
            <a:spLocks noChangeShapeType="1"/>
          </p:cNvSpPr>
          <p:nvPr/>
        </p:nvSpPr>
        <p:spPr bwMode="auto">
          <a:xfrm flipV="1">
            <a:off x="2424113" y="5013325"/>
            <a:ext cx="0" cy="50323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4709" name="Line 21"/>
          <p:cNvSpPr>
            <a:spLocks noChangeShapeType="1"/>
          </p:cNvSpPr>
          <p:nvPr/>
        </p:nvSpPr>
        <p:spPr bwMode="auto">
          <a:xfrm flipV="1">
            <a:off x="2627313" y="5026025"/>
            <a:ext cx="0" cy="50323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114710" name="Picture 22"/>
          <p:cNvPicPr>
            <a:picLocks noChangeAspect="1" noChangeArrowheads="1"/>
          </p:cNvPicPr>
          <p:nvPr/>
        </p:nvPicPr>
        <p:blipFill>
          <a:blip r:embed="rId3"/>
          <a:srcRect l="18210" t="24191" r="19571" b="25409"/>
          <a:stretch>
            <a:fillRect/>
          </a:stretch>
        </p:blipFill>
        <p:spPr bwMode="auto">
          <a:xfrm>
            <a:off x="6804025" y="1773238"/>
            <a:ext cx="2219325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4711" name="Picture 23"/>
          <p:cNvPicPr>
            <a:picLocks noChangeAspect="1" noChangeArrowheads="1"/>
          </p:cNvPicPr>
          <p:nvPr/>
        </p:nvPicPr>
        <p:blipFill>
          <a:blip r:embed="rId4"/>
          <a:srcRect l="17479" t="24580" r="17480" b="11871"/>
          <a:stretch>
            <a:fillRect/>
          </a:stretch>
        </p:blipFill>
        <p:spPr bwMode="auto">
          <a:xfrm>
            <a:off x="6804025" y="4724400"/>
            <a:ext cx="2170113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14712" name="Object 24"/>
          <p:cNvGraphicFramePr>
            <a:graphicFrameLocks noChangeAspect="1"/>
          </p:cNvGraphicFramePr>
          <p:nvPr/>
        </p:nvGraphicFramePr>
        <p:xfrm>
          <a:off x="4572000" y="4562475"/>
          <a:ext cx="2016125" cy="1962150"/>
        </p:xfrm>
        <a:graphic>
          <a:graphicData uri="http://schemas.openxmlformats.org/presentationml/2006/ole">
            <p:oleObj spid="_x0000_s114712" name="Image" r:id="rId5" imgW="1590790" imgH="1548387" progId="">
              <p:embed/>
            </p:oleObj>
          </a:graphicData>
        </a:graphic>
      </p:graphicFrame>
      <p:graphicFrame>
        <p:nvGraphicFramePr>
          <p:cNvPr id="114713" name="Object 25"/>
          <p:cNvGraphicFramePr>
            <a:graphicFrameLocks noChangeAspect="1"/>
          </p:cNvGraphicFramePr>
          <p:nvPr/>
        </p:nvGraphicFramePr>
        <p:xfrm>
          <a:off x="4572000" y="1701800"/>
          <a:ext cx="2016125" cy="1800225"/>
        </p:xfrm>
        <a:graphic>
          <a:graphicData uri="http://schemas.openxmlformats.org/presentationml/2006/ole">
            <p:oleObj spid="_x0000_s114713" name="Image" r:id="rId6" imgW="1734169" imgH="1548387" progId="">
              <p:embed/>
            </p:oleObj>
          </a:graphicData>
        </a:graphic>
      </p:graphicFrame>
      <p:grpSp>
        <p:nvGrpSpPr>
          <p:cNvPr id="114723" name="Group 35"/>
          <p:cNvGrpSpPr>
            <a:grpSpLocks/>
          </p:cNvGrpSpPr>
          <p:nvPr/>
        </p:nvGrpSpPr>
        <p:grpSpPr bwMode="auto">
          <a:xfrm>
            <a:off x="244475" y="2395538"/>
            <a:ext cx="4687888" cy="3290887"/>
            <a:chOff x="154" y="1509"/>
            <a:chExt cx="2953" cy="2073"/>
          </a:xfrm>
        </p:grpSpPr>
        <p:sp>
          <p:nvSpPr>
            <p:cNvPr id="114698" name="Line 10"/>
            <p:cNvSpPr>
              <a:spLocks noChangeShapeType="1"/>
            </p:cNvSpPr>
            <p:nvPr/>
          </p:nvSpPr>
          <p:spPr bwMode="auto">
            <a:xfrm flipH="1">
              <a:off x="1799" y="2614"/>
              <a:ext cx="454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114722" name="Group 34"/>
            <p:cNvGrpSpPr>
              <a:grpSpLocks/>
            </p:cNvGrpSpPr>
            <p:nvPr/>
          </p:nvGrpSpPr>
          <p:grpSpPr bwMode="auto">
            <a:xfrm>
              <a:off x="154" y="1509"/>
              <a:ext cx="2953" cy="2073"/>
              <a:chOff x="154" y="1509"/>
              <a:chExt cx="2953" cy="2073"/>
            </a:xfrm>
          </p:grpSpPr>
          <p:sp>
            <p:nvSpPr>
              <p:cNvPr id="114691" name="Line 3"/>
              <p:cNvSpPr>
                <a:spLocks noChangeShapeType="1"/>
              </p:cNvSpPr>
              <p:nvPr/>
            </p:nvSpPr>
            <p:spPr bwMode="auto">
              <a:xfrm>
                <a:off x="529" y="2612"/>
                <a:ext cx="40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692" name="Line 4"/>
              <p:cNvSpPr>
                <a:spLocks noChangeShapeType="1"/>
              </p:cNvSpPr>
              <p:nvPr/>
            </p:nvSpPr>
            <p:spPr bwMode="auto">
              <a:xfrm>
                <a:off x="2253" y="2612"/>
                <a:ext cx="40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693" name="Line 5"/>
              <p:cNvSpPr>
                <a:spLocks noChangeShapeType="1"/>
              </p:cNvSpPr>
              <p:nvPr/>
            </p:nvSpPr>
            <p:spPr bwMode="auto">
              <a:xfrm>
                <a:off x="1391" y="3338"/>
                <a:ext cx="40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694" name="Line 6"/>
              <p:cNvSpPr>
                <a:spLocks noChangeShapeType="1"/>
              </p:cNvSpPr>
              <p:nvPr/>
            </p:nvSpPr>
            <p:spPr bwMode="auto">
              <a:xfrm>
                <a:off x="1391" y="1705"/>
                <a:ext cx="40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695" name="Line 7"/>
              <p:cNvSpPr>
                <a:spLocks noChangeShapeType="1"/>
              </p:cNvSpPr>
              <p:nvPr/>
            </p:nvSpPr>
            <p:spPr bwMode="auto">
              <a:xfrm flipH="1">
                <a:off x="937" y="1706"/>
                <a:ext cx="454" cy="90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696" name="Line 8"/>
              <p:cNvSpPr>
                <a:spLocks noChangeShapeType="1"/>
              </p:cNvSpPr>
              <p:nvPr/>
            </p:nvSpPr>
            <p:spPr bwMode="auto">
              <a:xfrm>
                <a:off x="937" y="2614"/>
                <a:ext cx="454" cy="72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697" name="Line 9"/>
              <p:cNvSpPr>
                <a:spLocks noChangeShapeType="1"/>
              </p:cNvSpPr>
              <p:nvPr/>
            </p:nvSpPr>
            <p:spPr bwMode="auto">
              <a:xfrm>
                <a:off x="1799" y="1706"/>
                <a:ext cx="454" cy="90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4702" name="Rectangle 14"/>
              <p:cNvSpPr>
                <a:spLocks noChangeArrowheads="1"/>
              </p:cNvSpPr>
              <p:nvPr/>
            </p:nvSpPr>
            <p:spPr bwMode="auto">
              <a:xfrm>
                <a:off x="154" y="2462"/>
                <a:ext cx="401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 eaLnBrk="0" hangingPunct="0">
                  <a:spcBef>
                    <a:spcPct val="50000"/>
                  </a:spcBef>
                </a:pPr>
                <a:r>
                  <a:rPr lang="cs-CZ" sz="2400"/>
                  <a:t>1</a:t>
                </a:r>
                <a:r>
                  <a:rPr lang="cs-CZ" sz="2400" i="1"/>
                  <a:t>s</a:t>
                </a:r>
                <a:r>
                  <a:rPr lang="cs-CZ" sz="2400" baseline="30000"/>
                  <a:t>1</a:t>
                </a:r>
              </a:p>
            </p:txBody>
          </p:sp>
          <p:sp>
            <p:nvSpPr>
              <p:cNvPr id="114703" name="Rectangle 15"/>
              <p:cNvSpPr>
                <a:spLocks noChangeArrowheads="1"/>
              </p:cNvSpPr>
              <p:nvPr/>
            </p:nvSpPr>
            <p:spPr bwMode="auto">
              <a:xfrm>
                <a:off x="2706" y="2432"/>
                <a:ext cx="401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 eaLnBrk="0" hangingPunct="0">
                  <a:spcBef>
                    <a:spcPct val="50000"/>
                  </a:spcBef>
                </a:pPr>
                <a:r>
                  <a:rPr lang="cs-CZ" sz="2400"/>
                  <a:t>1</a:t>
                </a:r>
                <a:r>
                  <a:rPr lang="cs-CZ" sz="2400" i="1"/>
                  <a:t>s</a:t>
                </a:r>
                <a:r>
                  <a:rPr lang="cs-CZ" sz="2400" baseline="30000"/>
                  <a:t>1</a:t>
                </a:r>
                <a:endParaRPr lang="cs-CZ" sz="2400" i="1" baseline="-25000"/>
              </a:p>
            </p:txBody>
          </p:sp>
          <p:sp>
            <p:nvSpPr>
              <p:cNvPr id="114704" name="Rectangle 16"/>
              <p:cNvSpPr>
                <a:spLocks noChangeArrowheads="1"/>
              </p:cNvSpPr>
              <p:nvPr/>
            </p:nvSpPr>
            <p:spPr bwMode="auto">
              <a:xfrm>
                <a:off x="1799" y="3294"/>
                <a:ext cx="51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 eaLnBrk="0" hangingPunct="0">
                  <a:spcBef>
                    <a:spcPct val="50000"/>
                  </a:spcBef>
                </a:pPr>
                <a:r>
                  <a:rPr lang="cs-CZ" sz="2400"/>
                  <a:t>1</a:t>
                </a:r>
                <a:r>
                  <a:rPr lang="el-GR" sz="2400">
                    <a:cs typeface="Arial" pitchFamily="34" charset="0"/>
                  </a:rPr>
                  <a:t>σ</a:t>
                </a:r>
                <a:r>
                  <a:rPr lang="cs-CZ" sz="2400" baseline="-25000">
                    <a:cs typeface="Arial" pitchFamily="34" charset="0"/>
                  </a:rPr>
                  <a:t>g</a:t>
                </a:r>
                <a:r>
                  <a:rPr lang="cs-CZ" sz="2400" baseline="30000">
                    <a:cs typeface="Arial" pitchFamily="34" charset="0"/>
                  </a:rPr>
                  <a:t>b</a:t>
                </a:r>
                <a:endParaRPr lang="cs-CZ" sz="2400" i="1" baseline="30000"/>
              </a:p>
            </p:txBody>
          </p:sp>
          <p:sp>
            <p:nvSpPr>
              <p:cNvPr id="114705" name="Rectangle 17"/>
              <p:cNvSpPr>
                <a:spLocks noChangeArrowheads="1"/>
              </p:cNvSpPr>
              <p:nvPr/>
            </p:nvSpPr>
            <p:spPr bwMode="auto">
              <a:xfrm>
                <a:off x="1882" y="1509"/>
                <a:ext cx="503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l" eaLnBrk="0" hangingPunct="0">
                  <a:spcBef>
                    <a:spcPct val="50000"/>
                  </a:spcBef>
                </a:pPr>
                <a:r>
                  <a:rPr lang="cs-CZ" sz="2400"/>
                  <a:t>2</a:t>
                </a:r>
                <a:r>
                  <a:rPr lang="el-GR" sz="2400">
                    <a:cs typeface="Arial" pitchFamily="34" charset="0"/>
                  </a:rPr>
                  <a:t>σ</a:t>
                </a:r>
                <a:r>
                  <a:rPr lang="cs-CZ" sz="2400" baseline="-25000">
                    <a:cs typeface="Arial" pitchFamily="34" charset="0"/>
                  </a:rPr>
                  <a:t>u</a:t>
                </a:r>
                <a:r>
                  <a:rPr lang="cs-CZ" sz="2400" baseline="30000">
                    <a:cs typeface="Arial" pitchFamily="34" charset="0"/>
                  </a:rPr>
                  <a:t>a</a:t>
                </a:r>
                <a:endParaRPr lang="cs-CZ" sz="2400" i="1" baseline="30000"/>
              </a:p>
            </p:txBody>
          </p:sp>
          <p:graphicFrame>
            <p:nvGraphicFramePr>
              <p:cNvPr id="114714" name="Object 26"/>
              <p:cNvGraphicFramePr>
                <a:graphicFrameLocks noChangeAspect="1"/>
              </p:cNvGraphicFramePr>
              <p:nvPr/>
            </p:nvGraphicFramePr>
            <p:xfrm>
              <a:off x="495" y="1890"/>
              <a:ext cx="499" cy="499"/>
            </p:xfrm>
            <a:graphic>
              <a:graphicData uri="http://schemas.openxmlformats.org/presentationml/2006/ole">
                <p:oleObj spid="_x0000_s114714" name="CS ChemDraw Drawing" r:id="rId7" imgW="533160" imgH="533160" progId="">
                  <p:embed/>
                </p:oleObj>
              </a:graphicData>
            </a:graphic>
          </p:graphicFrame>
          <p:graphicFrame>
            <p:nvGraphicFramePr>
              <p:cNvPr id="114715" name="Object 27"/>
              <p:cNvGraphicFramePr>
                <a:graphicFrameLocks noChangeAspect="1"/>
              </p:cNvGraphicFramePr>
              <p:nvPr/>
            </p:nvGraphicFramePr>
            <p:xfrm>
              <a:off x="2207" y="1888"/>
              <a:ext cx="499" cy="499"/>
            </p:xfrm>
            <a:graphic>
              <a:graphicData uri="http://schemas.openxmlformats.org/presentationml/2006/ole">
                <p:oleObj spid="_x0000_s114715" name="CS ChemDraw Drawing" r:id="rId8" imgW="533160" imgH="533160" progId="">
                  <p:embed/>
                </p:oleObj>
              </a:graphicData>
            </a:graphic>
          </p:graphicFrame>
        </p:grpSp>
      </p:grpSp>
      <p:sp>
        <p:nvSpPr>
          <p:cNvPr id="114716" name="Rectangle 28"/>
          <p:cNvSpPr>
            <a:spLocks noChangeArrowheads="1"/>
          </p:cNvSpPr>
          <p:nvPr/>
        </p:nvSpPr>
        <p:spPr bwMode="auto">
          <a:xfrm>
            <a:off x="5292725" y="4141788"/>
            <a:ext cx="2997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/>
              <a:t>Vazebný MO </a:t>
            </a:r>
            <a:r>
              <a:rPr lang="cs-CZ">
                <a:cs typeface="Arial" pitchFamily="34" charset="0"/>
              </a:rPr>
              <a:t>− symetrický</a:t>
            </a:r>
            <a:endParaRPr lang="cs-CZ" baseline="-25000">
              <a:cs typeface="Arial" pitchFamily="34" charset="0"/>
            </a:endParaRPr>
          </a:p>
        </p:txBody>
      </p:sp>
      <p:sp>
        <p:nvSpPr>
          <p:cNvPr id="114717" name="Rectangle 29"/>
          <p:cNvSpPr>
            <a:spLocks noChangeArrowheads="1"/>
          </p:cNvSpPr>
          <p:nvPr/>
        </p:nvSpPr>
        <p:spPr bwMode="auto">
          <a:xfrm>
            <a:off x="4787900" y="1190625"/>
            <a:ext cx="3898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/>
              <a:t>Protivazebný MO </a:t>
            </a:r>
            <a:r>
              <a:rPr lang="cs-CZ">
                <a:cs typeface="Arial" pitchFamily="34" charset="0"/>
              </a:rPr>
              <a:t>− antisymetrický</a:t>
            </a:r>
            <a:endParaRPr lang="cs-CZ" baseline="-25000">
              <a:cs typeface="Arial" pitchFamily="34" charset="0"/>
            </a:endParaRPr>
          </a:p>
        </p:txBody>
      </p:sp>
      <p:sp>
        <p:nvSpPr>
          <p:cNvPr id="114718" name="Line 30"/>
          <p:cNvSpPr>
            <a:spLocks noChangeShapeType="1"/>
          </p:cNvSpPr>
          <p:nvPr/>
        </p:nvSpPr>
        <p:spPr bwMode="auto">
          <a:xfrm flipV="1">
            <a:off x="179388" y="2420938"/>
            <a:ext cx="0" cy="3168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4719" name="Rectangle 31"/>
          <p:cNvSpPr>
            <a:spLocks noChangeArrowheads="1"/>
          </p:cNvSpPr>
          <p:nvPr/>
        </p:nvSpPr>
        <p:spPr bwMode="auto">
          <a:xfrm>
            <a:off x="179388" y="2420938"/>
            <a:ext cx="387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 i="1"/>
              <a:t>E</a:t>
            </a:r>
            <a:endParaRPr lang="cs-CZ" sz="2400" i="1" baseline="-25000"/>
          </a:p>
        </p:txBody>
      </p:sp>
      <p:sp>
        <p:nvSpPr>
          <p:cNvPr id="114720" name="Rectangle 32"/>
          <p:cNvSpPr>
            <a:spLocks noChangeArrowheads="1"/>
          </p:cNvSpPr>
          <p:nvPr/>
        </p:nvSpPr>
        <p:spPr bwMode="auto">
          <a:xfrm>
            <a:off x="1476375" y="333375"/>
            <a:ext cx="6189663" cy="6477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>
                <a:solidFill>
                  <a:srgbClr val="3333CC"/>
                </a:solidFill>
              </a:rPr>
              <a:t>Překryvy</a:t>
            </a:r>
            <a:r>
              <a:rPr lang="cs-CZ" sz="240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orbitalů </a:t>
            </a:r>
            <a:r>
              <a:rPr lang="en-US" sz="240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~</a:t>
            </a:r>
            <a:r>
              <a:rPr lang="cs-CZ" sz="240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vazba </a:t>
            </a:r>
            <a:r>
              <a:rPr lang="el-GR" sz="24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σ</a:t>
            </a:r>
            <a:r>
              <a:rPr lang="cs-CZ" sz="2400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- </a:t>
            </a:r>
            <a:r>
              <a:rPr lang="cs-CZ" sz="2400" i="1">
                <a:solidFill>
                  <a:srgbClr val="3333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s</a:t>
            </a:r>
            <a:endParaRPr lang="el-GR" sz="2400" i="1">
              <a:solidFill>
                <a:srgbClr val="3333CC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28662" y="5715016"/>
            <a:ext cx="692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14942" y="3500438"/>
            <a:ext cx="692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786314" y="6357958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ext Box 2"/>
          <p:cNvSpPr txBox="1">
            <a:spLocks noChangeArrowheads="1"/>
          </p:cNvSpPr>
          <p:nvPr/>
        </p:nvSpPr>
        <p:spPr bwMode="auto">
          <a:xfrm>
            <a:off x="1042988" y="404813"/>
            <a:ext cx="7516812" cy="823912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>
            <a:spAutoFit/>
          </a:bodyPr>
          <a:lstStyle/>
          <a:p>
            <a:pPr eaLnBrk="0" hangingPunct="0"/>
            <a:r>
              <a:rPr lang="en-US" sz="2400" dirty="0" err="1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Dvouatomov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é</a:t>
            </a:r>
            <a:r>
              <a:rPr lang="en-US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sz="2400" dirty="0" err="1" smtClean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molekul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</a:t>
            </a:r>
          </a:p>
          <a:p>
            <a:pPr eaLnBrk="0" hangingPunct="0"/>
            <a:r>
              <a:rPr lang="cs-CZ" sz="2400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 jejich energie MO</a:t>
            </a:r>
            <a:endParaRPr lang="cs-CZ" sz="2400" b="0" dirty="0">
              <a:solidFill>
                <a:srgbClr val="003300"/>
              </a:solidFill>
              <a:latin typeface="Times New Roman" pitchFamily="18" charset="0"/>
            </a:endParaRP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1062038" y="1628775"/>
            <a:ext cx="5572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</a:t>
            </a:r>
            <a:r>
              <a:rPr lang="cs-CZ" sz="2000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  <a:r>
              <a:rPr lang="cs-CZ" sz="2000" baseline="30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</a:t>
            </a:r>
          </a:p>
        </p:txBody>
      </p:sp>
      <p:sp>
        <p:nvSpPr>
          <p:cNvPr id="116740" name="Rectangle 4"/>
          <p:cNvSpPr>
            <a:spLocks noChangeArrowheads="1"/>
          </p:cNvSpPr>
          <p:nvPr/>
        </p:nvSpPr>
        <p:spPr bwMode="auto">
          <a:xfrm>
            <a:off x="3248025" y="1628775"/>
            <a:ext cx="4603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</a:t>
            </a:r>
            <a:r>
              <a:rPr lang="cs-CZ" sz="2000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7499350" y="1628775"/>
            <a:ext cx="6016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He</a:t>
            </a:r>
            <a:r>
              <a:rPr lang="cs-CZ" sz="2000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116742" name="Rectangle 6"/>
          <p:cNvSpPr>
            <a:spLocks noChangeArrowheads="1"/>
          </p:cNvSpPr>
          <p:nvPr/>
        </p:nvSpPr>
        <p:spPr bwMode="auto">
          <a:xfrm>
            <a:off x="5292725" y="1628775"/>
            <a:ext cx="6985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He</a:t>
            </a:r>
            <a:r>
              <a:rPr lang="cs-CZ" sz="2000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  <a:r>
              <a:rPr lang="cs-CZ" sz="2000" baseline="30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+</a:t>
            </a:r>
          </a:p>
        </p:txBody>
      </p:sp>
      <p:sp>
        <p:nvSpPr>
          <p:cNvPr id="116743" name="Rectangle 7"/>
          <p:cNvSpPr>
            <a:spLocks noChangeArrowheads="1"/>
          </p:cNvSpPr>
          <p:nvPr/>
        </p:nvSpPr>
        <p:spPr bwMode="auto">
          <a:xfrm>
            <a:off x="611188" y="4005263"/>
            <a:ext cx="1289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b="0"/>
              <a:t>106 pm</a:t>
            </a:r>
            <a:br>
              <a:rPr lang="cs-CZ" b="0"/>
            </a:br>
            <a:r>
              <a:rPr lang="cs-CZ" b="0"/>
              <a:t>255 kJ/mol</a:t>
            </a:r>
            <a:endParaRPr lang="cs-CZ" b="0" baseline="-25000"/>
          </a:p>
        </p:txBody>
      </p:sp>
      <p:sp>
        <p:nvSpPr>
          <p:cNvPr id="116744" name="Rectangle 8"/>
          <p:cNvSpPr>
            <a:spLocks noChangeArrowheads="1"/>
          </p:cNvSpPr>
          <p:nvPr/>
        </p:nvSpPr>
        <p:spPr bwMode="auto">
          <a:xfrm>
            <a:off x="2778125" y="4044950"/>
            <a:ext cx="1289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b="0" dirty="0"/>
              <a:t>74 </a:t>
            </a:r>
            <a:r>
              <a:rPr lang="cs-CZ" b="0" dirty="0" err="1"/>
              <a:t>pm</a:t>
            </a:r>
            <a:r>
              <a:rPr lang="cs-CZ" b="0" dirty="0"/>
              <a:t/>
            </a:r>
            <a:br>
              <a:rPr lang="cs-CZ" b="0" dirty="0"/>
            </a:br>
            <a:r>
              <a:rPr lang="cs-CZ" b="0" dirty="0"/>
              <a:t>430 </a:t>
            </a:r>
            <a:r>
              <a:rPr lang="cs-CZ" b="0" dirty="0" err="1"/>
              <a:t>kJ</a:t>
            </a:r>
            <a:r>
              <a:rPr lang="en-US" b="0" dirty="0"/>
              <a:t>/</a:t>
            </a:r>
            <a:r>
              <a:rPr lang="cs-CZ" b="0" dirty="0"/>
              <a:t>mol</a:t>
            </a:r>
            <a:endParaRPr lang="cs-CZ" b="0" baseline="-25000" dirty="0"/>
          </a:p>
        </p:txBody>
      </p:sp>
      <p:sp>
        <p:nvSpPr>
          <p:cNvPr id="116745" name="Rectangle 9"/>
          <p:cNvSpPr>
            <a:spLocks noChangeArrowheads="1"/>
          </p:cNvSpPr>
          <p:nvPr/>
        </p:nvSpPr>
        <p:spPr bwMode="auto">
          <a:xfrm>
            <a:off x="5003800" y="4051300"/>
            <a:ext cx="1289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b="0"/>
              <a:t>108 pm</a:t>
            </a:r>
            <a:br>
              <a:rPr lang="cs-CZ" b="0"/>
            </a:br>
            <a:r>
              <a:rPr lang="cs-CZ" b="0"/>
              <a:t>230 kJ/mol</a:t>
            </a:r>
            <a:endParaRPr lang="cs-CZ" b="0" baseline="-25000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7092950" y="4051300"/>
            <a:ext cx="13017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cs-CZ" b="0">
                <a:cs typeface="Arial" pitchFamily="34" charset="0"/>
              </a:rPr>
              <a:t>—</a:t>
            </a:r>
            <a:r>
              <a:rPr lang="cs-CZ" b="0"/>
              <a:t/>
            </a:r>
            <a:br>
              <a:rPr lang="cs-CZ" b="0"/>
            </a:br>
            <a:r>
              <a:rPr lang="cs-CZ" b="0"/>
              <a:t>0 kJ/mol</a:t>
            </a:r>
            <a:br>
              <a:rPr lang="cs-CZ" b="0"/>
            </a:br>
            <a:r>
              <a:rPr lang="cs-CZ"/>
              <a:t>neexistuje</a:t>
            </a:r>
            <a:endParaRPr lang="cs-CZ" baseline="-25000"/>
          </a:p>
        </p:txBody>
      </p:sp>
      <p:grpSp>
        <p:nvGrpSpPr>
          <p:cNvPr id="116747" name="Group 11"/>
          <p:cNvGrpSpPr>
            <a:grpSpLocks/>
          </p:cNvGrpSpPr>
          <p:nvPr/>
        </p:nvGrpSpPr>
        <p:grpSpPr bwMode="auto">
          <a:xfrm>
            <a:off x="395288" y="2349500"/>
            <a:ext cx="1800225" cy="1495425"/>
            <a:chOff x="249" y="1480"/>
            <a:chExt cx="1134" cy="942"/>
          </a:xfrm>
        </p:grpSpPr>
        <p:sp>
          <p:nvSpPr>
            <p:cNvPr id="116748" name="Line 12"/>
            <p:cNvSpPr>
              <a:spLocks noChangeShapeType="1"/>
            </p:cNvSpPr>
            <p:nvPr/>
          </p:nvSpPr>
          <p:spPr bwMode="auto">
            <a:xfrm>
              <a:off x="249" y="1963"/>
              <a:ext cx="21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49" name="Line 13"/>
            <p:cNvSpPr>
              <a:spLocks noChangeShapeType="1"/>
            </p:cNvSpPr>
            <p:nvPr/>
          </p:nvSpPr>
          <p:spPr bwMode="auto">
            <a:xfrm>
              <a:off x="1166" y="1963"/>
              <a:ext cx="21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0" name="Line 14"/>
            <p:cNvSpPr>
              <a:spLocks noChangeShapeType="1"/>
            </p:cNvSpPr>
            <p:nvPr/>
          </p:nvSpPr>
          <p:spPr bwMode="auto">
            <a:xfrm>
              <a:off x="707" y="2349"/>
              <a:ext cx="21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1" name="Line 15"/>
            <p:cNvSpPr>
              <a:spLocks noChangeShapeType="1"/>
            </p:cNvSpPr>
            <p:nvPr/>
          </p:nvSpPr>
          <p:spPr bwMode="auto">
            <a:xfrm>
              <a:off x="707" y="1480"/>
              <a:ext cx="21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2" name="Line 16"/>
            <p:cNvSpPr>
              <a:spLocks noChangeShapeType="1"/>
            </p:cNvSpPr>
            <p:nvPr/>
          </p:nvSpPr>
          <p:spPr bwMode="auto">
            <a:xfrm flipH="1">
              <a:off x="466" y="1481"/>
              <a:ext cx="241" cy="48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3" name="Line 17"/>
            <p:cNvSpPr>
              <a:spLocks noChangeShapeType="1"/>
            </p:cNvSpPr>
            <p:nvPr/>
          </p:nvSpPr>
          <p:spPr bwMode="auto">
            <a:xfrm>
              <a:off x="466" y="1964"/>
              <a:ext cx="241" cy="38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4" name="Line 18"/>
            <p:cNvSpPr>
              <a:spLocks noChangeShapeType="1"/>
            </p:cNvSpPr>
            <p:nvPr/>
          </p:nvSpPr>
          <p:spPr bwMode="auto">
            <a:xfrm>
              <a:off x="925" y="1481"/>
              <a:ext cx="241" cy="48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5" name="Line 19"/>
            <p:cNvSpPr>
              <a:spLocks noChangeShapeType="1"/>
            </p:cNvSpPr>
            <p:nvPr/>
          </p:nvSpPr>
          <p:spPr bwMode="auto">
            <a:xfrm flipH="1">
              <a:off x="925" y="1964"/>
              <a:ext cx="241" cy="38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6" name="Line 20"/>
            <p:cNvSpPr>
              <a:spLocks noChangeShapeType="1"/>
            </p:cNvSpPr>
            <p:nvPr/>
          </p:nvSpPr>
          <p:spPr bwMode="auto">
            <a:xfrm flipV="1">
              <a:off x="321" y="1874"/>
              <a:ext cx="0" cy="169"/>
            </a:xfrm>
            <a:prstGeom prst="line">
              <a:avLst/>
            </a:prstGeom>
            <a:noFill/>
            <a:ln w="31750">
              <a:solidFill>
                <a:srgbClr val="CC3300"/>
              </a:solidFill>
              <a:round/>
              <a:headEnd/>
              <a:tailEnd type="triangle" w="lg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57" name="Line 21"/>
            <p:cNvSpPr>
              <a:spLocks noChangeShapeType="1"/>
            </p:cNvSpPr>
            <p:nvPr/>
          </p:nvSpPr>
          <p:spPr bwMode="auto">
            <a:xfrm flipV="1">
              <a:off x="780" y="2253"/>
              <a:ext cx="0" cy="169"/>
            </a:xfrm>
            <a:prstGeom prst="line">
              <a:avLst/>
            </a:prstGeom>
            <a:noFill/>
            <a:ln w="31750">
              <a:solidFill>
                <a:srgbClr val="CC3300"/>
              </a:solidFill>
              <a:round/>
              <a:headEnd/>
              <a:tailEnd type="triangle" w="lg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16758" name="Group 22"/>
          <p:cNvGrpSpPr>
            <a:grpSpLocks/>
          </p:cNvGrpSpPr>
          <p:nvPr/>
        </p:nvGrpSpPr>
        <p:grpSpPr bwMode="auto">
          <a:xfrm>
            <a:off x="2555875" y="2360613"/>
            <a:ext cx="1800225" cy="1501775"/>
            <a:chOff x="204" y="1070"/>
            <a:chExt cx="2132" cy="1778"/>
          </a:xfrm>
        </p:grpSpPr>
        <p:sp>
          <p:nvSpPr>
            <p:cNvPr id="116759" name="Line 23"/>
            <p:cNvSpPr>
              <a:spLocks noChangeShapeType="1"/>
            </p:cNvSpPr>
            <p:nvPr/>
          </p:nvSpPr>
          <p:spPr bwMode="auto">
            <a:xfrm>
              <a:off x="204" y="1977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0" name="Line 24"/>
            <p:cNvSpPr>
              <a:spLocks noChangeShapeType="1"/>
            </p:cNvSpPr>
            <p:nvPr/>
          </p:nvSpPr>
          <p:spPr bwMode="auto">
            <a:xfrm>
              <a:off x="1928" y="1977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1" name="Line 25"/>
            <p:cNvSpPr>
              <a:spLocks noChangeShapeType="1"/>
            </p:cNvSpPr>
            <p:nvPr/>
          </p:nvSpPr>
          <p:spPr bwMode="auto">
            <a:xfrm>
              <a:off x="1066" y="2703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2" name="Line 26"/>
            <p:cNvSpPr>
              <a:spLocks noChangeShapeType="1"/>
            </p:cNvSpPr>
            <p:nvPr/>
          </p:nvSpPr>
          <p:spPr bwMode="auto">
            <a:xfrm>
              <a:off x="1066" y="1070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3" name="Line 27"/>
            <p:cNvSpPr>
              <a:spLocks noChangeShapeType="1"/>
            </p:cNvSpPr>
            <p:nvPr/>
          </p:nvSpPr>
          <p:spPr bwMode="auto">
            <a:xfrm flipH="1">
              <a:off x="612" y="1071"/>
              <a:ext cx="454" cy="9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4" name="Line 28"/>
            <p:cNvSpPr>
              <a:spLocks noChangeShapeType="1"/>
            </p:cNvSpPr>
            <p:nvPr/>
          </p:nvSpPr>
          <p:spPr bwMode="auto">
            <a:xfrm>
              <a:off x="612" y="1979"/>
              <a:ext cx="454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5" name="Line 29"/>
            <p:cNvSpPr>
              <a:spLocks noChangeShapeType="1"/>
            </p:cNvSpPr>
            <p:nvPr/>
          </p:nvSpPr>
          <p:spPr bwMode="auto">
            <a:xfrm>
              <a:off x="1474" y="1071"/>
              <a:ext cx="454" cy="9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6" name="Line 30"/>
            <p:cNvSpPr>
              <a:spLocks noChangeShapeType="1"/>
            </p:cNvSpPr>
            <p:nvPr/>
          </p:nvSpPr>
          <p:spPr bwMode="auto">
            <a:xfrm flipH="1">
              <a:off x="1474" y="1979"/>
              <a:ext cx="454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7" name="Line 31"/>
            <p:cNvSpPr>
              <a:spLocks noChangeShapeType="1"/>
            </p:cNvSpPr>
            <p:nvPr/>
          </p:nvSpPr>
          <p:spPr bwMode="auto">
            <a:xfrm flipV="1">
              <a:off x="340" y="1811"/>
              <a:ext cx="0" cy="317"/>
            </a:xfrm>
            <a:prstGeom prst="line">
              <a:avLst/>
            </a:prstGeom>
            <a:noFill/>
            <a:ln w="31750">
              <a:solidFill>
                <a:srgbClr val="CC3300"/>
              </a:solidFill>
              <a:round/>
              <a:headEnd/>
              <a:tailEnd type="triangle" w="lg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8" name="Line 32"/>
            <p:cNvSpPr>
              <a:spLocks noChangeShapeType="1"/>
            </p:cNvSpPr>
            <p:nvPr/>
          </p:nvSpPr>
          <p:spPr bwMode="auto">
            <a:xfrm flipV="1">
              <a:off x="2064" y="1797"/>
              <a:ext cx="0" cy="317"/>
            </a:xfrm>
            <a:prstGeom prst="line">
              <a:avLst/>
            </a:prstGeom>
            <a:noFill/>
            <a:ln w="31750">
              <a:solidFill>
                <a:srgbClr val="CC3300"/>
              </a:solidFill>
              <a:round/>
              <a:headEnd/>
              <a:tailEnd type="triangle" w="lg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69" name="Line 33"/>
            <p:cNvSpPr>
              <a:spLocks noChangeShapeType="1"/>
            </p:cNvSpPr>
            <p:nvPr/>
          </p:nvSpPr>
          <p:spPr bwMode="auto">
            <a:xfrm flipV="1">
              <a:off x="1202" y="2523"/>
              <a:ext cx="0" cy="317"/>
            </a:xfrm>
            <a:prstGeom prst="line">
              <a:avLst/>
            </a:prstGeom>
            <a:noFill/>
            <a:ln w="31750">
              <a:solidFill>
                <a:srgbClr val="CC3300"/>
              </a:solidFill>
              <a:round/>
              <a:headEnd/>
              <a:tailEnd type="triangle" w="lg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770" name="Line 34"/>
            <p:cNvSpPr>
              <a:spLocks noChangeShapeType="1"/>
            </p:cNvSpPr>
            <p:nvPr/>
          </p:nvSpPr>
          <p:spPr bwMode="auto">
            <a:xfrm flipV="1">
              <a:off x="1330" y="2531"/>
              <a:ext cx="0" cy="317"/>
            </a:xfrm>
            <a:prstGeom prst="line">
              <a:avLst/>
            </a:prstGeom>
            <a:noFill/>
            <a:ln w="31750">
              <a:solidFill>
                <a:srgbClr val="CC3300"/>
              </a:solidFill>
              <a:round/>
              <a:headEnd type="triangle" w="med" len="med"/>
              <a:tailEnd type="none" w="lg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6771" name="Line 35"/>
          <p:cNvSpPr>
            <a:spLocks noChangeShapeType="1"/>
          </p:cNvSpPr>
          <p:nvPr/>
        </p:nvSpPr>
        <p:spPr bwMode="auto">
          <a:xfrm>
            <a:off x="4716463" y="3127375"/>
            <a:ext cx="3444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2" name="Line 36"/>
          <p:cNvSpPr>
            <a:spLocks noChangeShapeType="1"/>
          </p:cNvSpPr>
          <p:nvPr/>
        </p:nvSpPr>
        <p:spPr bwMode="auto">
          <a:xfrm>
            <a:off x="6172200" y="3127375"/>
            <a:ext cx="344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3" name="Line 37"/>
          <p:cNvSpPr>
            <a:spLocks noChangeShapeType="1"/>
          </p:cNvSpPr>
          <p:nvPr/>
        </p:nvSpPr>
        <p:spPr bwMode="auto">
          <a:xfrm>
            <a:off x="5443538" y="3740150"/>
            <a:ext cx="346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4" name="Line 38"/>
          <p:cNvSpPr>
            <a:spLocks noChangeShapeType="1"/>
          </p:cNvSpPr>
          <p:nvPr/>
        </p:nvSpPr>
        <p:spPr bwMode="auto">
          <a:xfrm>
            <a:off x="5443538" y="2360613"/>
            <a:ext cx="346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5" name="Line 39"/>
          <p:cNvSpPr>
            <a:spLocks noChangeShapeType="1"/>
          </p:cNvSpPr>
          <p:nvPr/>
        </p:nvSpPr>
        <p:spPr bwMode="auto">
          <a:xfrm flipH="1">
            <a:off x="5060950" y="2362200"/>
            <a:ext cx="382588" cy="7667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6" name="Line 40"/>
          <p:cNvSpPr>
            <a:spLocks noChangeShapeType="1"/>
          </p:cNvSpPr>
          <p:nvPr/>
        </p:nvSpPr>
        <p:spPr bwMode="auto">
          <a:xfrm>
            <a:off x="5060950" y="3128963"/>
            <a:ext cx="382588" cy="6111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7" name="Line 41"/>
          <p:cNvSpPr>
            <a:spLocks noChangeShapeType="1"/>
          </p:cNvSpPr>
          <p:nvPr/>
        </p:nvSpPr>
        <p:spPr bwMode="auto">
          <a:xfrm>
            <a:off x="5789613" y="2362200"/>
            <a:ext cx="382587" cy="7667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8" name="Line 42"/>
          <p:cNvSpPr>
            <a:spLocks noChangeShapeType="1"/>
          </p:cNvSpPr>
          <p:nvPr/>
        </p:nvSpPr>
        <p:spPr bwMode="auto">
          <a:xfrm flipH="1">
            <a:off x="5789613" y="3128963"/>
            <a:ext cx="382587" cy="6111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79" name="Line 43"/>
          <p:cNvSpPr>
            <a:spLocks noChangeShapeType="1"/>
          </p:cNvSpPr>
          <p:nvPr/>
        </p:nvSpPr>
        <p:spPr bwMode="auto">
          <a:xfrm flipV="1">
            <a:off x="6286500" y="2974975"/>
            <a:ext cx="0" cy="266700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0" name="Line 44"/>
          <p:cNvSpPr>
            <a:spLocks noChangeShapeType="1"/>
          </p:cNvSpPr>
          <p:nvPr/>
        </p:nvSpPr>
        <p:spPr bwMode="auto">
          <a:xfrm flipV="1">
            <a:off x="5559425" y="3587750"/>
            <a:ext cx="0" cy="26828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1" name="Line 45"/>
          <p:cNvSpPr>
            <a:spLocks noChangeShapeType="1"/>
          </p:cNvSpPr>
          <p:nvPr/>
        </p:nvSpPr>
        <p:spPr bwMode="auto">
          <a:xfrm flipV="1">
            <a:off x="5667375" y="3594100"/>
            <a:ext cx="0" cy="26828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2" name="Line 46"/>
          <p:cNvSpPr>
            <a:spLocks noChangeShapeType="1"/>
          </p:cNvSpPr>
          <p:nvPr/>
        </p:nvSpPr>
        <p:spPr bwMode="auto">
          <a:xfrm>
            <a:off x="6877050" y="3116263"/>
            <a:ext cx="344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3" name="Line 47"/>
          <p:cNvSpPr>
            <a:spLocks noChangeShapeType="1"/>
          </p:cNvSpPr>
          <p:nvPr/>
        </p:nvSpPr>
        <p:spPr bwMode="auto">
          <a:xfrm>
            <a:off x="8332788" y="3116263"/>
            <a:ext cx="3444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4" name="Line 48"/>
          <p:cNvSpPr>
            <a:spLocks noChangeShapeType="1"/>
          </p:cNvSpPr>
          <p:nvPr/>
        </p:nvSpPr>
        <p:spPr bwMode="auto">
          <a:xfrm>
            <a:off x="7604125" y="3729038"/>
            <a:ext cx="346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5" name="Line 49"/>
          <p:cNvSpPr>
            <a:spLocks noChangeShapeType="1"/>
          </p:cNvSpPr>
          <p:nvPr/>
        </p:nvSpPr>
        <p:spPr bwMode="auto">
          <a:xfrm>
            <a:off x="7604125" y="2349500"/>
            <a:ext cx="346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6" name="Line 50"/>
          <p:cNvSpPr>
            <a:spLocks noChangeShapeType="1"/>
          </p:cNvSpPr>
          <p:nvPr/>
        </p:nvSpPr>
        <p:spPr bwMode="auto">
          <a:xfrm flipH="1">
            <a:off x="7221538" y="2351088"/>
            <a:ext cx="382587" cy="7667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7" name="Line 51"/>
          <p:cNvSpPr>
            <a:spLocks noChangeShapeType="1"/>
          </p:cNvSpPr>
          <p:nvPr/>
        </p:nvSpPr>
        <p:spPr bwMode="auto">
          <a:xfrm>
            <a:off x="7221538" y="3117850"/>
            <a:ext cx="382587" cy="61118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8" name="Line 52"/>
          <p:cNvSpPr>
            <a:spLocks noChangeShapeType="1"/>
          </p:cNvSpPr>
          <p:nvPr/>
        </p:nvSpPr>
        <p:spPr bwMode="auto">
          <a:xfrm>
            <a:off x="7950200" y="2351088"/>
            <a:ext cx="382588" cy="7667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89" name="Line 53"/>
          <p:cNvSpPr>
            <a:spLocks noChangeShapeType="1"/>
          </p:cNvSpPr>
          <p:nvPr/>
        </p:nvSpPr>
        <p:spPr bwMode="auto">
          <a:xfrm flipH="1">
            <a:off x="7950200" y="3117850"/>
            <a:ext cx="382588" cy="61118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0" name="Line 54"/>
          <p:cNvSpPr>
            <a:spLocks noChangeShapeType="1"/>
          </p:cNvSpPr>
          <p:nvPr/>
        </p:nvSpPr>
        <p:spPr bwMode="auto">
          <a:xfrm flipV="1">
            <a:off x="7720013" y="357663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1" name="Line 55"/>
          <p:cNvSpPr>
            <a:spLocks noChangeShapeType="1"/>
          </p:cNvSpPr>
          <p:nvPr/>
        </p:nvSpPr>
        <p:spPr bwMode="auto">
          <a:xfrm flipV="1">
            <a:off x="7827963" y="358298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2" name="Line 56"/>
          <p:cNvSpPr>
            <a:spLocks noChangeShapeType="1"/>
          </p:cNvSpPr>
          <p:nvPr/>
        </p:nvSpPr>
        <p:spPr bwMode="auto">
          <a:xfrm flipV="1">
            <a:off x="5554663" y="220503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3" name="Line 57"/>
          <p:cNvSpPr>
            <a:spLocks noChangeShapeType="1"/>
          </p:cNvSpPr>
          <p:nvPr/>
        </p:nvSpPr>
        <p:spPr bwMode="auto">
          <a:xfrm flipV="1">
            <a:off x="7729538" y="221138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4" name="Line 58"/>
          <p:cNvSpPr>
            <a:spLocks noChangeShapeType="1"/>
          </p:cNvSpPr>
          <p:nvPr/>
        </p:nvSpPr>
        <p:spPr bwMode="auto">
          <a:xfrm flipV="1">
            <a:off x="7837488" y="221773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5" name="Line 59"/>
          <p:cNvSpPr>
            <a:spLocks noChangeShapeType="1"/>
          </p:cNvSpPr>
          <p:nvPr/>
        </p:nvSpPr>
        <p:spPr bwMode="auto">
          <a:xfrm flipV="1">
            <a:off x="4845050" y="2990850"/>
            <a:ext cx="0" cy="26828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6" name="Line 60"/>
          <p:cNvSpPr>
            <a:spLocks noChangeShapeType="1"/>
          </p:cNvSpPr>
          <p:nvPr/>
        </p:nvSpPr>
        <p:spPr bwMode="auto">
          <a:xfrm flipV="1">
            <a:off x="4953000" y="2997200"/>
            <a:ext cx="0" cy="268288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7" name="Line 61"/>
          <p:cNvSpPr>
            <a:spLocks noChangeShapeType="1"/>
          </p:cNvSpPr>
          <p:nvPr/>
        </p:nvSpPr>
        <p:spPr bwMode="auto">
          <a:xfrm flipV="1">
            <a:off x="6997700" y="297338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8" name="Line 62"/>
          <p:cNvSpPr>
            <a:spLocks noChangeShapeType="1"/>
          </p:cNvSpPr>
          <p:nvPr/>
        </p:nvSpPr>
        <p:spPr bwMode="auto">
          <a:xfrm flipV="1">
            <a:off x="7105650" y="2979738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799" name="Line 63"/>
          <p:cNvSpPr>
            <a:spLocks noChangeShapeType="1"/>
          </p:cNvSpPr>
          <p:nvPr/>
        </p:nvSpPr>
        <p:spPr bwMode="auto">
          <a:xfrm flipV="1">
            <a:off x="8451850" y="2976563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6800" name="Line 64"/>
          <p:cNvSpPr>
            <a:spLocks noChangeShapeType="1"/>
          </p:cNvSpPr>
          <p:nvPr/>
        </p:nvSpPr>
        <p:spPr bwMode="auto">
          <a:xfrm flipV="1">
            <a:off x="8559800" y="2982913"/>
            <a:ext cx="0" cy="268287"/>
          </a:xfrm>
          <a:prstGeom prst="line">
            <a:avLst/>
          </a:prstGeom>
          <a:noFill/>
          <a:ln w="31750">
            <a:solidFill>
              <a:srgbClr val="CC3300"/>
            </a:solidFill>
            <a:round/>
            <a:headEnd type="triangle" w="med" len="med"/>
            <a:tailEnd type="none" w="lg" len="med"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116809" name="Group 73"/>
          <p:cNvGrpSpPr>
            <a:grpSpLocks/>
          </p:cNvGrpSpPr>
          <p:nvPr/>
        </p:nvGrpSpPr>
        <p:grpSpPr bwMode="auto">
          <a:xfrm>
            <a:off x="1046163" y="4868863"/>
            <a:ext cx="6884987" cy="1663700"/>
            <a:chOff x="659" y="3067"/>
            <a:chExt cx="4337" cy="1048"/>
          </a:xfrm>
        </p:grpSpPr>
        <p:sp>
          <p:nvSpPr>
            <p:cNvPr id="116801" name="Rectangle 65"/>
            <p:cNvSpPr>
              <a:spLocks noChangeArrowheads="1"/>
            </p:cNvSpPr>
            <p:nvPr/>
          </p:nvSpPr>
          <p:spPr bwMode="auto">
            <a:xfrm>
              <a:off x="2142" y="3067"/>
              <a:ext cx="123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2400" dirty="0">
                  <a:solidFill>
                    <a:schemeClr val="bg1">
                      <a:lumMod val="10000"/>
                    </a:schemeClr>
                  </a:solidFill>
                </a:rPr>
                <a:t>ŘÁD VAZBY</a:t>
              </a:r>
              <a:endParaRPr lang="cs-CZ" sz="2400" baseline="-25000" dirty="0">
                <a:solidFill>
                  <a:schemeClr val="bg1">
                    <a:lumMod val="10000"/>
                  </a:schemeClr>
                </a:solidFill>
              </a:endParaRPr>
            </a:p>
          </p:txBody>
        </p:sp>
        <p:sp>
          <p:nvSpPr>
            <p:cNvPr id="116802" name="Rectangle 66"/>
            <p:cNvSpPr>
              <a:spLocks noChangeArrowheads="1"/>
            </p:cNvSpPr>
            <p:nvPr/>
          </p:nvSpPr>
          <p:spPr bwMode="auto">
            <a:xfrm>
              <a:off x="785" y="3385"/>
              <a:ext cx="41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/>
                <a:t>počet e</a:t>
              </a:r>
              <a:r>
                <a:rPr lang="cs-CZ" baseline="30000">
                  <a:cs typeface="Arial" pitchFamily="34" charset="0"/>
                </a:rPr>
                <a:t>−</a:t>
              </a:r>
              <a:r>
                <a:rPr lang="cs-CZ">
                  <a:cs typeface="Arial" pitchFamily="34" charset="0"/>
                </a:rPr>
                <a:t> ve vazebných MO − </a:t>
              </a:r>
              <a:r>
                <a:rPr lang="cs-CZ"/>
                <a:t>počet e</a:t>
              </a:r>
              <a:r>
                <a:rPr lang="cs-CZ" baseline="30000"/>
                <a:t>−</a:t>
              </a:r>
              <a:r>
                <a:rPr lang="cs-CZ"/>
                <a:t> v protivazebných MO</a:t>
              </a:r>
            </a:p>
          </p:txBody>
        </p:sp>
        <p:sp>
          <p:nvSpPr>
            <p:cNvPr id="116803" name="Rectangle 67"/>
            <p:cNvSpPr>
              <a:spLocks noChangeArrowheads="1"/>
            </p:cNvSpPr>
            <p:nvPr/>
          </p:nvSpPr>
          <p:spPr bwMode="auto">
            <a:xfrm>
              <a:off x="2639" y="3591"/>
              <a:ext cx="1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/>
                <a:t>2</a:t>
              </a:r>
            </a:p>
          </p:txBody>
        </p:sp>
        <p:sp>
          <p:nvSpPr>
            <p:cNvPr id="116804" name="Line 68"/>
            <p:cNvSpPr>
              <a:spLocks noChangeShapeType="1"/>
            </p:cNvSpPr>
            <p:nvPr/>
          </p:nvSpPr>
          <p:spPr bwMode="auto">
            <a:xfrm>
              <a:off x="793" y="3612"/>
              <a:ext cx="408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6805" name="Rectangle 69"/>
            <p:cNvSpPr>
              <a:spLocks noChangeArrowheads="1"/>
            </p:cNvSpPr>
            <p:nvPr/>
          </p:nvSpPr>
          <p:spPr bwMode="auto">
            <a:xfrm>
              <a:off x="659" y="3884"/>
              <a:ext cx="31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cs-CZ">
                  <a:solidFill>
                    <a:srgbClr val="FF0000"/>
                  </a:solidFill>
                </a:rPr>
                <a:t>0.5</a:t>
              </a:r>
              <a:endParaRPr lang="cs-CZ" baseline="-25000">
                <a:solidFill>
                  <a:srgbClr val="FF0000"/>
                </a:solidFill>
              </a:endParaRPr>
            </a:p>
          </p:txBody>
        </p:sp>
        <p:sp>
          <p:nvSpPr>
            <p:cNvPr id="116806" name="Rectangle 70"/>
            <p:cNvSpPr>
              <a:spLocks noChangeArrowheads="1"/>
            </p:cNvSpPr>
            <p:nvPr/>
          </p:nvSpPr>
          <p:spPr bwMode="auto">
            <a:xfrm>
              <a:off x="2078" y="3884"/>
              <a:ext cx="1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cs-CZ">
                  <a:solidFill>
                    <a:srgbClr val="FF0000"/>
                  </a:solidFill>
                </a:rPr>
                <a:t>1</a:t>
              </a:r>
              <a:endParaRPr lang="cs-CZ" baseline="-25000">
                <a:solidFill>
                  <a:srgbClr val="FF0000"/>
                </a:solidFill>
              </a:endParaRPr>
            </a:p>
          </p:txBody>
        </p:sp>
        <p:sp>
          <p:nvSpPr>
            <p:cNvPr id="116807" name="Rectangle 71"/>
            <p:cNvSpPr>
              <a:spLocks noChangeArrowheads="1"/>
            </p:cNvSpPr>
            <p:nvPr/>
          </p:nvSpPr>
          <p:spPr bwMode="auto">
            <a:xfrm>
              <a:off x="3379" y="3884"/>
              <a:ext cx="31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cs-CZ">
                  <a:solidFill>
                    <a:srgbClr val="FF0000"/>
                  </a:solidFill>
                </a:rPr>
                <a:t>0.5</a:t>
              </a:r>
              <a:endParaRPr lang="cs-CZ" baseline="-25000">
                <a:solidFill>
                  <a:srgbClr val="FF0000"/>
                </a:solidFill>
              </a:endParaRPr>
            </a:p>
          </p:txBody>
        </p:sp>
        <p:sp>
          <p:nvSpPr>
            <p:cNvPr id="116808" name="Rectangle 72"/>
            <p:cNvSpPr>
              <a:spLocks noChangeArrowheads="1"/>
            </p:cNvSpPr>
            <p:nvPr/>
          </p:nvSpPr>
          <p:spPr bwMode="auto">
            <a:xfrm>
              <a:off x="4800" y="3884"/>
              <a:ext cx="1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cs-CZ">
                  <a:solidFill>
                    <a:srgbClr val="FF0000"/>
                  </a:solidFill>
                </a:rPr>
                <a:t>0</a:t>
              </a:r>
              <a:endParaRPr lang="cs-CZ" baseline="-2500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68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68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20" name="Rectangle 12"/>
          <p:cNvSpPr>
            <a:spLocks noChangeArrowheads="1"/>
          </p:cNvSpPr>
          <p:nvPr/>
        </p:nvSpPr>
        <p:spPr bwMode="auto">
          <a:xfrm>
            <a:off x="4295775" y="3860800"/>
            <a:ext cx="641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/>
              <a:t>2</a:t>
            </a:r>
            <a:r>
              <a:rPr lang="cs-CZ" sz="2400" i="1"/>
              <a:t>p</a:t>
            </a:r>
            <a:r>
              <a:rPr lang="cs-CZ" sz="2400" i="1" baseline="-25000"/>
              <a:t>z</a:t>
            </a:r>
          </a:p>
        </p:txBody>
      </p:sp>
      <p:sp>
        <p:nvSpPr>
          <p:cNvPr id="119823" name="Rectangle 15"/>
          <p:cNvSpPr>
            <a:spLocks noChangeArrowheads="1"/>
          </p:cNvSpPr>
          <p:nvPr/>
        </p:nvSpPr>
        <p:spPr bwMode="auto">
          <a:xfrm>
            <a:off x="5292725" y="4141788"/>
            <a:ext cx="29972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/>
              <a:t>Vazebný MO </a:t>
            </a:r>
            <a:r>
              <a:rPr lang="cs-CZ">
                <a:cs typeface="Arial" pitchFamily="34" charset="0"/>
              </a:rPr>
              <a:t>− symetrický</a:t>
            </a:r>
            <a:endParaRPr lang="cs-CZ" baseline="-25000">
              <a:cs typeface="Arial" pitchFamily="34" charset="0"/>
            </a:endParaRPr>
          </a:p>
        </p:txBody>
      </p:sp>
      <p:sp>
        <p:nvSpPr>
          <p:cNvPr id="119824" name="Rectangle 16"/>
          <p:cNvSpPr>
            <a:spLocks noChangeArrowheads="1"/>
          </p:cNvSpPr>
          <p:nvPr/>
        </p:nvSpPr>
        <p:spPr bwMode="auto">
          <a:xfrm>
            <a:off x="4787900" y="1190625"/>
            <a:ext cx="38989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/>
              <a:t>Protivazebný MO </a:t>
            </a:r>
            <a:r>
              <a:rPr lang="cs-CZ">
                <a:cs typeface="Arial" pitchFamily="34" charset="0"/>
              </a:rPr>
              <a:t>− antisymetrický</a:t>
            </a:r>
            <a:endParaRPr lang="cs-CZ" baseline="-25000">
              <a:cs typeface="Arial" pitchFamily="34" charset="0"/>
            </a:endParaRPr>
          </a:p>
        </p:txBody>
      </p:sp>
      <p:sp>
        <p:nvSpPr>
          <p:cNvPr id="119825" name="Line 17"/>
          <p:cNvSpPr>
            <a:spLocks noChangeShapeType="1"/>
          </p:cNvSpPr>
          <p:nvPr/>
        </p:nvSpPr>
        <p:spPr bwMode="auto">
          <a:xfrm flipV="1">
            <a:off x="179388" y="2420938"/>
            <a:ext cx="0" cy="3168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9826" name="Rectangle 18"/>
          <p:cNvSpPr>
            <a:spLocks noChangeArrowheads="1"/>
          </p:cNvSpPr>
          <p:nvPr/>
        </p:nvSpPr>
        <p:spPr bwMode="auto">
          <a:xfrm>
            <a:off x="179388" y="2420938"/>
            <a:ext cx="387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 i="1"/>
              <a:t>E</a:t>
            </a:r>
            <a:endParaRPr lang="cs-CZ" sz="2400" i="1" baseline="-25000"/>
          </a:p>
        </p:txBody>
      </p:sp>
      <p:grpSp>
        <p:nvGrpSpPr>
          <p:cNvPr id="119834" name="Group 26"/>
          <p:cNvGrpSpPr>
            <a:grpSpLocks/>
          </p:cNvGrpSpPr>
          <p:nvPr/>
        </p:nvGrpSpPr>
        <p:grpSpPr bwMode="auto">
          <a:xfrm>
            <a:off x="244475" y="2395538"/>
            <a:ext cx="4398963" cy="3290887"/>
            <a:chOff x="154" y="1509"/>
            <a:chExt cx="2771" cy="2073"/>
          </a:xfrm>
        </p:grpSpPr>
        <p:sp>
          <p:nvSpPr>
            <p:cNvPr id="119811" name="Line 3"/>
            <p:cNvSpPr>
              <a:spLocks noChangeShapeType="1"/>
            </p:cNvSpPr>
            <p:nvPr/>
          </p:nvSpPr>
          <p:spPr bwMode="auto">
            <a:xfrm>
              <a:off x="529" y="2612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2" name="Line 4"/>
            <p:cNvSpPr>
              <a:spLocks noChangeShapeType="1"/>
            </p:cNvSpPr>
            <p:nvPr/>
          </p:nvSpPr>
          <p:spPr bwMode="auto">
            <a:xfrm>
              <a:off x="2253" y="2612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3" name="Line 5"/>
            <p:cNvSpPr>
              <a:spLocks noChangeShapeType="1"/>
            </p:cNvSpPr>
            <p:nvPr/>
          </p:nvSpPr>
          <p:spPr bwMode="auto">
            <a:xfrm>
              <a:off x="1391" y="3338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4" name="Line 6"/>
            <p:cNvSpPr>
              <a:spLocks noChangeShapeType="1"/>
            </p:cNvSpPr>
            <p:nvPr/>
          </p:nvSpPr>
          <p:spPr bwMode="auto">
            <a:xfrm>
              <a:off x="1391" y="1706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5" name="Line 7"/>
            <p:cNvSpPr>
              <a:spLocks noChangeShapeType="1"/>
            </p:cNvSpPr>
            <p:nvPr/>
          </p:nvSpPr>
          <p:spPr bwMode="auto">
            <a:xfrm flipH="1">
              <a:off x="937" y="1706"/>
              <a:ext cx="454" cy="9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6" name="Line 8"/>
            <p:cNvSpPr>
              <a:spLocks noChangeShapeType="1"/>
            </p:cNvSpPr>
            <p:nvPr/>
          </p:nvSpPr>
          <p:spPr bwMode="auto">
            <a:xfrm>
              <a:off x="937" y="2614"/>
              <a:ext cx="454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7" name="Line 9"/>
            <p:cNvSpPr>
              <a:spLocks noChangeShapeType="1"/>
            </p:cNvSpPr>
            <p:nvPr/>
          </p:nvSpPr>
          <p:spPr bwMode="auto">
            <a:xfrm>
              <a:off x="1799" y="1706"/>
              <a:ext cx="454" cy="9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8" name="Line 10"/>
            <p:cNvSpPr>
              <a:spLocks noChangeShapeType="1"/>
            </p:cNvSpPr>
            <p:nvPr/>
          </p:nvSpPr>
          <p:spPr bwMode="auto">
            <a:xfrm flipH="1">
              <a:off x="1799" y="2614"/>
              <a:ext cx="454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19819" name="Rectangle 11"/>
            <p:cNvSpPr>
              <a:spLocks noChangeArrowheads="1"/>
            </p:cNvSpPr>
            <p:nvPr/>
          </p:nvSpPr>
          <p:spPr bwMode="auto">
            <a:xfrm>
              <a:off x="154" y="2462"/>
              <a:ext cx="40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2400"/>
                <a:t>2</a:t>
              </a:r>
              <a:r>
                <a:rPr lang="cs-CZ" sz="2400" i="1"/>
                <a:t>p</a:t>
              </a:r>
              <a:r>
                <a:rPr lang="cs-CZ" sz="2400" i="1" baseline="-25000"/>
                <a:t>z</a:t>
              </a:r>
              <a:endParaRPr lang="cs-CZ" sz="2400" baseline="-25000"/>
            </a:p>
          </p:txBody>
        </p:sp>
        <p:sp>
          <p:nvSpPr>
            <p:cNvPr id="119821" name="Rectangle 13"/>
            <p:cNvSpPr>
              <a:spLocks noChangeArrowheads="1"/>
            </p:cNvSpPr>
            <p:nvPr/>
          </p:nvSpPr>
          <p:spPr bwMode="auto">
            <a:xfrm>
              <a:off x="1799" y="3294"/>
              <a:ext cx="40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l-GR" sz="2400">
                  <a:cs typeface="Arial" pitchFamily="34" charset="0"/>
                </a:rPr>
                <a:t>σ</a:t>
              </a:r>
              <a:r>
                <a:rPr lang="cs-CZ" sz="2400" baseline="-25000">
                  <a:cs typeface="Arial" pitchFamily="34" charset="0"/>
                </a:rPr>
                <a:t>g</a:t>
              </a:r>
              <a:r>
                <a:rPr lang="cs-CZ" sz="2400" baseline="30000">
                  <a:cs typeface="Arial" pitchFamily="34" charset="0"/>
                </a:rPr>
                <a:t>b</a:t>
              </a:r>
              <a:endParaRPr lang="cs-CZ" sz="2400" i="1" baseline="30000"/>
            </a:p>
          </p:txBody>
        </p:sp>
        <p:sp>
          <p:nvSpPr>
            <p:cNvPr id="119822" name="Rectangle 14"/>
            <p:cNvSpPr>
              <a:spLocks noChangeArrowheads="1"/>
            </p:cNvSpPr>
            <p:nvPr/>
          </p:nvSpPr>
          <p:spPr bwMode="auto">
            <a:xfrm>
              <a:off x="1882" y="1509"/>
              <a:ext cx="39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l-GR" sz="2400">
                  <a:cs typeface="Arial" pitchFamily="34" charset="0"/>
                </a:rPr>
                <a:t>σ</a:t>
              </a:r>
              <a:r>
                <a:rPr lang="cs-CZ" sz="2400" baseline="-25000">
                  <a:cs typeface="Arial" pitchFamily="34" charset="0"/>
                </a:rPr>
                <a:t>u</a:t>
              </a:r>
              <a:r>
                <a:rPr lang="cs-CZ" sz="2400" baseline="30000">
                  <a:cs typeface="Arial" pitchFamily="34" charset="0"/>
                </a:rPr>
                <a:t>a</a:t>
              </a:r>
              <a:endParaRPr lang="cs-CZ" sz="2400" i="1" baseline="30000"/>
            </a:p>
          </p:txBody>
        </p:sp>
        <p:graphicFrame>
          <p:nvGraphicFramePr>
            <p:cNvPr id="119827" name="Object 19"/>
            <p:cNvGraphicFramePr>
              <a:graphicFrameLocks noChangeAspect="1"/>
            </p:cNvGraphicFramePr>
            <p:nvPr/>
          </p:nvGraphicFramePr>
          <p:xfrm>
            <a:off x="249" y="2054"/>
            <a:ext cx="998" cy="383"/>
          </p:xfrm>
          <a:graphic>
            <a:graphicData uri="http://schemas.openxmlformats.org/presentationml/2006/ole">
              <p:oleObj spid="_x0000_s119827" name="CS ChemDraw Drawing" r:id="rId3" imgW="540720" imgH="208080" progId="">
                <p:embed/>
              </p:oleObj>
            </a:graphicData>
          </a:graphic>
        </p:graphicFrame>
        <p:graphicFrame>
          <p:nvGraphicFramePr>
            <p:cNvPr id="119828" name="Object 20"/>
            <p:cNvGraphicFramePr>
              <a:graphicFrameLocks noChangeAspect="1"/>
            </p:cNvGraphicFramePr>
            <p:nvPr/>
          </p:nvGraphicFramePr>
          <p:xfrm>
            <a:off x="1927" y="2059"/>
            <a:ext cx="998" cy="383"/>
          </p:xfrm>
          <a:graphic>
            <a:graphicData uri="http://schemas.openxmlformats.org/presentationml/2006/ole">
              <p:oleObj spid="_x0000_s119828" name="CS ChemDraw Drawing" r:id="rId4" imgW="540720" imgH="208080" progId="">
                <p:embed/>
              </p:oleObj>
            </a:graphicData>
          </a:graphic>
        </p:graphicFrame>
      </p:grpSp>
      <p:graphicFrame>
        <p:nvGraphicFramePr>
          <p:cNvPr id="119829" name="Object 21"/>
          <p:cNvGraphicFramePr>
            <a:graphicFrameLocks noChangeAspect="1"/>
          </p:cNvGraphicFramePr>
          <p:nvPr/>
        </p:nvGraphicFramePr>
        <p:xfrm>
          <a:off x="4643438" y="4652963"/>
          <a:ext cx="1922462" cy="1798637"/>
        </p:xfrm>
        <a:graphic>
          <a:graphicData uri="http://schemas.openxmlformats.org/presentationml/2006/ole">
            <p:oleObj spid="_x0000_s119829" name="Image" r:id="rId5" imgW="1654927" imgH="1548387" progId="">
              <p:embed/>
            </p:oleObj>
          </a:graphicData>
        </a:graphic>
      </p:graphicFrame>
      <p:graphicFrame>
        <p:nvGraphicFramePr>
          <p:cNvPr id="119830" name="Object 22"/>
          <p:cNvGraphicFramePr>
            <a:graphicFrameLocks noChangeAspect="1"/>
          </p:cNvGraphicFramePr>
          <p:nvPr/>
        </p:nvGraphicFramePr>
        <p:xfrm>
          <a:off x="4565650" y="1700213"/>
          <a:ext cx="2022475" cy="1798637"/>
        </p:xfrm>
        <a:graphic>
          <a:graphicData uri="http://schemas.openxmlformats.org/presentationml/2006/ole">
            <p:oleObj spid="_x0000_s119830" name="Image" r:id="rId6" imgW="1740264" imgH="1548387" progId="">
              <p:embed/>
            </p:oleObj>
          </a:graphicData>
        </a:graphic>
      </p:graphicFrame>
      <p:pic>
        <p:nvPicPr>
          <p:cNvPr id="119831" name="Picture 23"/>
          <p:cNvPicPr>
            <a:picLocks noChangeAspect="1" noChangeArrowheads="1"/>
          </p:cNvPicPr>
          <p:nvPr/>
        </p:nvPicPr>
        <p:blipFill>
          <a:blip r:embed="rId7"/>
          <a:srcRect l="19092" t="25365" r="19092" b="25363"/>
          <a:stretch>
            <a:fillRect/>
          </a:stretch>
        </p:blipFill>
        <p:spPr bwMode="auto">
          <a:xfrm>
            <a:off x="6659563" y="4725988"/>
            <a:ext cx="2376487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832" name="Picture 24"/>
          <p:cNvPicPr>
            <a:picLocks noChangeAspect="1" noChangeArrowheads="1"/>
          </p:cNvPicPr>
          <p:nvPr/>
        </p:nvPicPr>
        <p:blipFill>
          <a:blip r:embed="rId8"/>
          <a:srcRect l="19566" t="25226" r="19533" b="27249"/>
          <a:stretch>
            <a:fillRect/>
          </a:stretch>
        </p:blipFill>
        <p:spPr bwMode="auto">
          <a:xfrm>
            <a:off x="6659563" y="1773238"/>
            <a:ext cx="230505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9833" name="Rectangle 25"/>
          <p:cNvSpPr>
            <a:spLocks noChangeArrowheads="1"/>
          </p:cNvSpPr>
          <p:nvPr/>
        </p:nvSpPr>
        <p:spPr bwMode="auto">
          <a:xfrm>
            <a:off x="1403350" y="333375"/>
            <a:ext cx="6189663" cy="647700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 err="1">
                <a:solidFill>
                  <a:srgbClr val="003300"/>
                </a:solidFill>
              </a:rPr>
              <a:t>Překryvy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orbitalů </a:t>
            </a:r>
            <a:r>
              <a:rPr lang="cs-CZ" sz="2400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- 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vazba </a:t>
            </a:r>
            <a:r>
              <a:rPr lang="el-GR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σ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- </a:t>
            </a:r>
            <a:r>
              <a:rPr lang="cs-CZ" sz="2400" i="1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p</a:t>
            </a:r>
            <a:endParaRPr lang="el-GR" sz="2400" i="1" dirty="0">
              <a:solidFill>
                <a:srgbClr val="0033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0034" y="5857892"/>
            <a:ext cx="692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43504" y="3571876"/>
            <a:ext cx="692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57752" y="6357958"/>
            <a:ext cx="692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72" name="Line 16"/>
          <p:cNvSpPr>
            <a:spLocks noChangeShapeType="1"/>
          </p:cNvSpPr>
          <p:nvPr/>
        </p:nvSpPr>
        <p:spPr bwMode="auto">
          <a:xfrm flipV="1">
            <a:off x="179388" y="2420938"/>
            <a:ext cx="0" cy="316865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lg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1873" name="Rectangle 17"/>
          <p:cNvSpPr>
            <a:spLocks noChangeArrowheads="1"/>
          </p:cNvSpPr>
          <p:nvPr/>
        </p:nvSpPr>
        <p:spPr bwMode="auto">
          <a:xfrm>
            <a:off x="179388" y="2420938"/>
            <a:ext cx="387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cs-CZ" sz="2400" i="1"/>
              <a:t>E</a:t>
            </a:r>
            <a:endParaRPr lang="cs-CZ" sz="2400" i="1" baseline="-25000"/>
          </a:p>
        </p:txBody>
      </p:sp>
      <p:grpSp>
        <p:nvGrpSpPr>
          <p:cNvPr id="121882" name="Group 26"/>
          <p:cNvGrpSpPr>
            <a:grpSpLocks/>
          </p:cNvGrpSpPr>
          <p:nvPr/>
        </p:nvGrpSpPr>
        <p:grpSpPr bwMode="auto">
          <a:xfrm>
            <a:off x="244475" y="2492375"/>
            <a:ext cx="4703763" cy="2605088"/>
            <a:chOff x="154" y="1570"/>
            <a:chExt cx="2963" cy="1641"/>
          </a:xfrm>
        </p:grpSpPr>
        <p:sp>
          <p:nvSpPr>
            <p:cNvPr id="121859" name="Line 3"/>
            <p:cNvSpPr>
              <a:spLocks noChangeShapeType="1"/>
            </p:cNvSpPr>
            <p:nvPr/>
          </p:nvSpPr>
          <p:spPr bwMode="auto">
            <a:xfrm>
              <a:off x="529" y="2612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0" name="Line 4"/>
            <p:cNvSpPr>
              <a:spLocks noChangeShapeType="1"/>
            </p:cNvSpPr>
            <p:nvPr/>
          </p:nvSpPr>
          <p:spPr bwMode="auto">
            <a:xfrm>
              <a:off x="2253" y="2612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1" name="Line 5"/>
            <p:cNvSpPr>
              <a:spLocks noChangeShapeType="1"/>
            </p:cNvSpPr>
            <p:nvPr/>
          </p:nvSpPr>
          <p:spPr bwMode="auto">
            <a:xfrm>
              <a:off x="1391" y="3022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2" name="Line 6"/>
            <p:cNvSpPr>
              <a:spLocks noChangeShapeType="1"/>
            </p:cNvSpPr>
            <p:nvPr/>
          </p:nvSpPr>
          <p:spPr bwMode="auto">
            <a:xfrm>
              <a:off x="1391" y="2024"/>
              <a:ext cx="4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3" name="Line 7"/>
            <p:cNvSpPr>
              <a:spLocks noChangeShapeType="1"/>
            </p:cNvSpPr>
            <p:nvPr/>
          </p:nvSpPr>
          <p:spPr bwMode="auto">
            <a:xfrm flipH="1">
              <a:off x="937" y="2024"/>
              <a:ext cx="446" cy="59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4" name="Line 8"/>
            <p:cNvSpPr>
              <a:spLocks noChangeShapeType="1"/>
            </p:cNvSpPr>
            <p:nvPr/>
          </p:nvSpPr>
          <p:spPr bwMode="auto">
            <a:xfrm>
              <a:off x="937" y="2614"/>
              <a:ext cx="446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5" name="Line 9"/>
            <p:cNvSpPr>
              <a:spLocks noChangeShapeType="1"/>
            </p:cNvSpPr>
            <p:nvPr/>
          </p:nvSpPr>
          <p:spPr bwMode="auto">
            <a:xfrm>
              <a:off x="1791" y="2024"/>
              <a:ext cx="462" cy="59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6" name="Line 10"/>
            <p:cNvSpPr>
              <a:spLocks noChangeShapeType="1"/>
            </p:cNvSpPr>
            <p:nvPr/>
          </p:nvSpPr>
          <p:spPr bwMode="auto">
            <a:xfrm flipH="1">
              <a:off x="1791" y="2614"/>
              <a:ext cx="462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1867" name="Rectangle 11"/>
            <p:cNvSpPr>
              <a:spLocks noChangeArrowheads="1"/>
            </p:cNvSpPr>
            <p:nvPr/>
          </p:nvSpPr>
          <p:spPr bwMode="auto">
            <a:xfrm>
              <a:off x="154" y="2462"/>
              <a:ext cx="41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2400"/>
                <a:t>2</a:t>
              </a:r>
              <a:r>
                <a:rPr lang="cs-CZ" sz="2400" i="1"/>
                <a:t>p</a:t>
              </a:r>
              <a:r>
                <a:rPr lang="cs-CZ" sz="2400" i="1" baseline="-25000"/>
                <a:t>x</a:t>
              </a:r>
              <a:endParaRPr lang="cs-CZ" sz="2400" baseline="-25000"/>
            </a:p>
          </p:txBody>
        </p:sp>
        <p:sp>
          <p:nvSpPr>
            <p:cNvPr id="121868" name="Rectangle 12"/>
            <p:cNvSpPr>
              <a:spLocks noChangeArrowheads="1"/>
            </p:cNvSpPr>
            <p:nvPr/>
          </p:nvSpPr>
          <p:spPr bwMode="auto">
            <a:xfrm>
              <a:off x="2706" y="2432"/>
              <a:ext cx="41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2400"/>
                <a:t>2</a:t>
              </a:r>
              <a:r>
                <a:rPr lang="cs-CZ" sz="2400" i="1"/>
                <a:t>p</a:t>
              </a:r>
              <a:r>
                <a:rPr lang="cs-CZ" sz="2400" i="1" baseline="-25000"/>
                <a:t>x</a:t>
              </a:r>
            </a:p>
          </p:txBody>
        </p:sp>
        <p:sp>
          <p:nvSpPr>
            <p:cNvPr id="121869" name="Rectangle 13"/>
            <p:cNvSpPr>
              <a:spLocks noChangeArrowheads="1"/>
            </p:cNvSpPr>
            <p:nvPr/>
          </p:nvSpPr>
          <p:spPr bwMode="auto">
            <a:xfrm>
              <a:off x="1826" y="2884"/>
              <a:ext cx="395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l-GR" sz="2800">
                  <a:latin typeface="Times New Roman" pitchFamily="18" charset="0"/>
                  <a:cs typeface="Times New Roman" pitchFamily="18" charset="0"/>
                </a:rPr>
                <a:t>π</a:t>
              </a:r>
              <a:r>
                <a:rPr lang="cs-CZ" sz="2400" baseline="-25000">
                  <a:cs typeface="Arial" pitchFamily="34" charset="0"/>
                </a:rPr>
                <a:t>u</a:t>
              </a:r>
              <a:r>
                <a:rPr lang="cs-CZ" sz="2400" baseline="30000">
                  <a:cs typeface="Arial" pitchFamily="34" charset="0"/>
                </a:rPr>
                <a:t>b</a:t>
              </a:r>
              <a:endParaRPr lang="cs-CZ" sz="2400" i="1" baseline="30000"/>
            </a:p>
          </p:txBody>
        </p:sp>
        <p:sp>
          <p:nvSpPr>
            <p:cNvPr id="121870" name="Rectangle 14"/>
            <p:cNvSpPr>
              <a:spLocks noChangeArrowheads="1"/>
            </p:cNvSpPr>
            <p:nvPr/>
          </p:nvSpPr>
          <p:spPr bwMode="auto">
            <a:xfrm>
              <a:off x="1837" y="1841"/>
              <a:ext cx="388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l-GR" sz="2800">
                  <a:latin typeface="Times New Roman" pitchFamily="18" charset="0"/>
                  <a:cs typeface="Times New Roman" pitchFamily="18" charset="0"/>
                </a:rPr>
                <a:t>π</a:t>
              </a:r>
              <a:r>
                <a:rPr lang="cs-CZ" sz="2400" baseline="-25000">
                  <a:cs typeface="Arial" pitchFamily="34" charset="0"/>
                </a:rPr>
                <a:t>g</a:t>
              </a:r>
              <a:r>
                <a:rPr lang="cs-CZ" sz="2400" baseline="30000">
                  <a:cs typeface="Arial" pitchFamily="34" charset="0"/>
                </a:rPr>
                <a:t>a</a:t>
              </a:r>
              <a:endParaRPr lang="cs-CZ" sz="2400" i="1" baseline="30000"/>
            </a:p>
          </p:txBody>
        </p:sp>
        <p:graphicFrame>
          <p:nvGraphicFramePr>
            <p:cNvPr id="121874" name="Object 18"/>
            <p:cNvGraphicFramePr>
              <a:graphicFrameLocks noChangeAspect="1"/>
            </p:cNvGraphicFramePr>
            <p:nvPr/>
          </p:nvGraphicFramePr>
          <p:xfrm>
            <a:off x="542" y="1570"/>
            <a:ext cx="388" cy="998"/>
          </p:xfrm>
          <a:graphic>
            <a:graphicData uri="http://schemas.openxmlformats.org/presentationml/2006/ole">
              <p:oleObj spid="_x0000_s121874" name="CS ChemDraw Drawing" r:id="rId3" imgW="210600" imgH="543240" progId="">
                <p:embed/>
              </p:oleObj>
            </a:graphicData>
          </a:graphic>
        </p:graphicFrame>
        <p:graphicFrame>
          <p:nvGraphicFramePr>
            <p:cNvPr id="121875" name="Object 19"/>
            <p:cNvGraphicFramePr>
              <a:graphicFrameLocks noChangeAspect="1"/>
            </p:cNvGraphicFramePr>
            <p:nvPr/>
          </p:nvGraphicFramePr>
          <p:xfrm>
            <a:off x="2265" y="1570"/>
            <a:ext cx="388" cy="998"/>
          </p:xfrm>
          <a:graphic>
            <a:graphicData uri="http://schemas.openxmlformats.org/presentationml/2006/ole">
              <p:oleObj spid="_x0000_s121875" name="CS ChemDraw Drawing" r:id="rId4" imgW="210600" imgH="543240" progId="">
                <p:embed/>
              </p:oleObj>
            </a:graphicData>
          </a:graphic>
        </p:graphicFrame>
      </p:grpSp>
      <p:graphicFrame>
        <p:nvGraphicFramePr>
          <p:cNvPr id="121876" name="Object 20"/>
          <p:cNvGraphicFramePr>
            <a:graphicFrameLocks noChangeAspect="1"/>
          </p:cNvGraphicFramePr>
          <p:nvPr/>
        </p:nvGraphicFramePr>
        <p:xfrm>
          <a:off x="5072066" y="3929066"/>
          <a:ext cx="2016125" cy="1835150"/>
        </p:xfrm>
        <a:graphic>
          <a:graphicData uri="http://schemas.openxmlformats.org/presentationml/2006/ole">
            <p:oleObj spid="_x0000_s121876" name="Image" r:id="rId5" imgW="1612122" imgH="1468766" progId="">
              <p:embed/>
            </p:oleObj>
          </a:graphicData>
        </a:graphic>
      </p:graphicFrame>
      <p:graphicFrame>
        <p:nvGraphicFramePr>
          <p:cNvPr id="121877" name="Object 21"/>
          <p:cNvGraphicFramePr>
            <a:graphicFrameLocks noChangeAspect="1"/>
          </p:cNvGraphicFramePr>
          <p:nvPr/>
        </p:nvGraphicFramePr>
        <p:xfrm>
          <a:off x="4929190" y="1857364"/>
          <a:ext cx="1944687" cy="1814512"/>
        </p:xfrm>
        <a:graphic>
          <a:graphicData uri="http://schemas.openxmlformats.org/presentationml/2006/ole">
            <p:oleObj spid="_x0000_s121877" name="Image" r:id="rId6" imgW="1588011" imgH="1481080" progId="">
              <p:embed/>
            </p:oleObj>
          </a:graphicData>
        </a:graphic>
      </p:graphicFrame>
      <p:sp>
        <p:nvSpPr>
          <p:cNvPr id="121881" name="Rectangle 25"/>
          <p:cNvSpPr>
            <a:spLocks noChangeArrowheads="1"/>
          </p:cNvSpPr>
          <p:nvPr/>
        </p:nvSpPr>
        <p:spPr bwMode="auto">
          <a:xfrm>
            <a:off x="1547813" y="333375"/>
            <a:ext cx="6189662" cy="647700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 err="1">
                <a:solidFill>
                  <a:srgbClr val="003300"/>
                </a:solidFill>
              </a:rPr>
              <a:t>Překryvy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orbitalů </a:t>
            </a:r>
            <a:r>
              <a:rPr lang="en-US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~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vazba </a:t>
            </a:r>
            <a:r>
              <a:rPr lang="cs-CZ" sz="2400" dirty="0">
                <a:solidFill>
                  <a:srgbClr val="003300"/>
                </a:solidFill>
                <a:sym typeface="Symbol" pitchFamily="18" charset="2"/>
              </a:rPr>
              <a:t></a:t>
            </a:r>
            <a:r>
              <a:rPr lang="cs-CZ" sz="4400" b="0" dirty="0">
                <a:solidFill>
                  <a:srgbClr val="003300"/>
                </a:solidFill>
              </a:rPr>
              <a:t> </a:t>
            </a:r>
            <a:r>
              <a:rPr lang="cs-CZ" sz="2400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- </a:t>
            </a:r>
            <a:r>
              <a:rPr lang="cs-CZ" sz="2400" i="1" dirty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p</a:t>
            </a:r>
            <a:endParaRPr lang="el-GR" sz="2400" i="1" dirty="0">
              <a:solidFill>
                <a:srgbClr val="003300"/>
              </a:solidFill>
              <a:effectLst>
                <a:outerShdw blurRad="38100" dist="38100" dir="2700000" algn="tl">
                  <a:srgbClr val="C0C0C0"/>
                </a:outerShdw>
              </a:effectLst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4348" y="5715016"/>
            <a:ext cx="6925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1598613" y="357188"/>
            <a:ext cx="6172200" cy="695325"/>
          </a:xfrm>
          <a:solidFill>
            <a:schemeClr val="bg1">
              <a:lumMod val="75000"/>
            </a:schemeClr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Hlavní teze teorie MO</a:t>
            </a:r>
            <a:endParaRPr lang="cs-CZ" sz="2400" b="1" dirty="0">
              <a:solidFill>
                <a:srgbClr val="00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916113"/>
            <a:ext cx="7991475" cy="3817937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pPr>
              <a:lnSpc>
                <a:spcPct val="80000"/>
              </a:lnSpc>
            </a:pPr>
            <a:endParaRPr lang="cs-CZ" sz="1800" b="1" dirty="0"/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C00000"/>
                </a:solidFill>
              </a:rPr>
              <a:t>MO jsou lineární kombinací </a:t>
            </a:r>
            <a:r>
              <a:rPr lang="cs-CZ" sz="1800" b="1" dirty="0" smtClean="0">
                <a:solidFill>
                  <a:srgbClr val="C00000"/>
                </a:solidFill>
              </a:rPr>
              <a:t>AO</a:t>
            </a:r>
          </a:p>
          <a:p>
            <a:pPr>
              <a:lnSpc>
                <a:spcPct val="80000"/>
              </a:lnSpc>
            </a:pPr>
            <a:r>
              <a:rPr lang="cs-CZ" sz="1800" b="1" dirty="0" smtClean="0">
                <a:solidFill>
                  <a:srgbClr val="C00000"/>
                </a:solidFill>
              </a:rPr>
              <a:t>Do MO vstupují jen valenční AO</a:t>
            </a:r>
            <a:endParaRPr lang="cs-CZ" sz="1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7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C00000"/>
                </a:solidFill>
              </a:rPr>
              <a:t>Počet MO je součtem </a:t>
            </a:r>
            <a:r>
              <a:rPr lang="cs-CZ" sz="1800" b="1" dirty="0" smtClean="0">
                <a:solidFill>
                  <a:srgbClr val="C00000"/>
                </a:solidFill>
              </a:rPr>
              <a:t>účastnících se AO</a:t>
            </a:r>
            <a:endParaRPr lang="cs-CZ" sz="1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endParaRPr lang="cs-CZ" sz="7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endParaRPr lang="cs-CZ" sz="1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7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b="1" dirty="0" smtClean="0">
                <a:solidFill>
                  <a:srgbClr val="C00000"/>
                </a:solidFill>
              </a:rPr>
              <a:t>MO se obsazují elektrony postupně </a:t>
            </a:r>
            <a:r>
              <a:rPr lang="cs-CZ" sz="1800" b="1" dirty="0">
                <a:solidFill>
                  <a:srgbClr val="C00000"/>
                </a:solidFill>
              </a:rPr>
              <a:t>od nejnižší energie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C00000"/>
                </a:solidFill>
              </a:rPr>
              <a:t>Každý MO má maximálně 2 </a:t>
            </a:r>
            <a:r>
              <a:rPr lang="cs-CZ" sz="1800" b="1" dirty="0" smtClean="0">
                <a:solidFill>
                  <a:srgbClr val="C00000"/>
                </a:solidFill>
              </a:rPr>
              <a:t>elektrony</a:t>
            </a:r>
            <a:endParaRPr lang="cs-CZ" sz="800" b="1" dirty="0">
              <a:solidFill>
                <a:srgbClr val="C00000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C00000"/>
                </a:solidFill>
              </a:rPr>
              <a:t>Z diagramu MO lze určit řád vazby a magnetické vlastnosti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800" b="1" dirty="0"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/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500726"/>
          </a:xfrm>
        </p:spPr>
        <p:txBody>
          <a:bodyPr/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 na snímku č. 3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 http://www.chem.queensu.ca/people/faculty/mombourquette/firstyrchem/molecular/orbitals/H2energyLevels.gif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2 na snímku č. 3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chem.queensu.ca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people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faculty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mombourquette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firstyrchem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molecular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orbitals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energyLevels.gif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3 na snímku č. 3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madsci.org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posts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archives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/2000-10/971356131.Ch.4.gif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Obr.4 na snímku č. 5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tutorsglobe.com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CMSImages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/802_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Atomic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%20and%20Molecular%20Orbitals%20Homework%20Help%202.jpg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Obr.5 na snímku č. 5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tutorsglobe.com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CMSImages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/802_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Atomic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%20and%20Molecular%20Orbitals%20Homework%20Help%204.jpg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Obr.6 na snímku č. 5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tutorsglobe.com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CMSImages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/802_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Atomic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%20and%20Molecular%20Orbitals%20Homework%20Help%206.jpg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Obr.7 na snímku č. 6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6. 6. </a:t>
            </a:r>
            <a:r>
              <a:rPr lang="it-IT" sz="1200" dirty="0" smtClean="0">
                <a:latin typeface="Times New Roman" pitchFamily="18" charset="0"/>
                <a:cs typeface="Times New Roman" pitchFamily="18" charset="0"/>
              </a:rPr>
              <a:t>2012]. Dostupný na WWW: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http://wiki.chemeddl.org/mediawiki/index.php/ImageMOdiagram.gif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Růžičková, K., Kotlík B.: Chemie I. v kostce. Praha: Fragment, 2005. ISBN: 80-253-0031-5.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Bárta, M., Bartošová M.: Maturitní otázky – Chemie. Praha: Fragment 2007. ISBN: 978-80-253-0498-3.</a:t>
            </a:r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Břížďala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J.: Obecná chemie pro gymnázia a střední školy. Třebíč: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Radek Veselý, 2011. ISBN: 9788086376417.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Holinka, J.: Chemie komplex.příprava na VŠ. Třebíč: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Radek Veselý, 2011. ISBN: 8086376311.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2384</TotalTime>
  <Words>372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Výchozí návrh</vt:lpstr>
      <vt:lpstr>Image</vt:lpstr>
      <vt:lpstr>CS ChemDraw Drawing</vt:lpstr>
      <vt:lpstr>Snímek 1</vt:lpstr>
      <vt:lpstr>Snímek 2</vt:lpstr>
      <vt:lpstr>Snímek 3</vt:lpstr>
      <vt:lpstr>Snímek 4</vt:lpstr>
      <vt:lpstr>Snímek 5</vt:lpstr>
      <vt:lpstr>Snímek 6</vt:lpstr>
      <vt:lpstr>Hlavní teze teorie MO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</dc:creator>
  <cp:lastModifiedBy>Ivan</cp:lastModifiedBy>
  <cp:revision>1</cp:revision>
  <dcterms:created xsi:type="dcterms:W3CDTF">2006-09-26T13:26:25Z</dcterms:created>
  <dcterms:modified xsi:type="dcterms:W3CDTF">2012-12-19T18:24:02Z</dcterms:modified>
</cp:coreProperties>
</file>