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VY_32_INOVACE_141_NÁŠ </a:t>
          </a:r>
          <a:r>
            <a:rPr lang="cs-CZ" sz="2000" baseline="0" dirty="0" smtClean="0"/>
            <a:t>SVĚT_2.SVĚTOVÁ VÁLKA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praktická škola Arkadie o. p. s.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Mgr.Dorota</a:t>
          </a:r>
          <a:r>
            <a:rPr lang="cs-CZ" sz="2000" dirty="0" smtClean="0"/>
            <a:t> </a:t>
          </a:r>
          <a:r>
            <a:rPr lang="cs-CZ" sz="2000" dirty="0" err="1" smtClean="0"/>
            <a:t>Šáchová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2.světová válka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CZ.1.07./1.4.00/21.2257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C72AC67-E062-40CB-ADAC-EC873B46DB54}" type="presOf" srcId="{4C35D32F-0EAB-4CD7-82EE-45574DC2A586}" destId="{890E4F0B-2866-4A3F-A3C7-2A14B1797930}" srcOrd="1" destOrd="0" presId="urn:microsoft.com/office/officeart/2005/8/layout/target3"/>
    <dgm:cxn modelId="{78175E15-8FB4-4885-87A8-B5AABE16E37A}" type="presOf" srcId="{D1D4F407-5343-4D3F-B5B9-D407B03CAEB4}" destId="{AED2198E-93D5-4001-81B4-73124B309672}" srcOrd="1" destOrd="0" presId="urn:microsoft.com/office/officeart/2005/8/layout/target3"/>
    <dgm:cxn modelId="{44967111-7A45-482A-9D67-C2EEE5E80ED6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4629D54-61BA-44E4-96D9-B1C03E772A8C}" type="presOf" srcId="{D1B46980-6531-4606-95E6-44980827E919}" destId="{6140AFEC-043D-4C43-A2F9-D0F5331DF3A3}" srcOrd="0" destOrd="0" presId="urn:microsoft.com/office/officeart/2005/8/layout/target3"/>
    <dgm:cxn modelId="{593D8566-B597-4FE4-A0A3-810FD3B802A0}" type="presOf" srcId="{D8197B8C-B260-4A16-BDF4-0947B075E274}" destId="{5A5FFA88-C948-4069-8E93-59FA12366E83}" srcOrd="1" destOrd="0" presId="urn:microsoft.com/office/officeart/2005/8/layout/target3"/>
    <dgm:cxn modelId="{BB6D24D9-86D9-4005-BA0B-F324E248B1D2}" type="presOf" srcId="{D1D4F407-5343-4D3F-B5B9-D407B03CAEB4}" destId="{D005CE8C-CC26-4C3E-AC11-E15060ECD759}" srcOrd="0" destOrd="0" presId="urn:microsoft.com/office/officeart/2005/8/layout/target3"/>
    <dgm:cxn modelId="{8718B3A2-A6AC-43FB-AB89-4ACBAE00D633}" type="presOf" srcId="{B651F6E3-6281-48DB-9319-2AEAFDAE7572}" destId="{6BB5E863-4638-4E1D-BFDE-399D028AC4ED}" srcOrd="1" destOrd="0" presId="urn:microsoft.com/office/officeart/2005/8/layout/target3"/>
    <dgm:cxn modelId="{32291544-CCC6-452B-AB85-DD6CECAA84A5}" type="presOf" srcId="{D8197B8C-B260-4A16-BDF4-0947B075E274}" destId="{25B08C86-7E15-44DC-BE7F-FFB55DD49D12}" srcOrd="0" destOrd="0" presId="urn:microsoft.com/office/officeart/2005/8/layout/target3"/>
    <dgm:cxn modelId="{0840727C-8545-4D09-A886-40E321446C4B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63BFB61-374A-459C-9DAA-AC6D3E891503}" type="presOf" srcId="{D1B46980-6531-4606-95E6-44980827E919}" destId="{2BE915AB-18AA-4053-B92C-3BFC9ED204BB}" srcOrd="1" destOrd="0" presId="urn:microsoft.com/office/officeart/2005/8/layout/target3"/>
    <dgm:cxn modelId="{86CF2C3F-EC33-4A85-A14B-A9548C32ED32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891D7BE-2918-40E8-BA26-37E1B73C0216}" type="presParOf" srcId="{333A1088-737F-45CB-B68E-254E46348037}" destId="{F5ABB229-8D3B-4694-996A-96F23CF14429}" srcOrd="0" destOrd="0" presId="urn:microsoft.com/office/officeart/2005/8/layout/target3"/>
    <dgm:cxn modelId="{C81314C3-2DBC-4775-B442-BBAB5AC85E61}" type="presParOf" srcId="{333A1088-737F-45CB-B68E-254E46348037}" destId="{F41139FD-01EE-4571-8B17-4FB00FC51163}" srcOrd="1" destOrd="0" presId="urn:microsoft.com/office/officeart/2005/8/layout/target3"/>
    <dgm:cxn modelId="{167EF92C-2D0B-4F83-8415-C514B704C953}" type="presParOf" srcId="{333A1088-737F-45CB-B68E-254E46348037}" destId="{D005CE8C-CC26-4C3E-AC11-E15060ECD759}" srcOrd="2" destOrd="0" presId="urn:microsoft.com/office/officeart/2005/8/layout/target3"/>
    <dgm:cxn modelId="{A7F17E04-E919-4DAB-9EED-E4D4E3F10AD3}" type="presParOf" srcId="{333A1088-737F-45CB-B68E-254E46348037}" destId="{2C702D82-9B77-49B7-9568-BB8EB47C3372}" srcOrd="3" destOrd="0" presId="urn:microsoft.com/office/officeart/2005/8/layout/target3"/>
    <dgm:cxn modelId="{55CCB2A9-ABD0-4CB1-B1BC-E1011EFC3CCE}" type="presParOf" srcId="{333A1088-737F-45CB-B68E-254E46348037}" destId="{A52A0455-90FF-4808-ABD0-F02540D31D5A}" srcOrd="4" destOrd="0" presId="urn:microsoft.com/office/officeart/2005/8/layout/target3"/>
    <dgm:cxn modelId="{FC53E7C4-79A0-42ED-BDC4-53B9C4A40111}" type="presParOf" srcId="{333A1088-737F-45CB-B68E-254E46348037}" destId="{6140AFEC-043D-4C43-A2F9-D0F5331DF3A3}" srcOrd="5" destOrd="0" presId="urn:microsoft.com/office/officeart/2005/8/layout/target3"/>
    <dgm:cxn modelId="{84902C75-14EE-41B7-8020-C6623B8F4046}" type="presParOf" srcId="{333A1088-737F-45CB-B68E-254E46348037}" destId="{9358AC05-5D7D-4327-9F80-1AD486AEA664}" srcOrd="6" destOrd="0" presId="urn:microsoft.com/office/officeart/2005/8/layout/target3"/>
    <dgm:cxn modelId="{C36D886D-F3CB-487E-82B6-6D9B0410F660}" type="presParOf" srcId="{333A1088-737F-45CB-B68E-254E46348037}" destId="{313FC574-E1CD-4FB4-B054-0B805CE0447D}" srcOrd="7" destOrd="0" presId="urn:microsoft.com/office/officeart/2005/8/layout/target3"/>
    <dgm:cxn modelId="{268E362A-FC5F-48B2-89A2-96F1DAC95DD2}" type="presParOf" srcId="{333A1088-737F-45CB-B68E-254E46348037}" destId="{619D679B-A015-4ECF-8348-D1034C574F40}" srcOrd="8" destOrd="0" presId="urn:microsoft.com/office/officeart/2005/8/layout/target3"/>
    <dgm:cxn modelId="{228ADAAD-3F53-4DAB-A52F-68C636026B13}" type="presParOf" srcId="{333A1088-737F-45CB-B68E-254E46348037}" destId="{322283A8-4A27-4CDA-BAE3-F381106A9174}" srcOrd="9" destOrd="0" presId="urn:microsoft.com/office/officeart/2005/8/layout/target3"/>
    <dgm:cxn modelId="{6B20FEB6-E738-41B1-BA7A-8359BE28A640}" type="presParOf" srcId="{333A1088-737F-45CB-B68E-254E46348037}" destId="{FFC9F71D-1B4F-4AD9-A4A6-86ADEFC8AF5C}" srcOrd="10" destOrd="0" presId="urn:microsoft.com/office/officeart/2005/8/layout/target3"/>
    <dgm:cxn modelId="{B71DA406-EE54-405E-A3B6-E2590E9DEAA6}" type="presParOf" srcId="{333A1088-737F-45CB-B68E-254E46348037}" destId="{25B08C86-7E15-44DC-BE7F-FFB55DD49D12}" srcOrd="11" destOrd="0" presId="urn:microsoft.com/office/officeart/2005/8/layout/target3"/>
    <dgm:cxn modelId="{CC8720E4-8101-408D-AAD1-49BF1E7A5EE1}" type="presParOf" srcId="{333A1088-737F-45CB-B68E-254E46348037}" destId="{76644BE8-9D7C-4C09-B250-3D10AF48CBB7}" srcOrd="12" destOrd="0" presId="urn:microsoft.com/office/officeart/2005/8/layout/target3"/>
    <dgm:cxn modelId="{BAF4A019-CB80-464A-922A-D8B50761ECD8}" type="presParOf" srcId="{333A1088-737F-45CB-B68E-254E46348037}" destId="{EE85B701-7295-41C0-BA7A-34D3756A2AE6}" srcOrd="13" destOrd="0" presId="urn:microsoft.com/office/officeart/2005/8/layout/target3"/>
    <dgm:cxn modelId="{C0AFA020-6D13-44F4-A30E-BE6A4F359F10}" type="presParOf" srcId="{333A1088-737F-45CB-B68E-254E46348037}" destId="{8BEBB6EC-1DAA-4CAC-8A25-BC0FCBD5DBD5}" srcOrd="14" destOrd="0" presId="urn:microsoft.com/office/officeart/2005/8/layout/target3"/>
    <dgm:cxn modelId="{75FC78CB-B5DA-4152-A0BF-ACBDE24E7881}" type="presParOf" srcId="{333A1088-737F-45CB-B68E-254E46348037}" destId="{AED2198E-93D5-4001-81B4-73124B309672}" srcOrd="15" destOrd="0" presId="urn:microsoft.com/office/officeart/2005/8/layout/target3"/>
    <dgm:cxn modelId="{737D5A3E-DD74-4B72-8389-99989284F92C}" type="presParOf" srcId="{333A1088-737F-45CB-B68E-254E46348037}" destId="{2BE915AB-18AA-4053-B92C-3BFC9ED204BB}" srcOrd="16" destOrd="0" presId="urn:microsoft.com/office/officeart/2005/8/layout/target3"/>
    <dgm:cxn modelId="{A7580128-3B54-4006-8E32-DEADB3D3A663}" type="presParOf" srcId="{333A1088-737F-45CB-B68E-254E46348037}" destId="{6BB5E863-4638-4E1D-BFDE-399D028AC4ED}" srcOrd="17" destOrd="0" presId="urn:microsoft.com/office/officeart/2005/8/layout/target3"/>
    <dgm:cxn modelId="{F91DDB89-3B60-4DF7-96BB-6B0DD95DF480}" type="presParOf" srcId="{333A1088-737F-45CB-B68E-254E46348037}" destId="{5A5FFA88-C948-4069-8E93-59FA12366E83}" srcOrd="18" destOrd="0" presId="urn:microsoft.com/office/officeart/2005/8/layout/target3"/>
    <dgm:cxn modelId="{B1309A03-7F3B-4E86-8360-FE92430A551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praktická škola Arkadie o. p. s.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Mgr.Dorota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Šáchová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VY_32_INOVACE_141_NÁŠ </a:t>
          </a:r>
          <a:r>
            <a:rPr lang="cs-CZ" sz="2000" kern="1200" baseline="0" dirty="0" smtClean="0"/>
            <a:t>SVĚT_2.SVĚTOVÁ VÁLKA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2.světová válka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CZ.1.07./1.4.00/21.2257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F447C8-0F05-4BD3-88A7-5A34DA21799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DC3F33-22EE-439D-AE4E-6BB049B774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3194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napíší na tabuli rok začátku 2.světové</a:t>
            </a:r>
            <a:r>
              <a:rPr lang="cs-CZ" baseline="0" dirty="0" smtClean="0"/>
              <a:t> války. Jde o odhad (trefit 4 čísla, první dvojici čísel). Na konci promítnout ještě jednou a opakovat psaní data.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DC3F33-22EE-439D-AE4E-6BB049B77410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Diskuse. Žáci mohou doplnit firmy prosperující za </a:t>
            </a:r>
            <a:r>
              <a:rPr lang="cs-CZ" smtClean="0"/>
              <a:t>první republiky.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DC3F33-22EE-439D-AE4E-6BB049B77410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DC3F33-22EE-439D-AE4E-6BB049B77410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D3F87-61C7-4994-9A9C-FE2249141F77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DA7ED-8F7E-4234-95AB-146E62AF69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D3F87-61C7-4994-9A9C-FE2249141F77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DA7ED-8F7E-4234-95AB-146E62AF69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D3F87-61C7-4994-9A9C-FE2249141F77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DA7ED-8F7E-4234-95AB-146E62AF69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D3F87-61C7-4994-9A9C-FE2249141F77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DA7ED-8F7E-4234-95AB-146E62AF69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D3F87-61C7-4994-9A9C-FE2249141F77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DA7ED-8F7E-4234-95AB-146E62AF69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D3F87-61C7-4994-9A9C-FE2249141F77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DA7ED-8F7E-4234-95AB-146E62AF69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D3F87-61C7-4994-9A9C-FE2249141F77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DA7ED-8F7E-4234-95AB-146E62AF69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D3F87-61C7-4994-9A9C-FE2249141F77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DA7ED-8F7E-4234-95AB-146E62AF69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D3F87-61C7-4994-9A9C-FE2249141F77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DA7ED-8F7E-4234-95AB-146E62AF69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D3F87-61C7-4994-9A9C-FE2249141F77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DA7ED-8F7E-4234-95AB-146E62AF69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D3F87-61C7-4994-9A9C-FE2249141F77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DA7ED-8F7E-4234-95AB-146E62AF69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D3F87-61C7-4994-9A9C-FE2249141F77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DA7ED-8F7E-4234-95AB-146E62AF69E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iki.rvp.cz/@api/deki/files/18563/=Obrysov%C3%A1%20mapa%20%C4%8CR.jpg?size=webview" TargetMode="External"/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8994879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Materiál je určen žákům 9.třídy základní školy speciální. </a:t>
            </a:r>
          </a:p>
          <a:p>
            <a:r>
              <a:rPr lang="cs-CZ" dirty="0" smtClean="0"/>
              <a:t>Prezentace byla použita při výkladu. </a:t>
            </a:r>
          </a:p>
          <a:p>
            <a:r>
              <a:rPr lang="cs-CZ" dirty="0" smtClean="0"/>
              <a:t>Seznamuje žáky se situací před 2.světovou válkou.</a:t>
            </a:r>
          </a:p>
          <a:p>
            <a:r>
              <a:rPr lang="cs-CZ" dirty="0" smtClean="0"/>
              <a:t>Metodický postup je popsán u jednotlivých listů prezentace.</a:t>
            </a:r>
          </a:p>
          <a:p>
            <a:r>
              <a:rPr lang="cs-CZ" dirty="0" smtClean="0"/>
              <a:t>Klíčová slova: Černý pátek, velká hospodářská krize, extrémistické strany</a:t>
            </a:r>
          </a:p>
          <a:p>
            <a:r>
              <a:rPr lang="cs-CZ" smtClean="0"/>
              <a:t>Vytvořeno 7.11.2012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013176"/>
            <a:ext cx="7772400" cy="1470025"/>
          </a:xfrm>
        </p:spPr>
        <p:txBody>
          <a:bodyPr>
            <a:no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</a:rPr>
              <a:t>2.SVĚTOVÁ VÁLKA </a:t>
            </a:r>
            <a:endParaRPr lang="cs-CZ" sz="7200" b="1" dirty="0">
              <a:solidFill>
                <a:srgbClr val="FF0000"/>
              </a:solidFill>
            </a:endParaRPr>
          </a:p>
        </p:txBody>
      </p:sp>
      <p:sp>
        <p:nvSpPr>
          <p:cNvPr id="8" name="Zaoblený obdélníkový popisek 7"/>
          <p:cNvSpPr/>
          <p:nvPr/>
        </p:nvSpPr>
        <p:spPr>
          <a:xfrm>
            <a:off x="1043608" y="476672"/>
            <a:ext cx="7056784" cy="2952328"/>
          </a:xfrm>
          <a:prstGeom prst="wedgeRoundRectCallout">
            <a:avLst>
              <a:gd name="adj1" fmla="val -18929"/>
              <a:gd name="adj2" fmla="val 99297"/>
              <a:gd name="adj3" fmla="val 16667"/>
            </a:avLst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UU</a:t>
            </a:r>
            <a:r>
              <a:rPr lang="cs-CZ" sz="8800" b="1" dirty="0" smtClean="0">
                <a:solidFill>
                  <a:srgbClr val="FF0000"/>
                </a:solidFill>
              </a:rPr>
              <a:t>…PŘICHÁZÍ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1929 ČERNÝ PÁTEK</a:t>
            </a:r>
            <a:endParaRPr lang="cs-CZ" sz="5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012160" y="2204864"/>
            <a:ext cx="22054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New </a:t>
            </a:r>
            <a:r>
              <a:rPr lang="cs-CZ" sz="4000" b="1" dirty="0" smtClean="0"/>
              <a:t>York</a:t>
            </a:r>
            <a:endParaRPr lang="cs-CZ" sz="4000" b="1" dirty="0"/>
          </a:p>
        </p:txBody>
      </p:sp>
      <p:grpSp>
        <p:nvGrpSpPr>
          <p:cNvPr id="13" name="Skupina 12"/>
          <p:cNvGrpSpPr/>
          <p:nvPr/>
        </p:nvGrpSpPr>
        <p:grpSpPr>
          <a:xfrm>
            <a:off x="1115616" y="1916832"/>
            <a:ext cx="4392488" cy="4392489"/>
            <a:chOff x="395537" y="1704974"/>
            <a:chExt cx="4392488" cy="4392489"/>
          </a:xfrm>
        </p:grpSpPr>
        <p:pic>
          <p:nvPicPr>
            <p:cNvPr id="5122" name="Picture 2" descr="Soubor:United States (orthographic projection).sv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5537" y="1704974"/>
              <a:ext cx="4392488" cy="4392489"/>
            </a:xfrm>
            <a:prstGeom prst="rect">
              <a:avLst/>
            </a:prstGeom>
            <a:noFill/>
          </p:spPr>
        </p:pic>
        <p:sp>
          <p:nvSpPr>
            <p:cNvPr id="12" name="TextovéPole 11"/>
            <p:cNvSpPr txBox="1"/>
            <p:nvPr/>
          </p:nvSpPr>
          <p:spPr>
            <a:xfrm>
              <a:off x="4067944" y="5445224"/>
              <a:ext cx="3626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1.</a:t>
              </a:r>
              <a:endParaRPr lang="cs-CZ" b="1" dirty="0"/>
            </a:p>
          </p:txBody>
        </p:sp>
      </p:grpSp>
      <p:cxnSp>
        <p:nvCxnSpPr>
          <p:cNvPr id="5" name="Přímá spojovací šipka 4"/>
          <p:cNvCxnSpPr/>
          <p:nvPr/>
        </p:nvCxnSpPr>
        <p:spPr>
          <a:xfrm flipH="1">
            <a:off x="4067944" y="2708920"/>
            <a:ext cx="1944216" cy="1512168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352928" cy="1872208"/>
          </a:xfrm>
        </p:spPr>
        <p:txBody>
          <a:bodyPr>
            <a:noAutofit/>
          </a:bodyPr>
          <a:lstStyle/>
          <a:p>
            <a:r>
              <a:rPr lang="cs-CZ" sz="6600" b="1" dirty="0" smtClean="0"/>
              <a:t>VELKÁ HOSPODÁŘSKÁ KRIZE</a:t>
            </a:r>
            <a:endParaRPr lang="cs-CZ" sz="6600" b="1" dirty="0"/>
          </a:p>
        </p:txBody>
      </p:sp>
      <p:pic>
        <p:nvPicPr>
          <p:cNvPr id="15362" name="Picture 2" descr="https://encrypted-tbn1.gstatic.com/images?q=tbn:ANd9GcT652H3VdRUgisePhbXtZ1ASwomY2ZznfRfmrLq38opa52rjgyoy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852936"/>
            <a:ext cx="5616624" cy="352028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2843808" y="3861048"/>
            <a:ext cx="17427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1930</a:t>
            </a:r>
            <a:endParaRPr lang="cs-CZ" sz="6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rmAutofit/>
          </a:bodyPr>
          <a:lstStyle/>
          <a:p>
            <a:r>
              <a:rPr lang="cs-CZ" sz="6600" b="1" dirty="0" smtClean="0"/>
              <a:t>CO DĚLAT OŽELÍME</a:t>
            </a:r>
            <a:endParaRPr lang="cs-CZ" sz="6600" b="1" dirty="0"/>
          </a:p>
        </p:txBody>
      </p:sp>
      <p:pic>
        <p:nvPicPr>
          <p:cNvPr id="16386" name="Picture 2" descr="C:\Users\Tomáš\AppData\Local\Microsoft\Windows\Temporary Internet Files\Content.IE5\M3NAX65G\MC90023818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005064"/>
            <a:ext cx="1941968" cy="2053628"/>
          </a:xfrm>
          <a:prstGeom prst="rect">
            <a:avLst/>
          </a:prstGeom>
          <a:noFill/>
        </p:spPr>
      </p:pic>
      <p:pic>
        <p:nvPicPr>
          <p:cNvPr id="16387" name="Picture 3" descr="C:\Users\Tomáš\AppData\Local\Microsoft\Windows\Temporary Internet Files\Content.IE5\FJNDZOUQ\MC90033574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1988840"/>
            <a:ext cx="2535854" cy="2245254"/>
          </a:xfrm>
          <a:prstGeom prst="rect">
            <a:avLst/>
          </a:prstGeom>
          <a:noFill/>
        </p:spPr>
      </p:pic>
      <p:pic>
        <p:nvPicPr>
          <p:cNvPr id="16388" name="Picture 4" descr="C:\Users\Tomáš\AppData\Local\Microsoft\Windows\Temporary Internet Files\Content.IE5\E3IXCVFU\MC90005363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5" y="2204864"/>
            <a:ext cx="2212837" cy="1368152"/>
          </a:xfrm>
          <a:prstGeom prst="rect">
            <a:avLst/>
          </a:prstGeom>
          <a:noFill/>
        </p:spPr>
      </p:pic>
      <p:pic>
        <p:nvPicPr>
          <p:cNvPr id="16389" name="Picture 5" descr="C:\Users\Tomáš\AppData\Local\Microsoft\Windows\Temporary Internet Files\Content.IE5\FJNDZOUQ\MC900311892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4005064"/>
            <a:ext cx="1872208" cy="2392591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179512" y="620688"/>
            <a:ext cx="8569910" cy="1862048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11500" b="1" dirty="0" smtClean="0"/>
              <a:t>NEKUPUJEME</a:t>
            </a:r>
            <a:endParaRPr lang="cs-CZ" sz="115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5536" y="4437112"/>
            <a:ext cx="8465779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500" b="1" dirty="0" smtClean="0">
                <a:solidFill>
                  <a:srgbClr val="FF0000"/>
                </a:solidFill>
              </a:rPr>
              <a:t>NEVYRÁBÍME</a:t>
            </a:r>
            <a:endParaRPr lang="cs-CZ" sz="11500" b="1" dirty="0">
              <a:solidFill>
                <a:srgbClr val="FF0000"/>
              </a:solidFill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2771800" y="2420888"/>
            <a:ext cx="2808312" cy="2088232"/>
            <a:chOff x="2771800" y="2420888"/>
            <a:chExt cx="2808312" cy="2088232"/>
          </a:xfrm>
        </p:grpSpPr>
        <p:pic>
          <p:nvPicPr>
            <p:cNvPr id="24" name="Picture 13" descr="C:\Users\Tomáš\AppData\Local\Microsoft\Windows\Temporary Internet Files\Content.IE5\E3IXCVFU\MM910001133[1].gif"/>
            <p:cNvPicPr>
              <a:picLocks noChangeAspect="1" noChangeArrowheads="1" noCrop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71800" y="2420888"/>
              <a:ext cx="2759174" cy="2051693"/>
            </a:xfrm>
            <a:prstGeom prst="rect">
              <a:avLst/>
            </a:prstGeom>
            <a:noFill/>
          </p:spPr>
        </p:pic>
        <p:cxnSp>
          <p:nvCxnSpPr>
            <p:cNvPr id="25" name="Přímá spojovací čára 24"/>
            <p:cNvCxnSpPr/>
            <p:nvPr/>
          </p:nvCxnSpPr>
          <p:spPr>
            <a:xfrm>
              <a:off x="2771800" y="2420888"/>
              <a:ext cx="2736304" cy="2016224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ovací čára 25"/>
            <p:cNvCxnSpPr/>
            <p:nvPr/>
          </p:nvCxnSpPr>
          <p:spPr>
            <a:xfrm flipH="1">
              <a:off x="2843808" y="2492896"/>
              <a:ext cx="2736304" cy="2016224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Autofit/>
          </a:bodyPr>
          <a:lstStyle/>
          <a:p>
            <a:r>
              <a:rPr lang="cs-CZ" sz="8800" b="1" dirty="0" smtClean="0">
                <a:solidFill>
                  <a:srgbClr val="FF0000"/>
                </a:solidFill>
              </a:rPr>
              <a:t>EXTRÉMISTÉ</a:t>
            </a:r>
            <a:endParaRPr lang="cs-CZ" sz="8800" b="1" dirty="0">
              <a:solidFill>
                <a:srgbClr val="FF0000"/>
              </a:solidFill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899592" y="2276872"/>
            <a:ext cx="2882880" cy="2889612"/>
            <a:chOff x="899592" y="2276872"/>
            <a:chExt cx="2882880" cy="2889612"/>
          </a:xfrm>
        </p:grpSpPr>
        <p:pic>
          <p:nvPicPr>
            <p:cNvPr id="2052" name="Picture 4" descr="Soubor:Hammer and sickle.sv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99592" y="2276872"/>
              <a:ext cx="2880320" cy="2880320"/>
            </a:xfrm>
            <a:prstGeom prst="rect">
              <a:avLst/>
            </a:prstGeom>
            <a:noFill/>
          </p:spPr>
        </p:pic>
        <p:sp>
          <p:nvSpPr>
            <p:cNvPr id="5" name="TextovéPole 4"/>
            <p:cNvSpPr txBox="1"/>
            <p:nvPr/>
          </p:nvSpPr>
          <p:spPr>
            <a:xfrm>
              <a:off x="3419872" y="4797152"/>
              <a:ext cx="3626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3.</a:t>
              </a:r>
              <a:endParaRPr lang="cs-CZ" b="1" dirty="0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4788024" y="3284984"/>
            <a:ext cx="3240360" cy="1953508"/>
            <a:chOff x="4788024" y="3284984"/>
            <a:chExt cx="3240360" cy="1953508"/>
          </a:xfrm>
        </p:grpSpPr>
        <p:pic>
          <p:nvPicPr>
            <p:cNvPr id="2050" name="Picture 2" descr="Soubor:Flag of the NSDAP (1920–1945).sv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788024" y="3284984"/>
              <a:ext cx="3240360" cy="1944216"/>
            </a:xfrm>
            <a:prstGeom prst="rect">
              <a:avLst/>
            </a:prstGeom>
            <a:noFill/>
          </p:spPr>
        </p:pic>
        <p:sp>
          <p:nvSpPr>
            <p:cNvPr id="9" name="TextovéPole 8"/>
            <p:cNvSpPr txBox="1"/>
            <p:nvPr/>
          </p:nvSpPr>
          <p:spPr>
            <a:xfrm>
              <a:off x="7524328" y="4869160"/>
              <a:ext cx="3626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4.</a:t>
              </a:r>
              <a:endParaRPr lang="cs-CZ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476672"/>
            <a:ext cx="28761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SzPct val="200000"/>
              <a:buFont typeface="Arial" pitchFamily="34" charset="0"/>
              <a:buChar char="•"/>
            </a:pPr>
            <a:r>
              <a:rPr lang="cs-CZ" dirty="0" smtClean="0">
                <a:hlinkClick r:id="rId2"/>
              </a:rPr>
              <a:t> www.</a:t>
            </a:r>
            <a:r>
              <a:rPr lang="cs-CZ" dirty="0" err="1" smtClean="0">
                <a:hlinkClick r:id="rId2"/>
              </a:rPr>
              <a:t>microsoft.office.com</a:t>
            </a:r>
            <a:endParaRPr lang="cs-CZ" dirty="0" smtClean="0"/>
          </a:p>
        </p:txBody>
      </p:sp>
      <p:sp>
        <p:nvSpPr>
          <p:cNvPr id="3" name="Obdélník 2"/>
          <p:cNvSpPr/>
          <p:nvPr/>
        </p:nvSpPr>
        <p:spPr>
          <a:xfrm>
            <a:off x="0" y="1005552"/>
            <a:ext cx="85689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 smtClean="0"/>
              <a:t>USA. In: </a:t>
            </a:r>
            <a:r>
              <a:rPr lang="en-US" i="1" dirty="0" smtClean="0"/>
              <a:t>Wikipedia: the free encyclopedia</a:t>
            </a:r>
            <a:r>
              <a:rPr lang="en-US" dirty="0" smtClean="0"/>
              <a:t> [online]. San Francisco (CA): Wikimedia Foundation, 2001-, 2. 10. 2009, 00:36 [cit. 2012-11-22]. </a:t>
            </a:r>
            <a:r>
              <a:rPr lang="en-US" dirty="0" err="1" smtClean="0"/>
              <a:t>Dostupné</a:t>
            </a:r>
            <a:r>
              <a:rPr lang="en-US" dirty="0" smtClean="0"/>
              <a:t> z: http://upload.wikimedia.org/wikipedia/commons/thumb/7/70/United_States_%28orthographic_projection%29.svg/541px-United_States_%28orthographic_projection%29.svg.png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0" y="2642428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en-US" dirty="0" smtClean="0"/>
              <a:t>[cit. 201</a:t>
            </a:r>
            <a:r>
              <a:rPr lang="cs-CZ" dirty="0" smtClean="0"/>
              <a:t>2</a:t>
            </a:r>
            <a:r>
              <a:rPr lang="en-US" dirty="0" smtClean="0"/>
              <a:t>-1</a:t>
            </a:r>
            <a:r>
              <a:rPr lang="cs-CZ" dirty="0" smtClean="0"/>
              <a:t>1</a:t>
            </a:r>
            <a:r>
              <a:rPr lang="en-US" dirty="0" smtClean="0"/>
              <a:t>-</a:t>
            </a:r>
            <a:r>
              <a:rPr lang="cs-CZ" dirty="0" smtClean="0"/>
              <a:t>16</a:t>
            </a:r>
            <a:r>
              <a:rPr lang="en-US" dirty="0" smtClean="0"/>
              <a:t>]. </a:t>
            </a:r>
            <a:r>
              <a:rPr lang="cs-CZ" dirty="0" smtClean="0"/>
              <a:t>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na WWW: </a:t>
            </a:r>
            <a:r>
              <a:rPr lang="cs-CZ" dirty="0" smtClean="0">
                <a:hlinkClick r:id="rId3"/>
              </a:rPr>
              <a:t>http://wiki.rvp.cz/@api/deki/files/18563/=Obrysov%C3%A1%20mapa%20%C4%8CR.jpg?size=webview</a:t>
            </a:r>
            <a:endParaRPr lang="cs-CZ" dirty="0" smtClean="0"/>
          </a:p>
        </p:txBody>
      </p:sp>
      <p:sp>
        <p:nvSpPr>
          <p:cNvPr id="8" name="Obdélník 7"/>
          <p:cNvSpPr/>
          <p:nvPr/>
        </p:nvSpPr>
        <p:spPr>
          <a:xfrm>
            <a:off x="0" y="5085184"/>
            <a:ext cx="85689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cs-CZ" dirty="0" smtClean="0"/>
              <a:t>Vlajka Třetí říše.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2001-, 21. 2. 2010, 00:57 [cit. 2012-11-22]. Dostupné z: http://upload.wikimedia.org/wikipedia/commons/thumb/c/cf/Flag_of_the_NSDAP_%281920%E2%80%931945%29.svg/220px-Flag_of_the_NSDAP_%281920%E2%80%931945%29.svg.png 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0" y="3725306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cs-CZ" dirty="0" smtClean="0"/>
              <a:t>Komunismus.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2001-, 21. 2. 2008, 03:02 [cit. 2012-11-22]. Dostupné z: http://upload.wikimedia.org/wikipedia/commons/thumb/7/7e/Hammer_and_sickle.svg/414px-Hammer_and_sickle.svg.png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308</Words>
  <Application>Microsoft Office PowerPoint</Application>
  <PresentationFormat>Předvádění na obrazovce (4:3)</PresentationFormat>
  <Paragraphs>36</Paragraphs>
  <Slides>8</Slides>
  <Notes>4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ANOTACE</vt:lpstr>
      <vt:lpstr>2.SVĚTOVÁ VÁLKA </vt:lpstr>
      <vt:lpstr>1929 ČERNÝ PÁTEK</vt:lpstr>
      <vt:lpstr>VELKÁ HOSPODÁŘSKÁ KRIZE</vt:lpstr>
      <vt:lpstr>CO DĚLAT OŽELÍME</vt:lpstr>
      <vt:lpstr>EXTRÉMISTÉ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2.SVĚTOVÁ VÁLKA</dc:title>
  <dc:creator>Tomáš</dc:creator>
  <cp:lastModifiedBy>Martin a Lída</cp:lastModifiedBy>
  <cp:revision>22</cp:revision>
  <dcterms:created xsi:type="dcterms:W3CDTF">2012-11-07T21:06:53Z</dcterms:created>
  <dcterms:modified xsi:type="dcterms:W3CDTF">2012-12-19T18:55:07Z</dcterms:modified>
</cp:coreProperties>
</file>