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65" r:id="rId3"/>
    <p:sldId id="256" r:id="rId4"/>
    <p:sldId id="258" r:id="rId5"/>
    <p:sldId id="261" r:id="rId6"/>
    <p:sldId id="259" r:id="rId7"/>
    <p:sldId id="260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588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VY_32_INOVACE_142_NÁŠ </a:t>
          </a:r>
          <a:r>
            <a:rPr lang="cs-CZ" sz="2000" baseline="0" dirty="0" smtClean="0"/>
            <a:t>SVĚT_17.LISTOPAD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Mgr.Dorota</a:t>
          </a:r>
          <a:r>
            <a:rPr lang="cs-CZ" sz="2000" dirty="0" smtClean="0"/>
            <a:t> </a:t>
          </a:r>
          <a:r>
            <a:rPr lang="cs-CZ" sz="2000" dirty="0" err="1" smtClean="0"/>
            <a:t>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17.listopad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40CCB1D-EF44-458E-9169-CF63BC0478AB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B8E4AC8-5B60-46CA-A38E-C63E412AB304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24696AE-716E-4660-A892-D679F3FCEFC8}" type="presOf" srcId="{D1B46980-6531-4606-95E6-44980827E919}" destId="{2BE915AB-18AA-4053-B92C-3BFC9ED204BB}" srcOrd="1" destOrd="0" presId="urn:microsoft.com/office/officeart/2005/8/layout/target3"/>
    <dgm:cxn modelId="{2F8959D1-295A-4CEE-8A6E-6B0FACEC33DE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0AC5387-831B-4F1D-AD2A-65ADA5172E2C}" type="presOf" srcId="{4C35D32F-0EAB-4CD7-82EE-45574DC2A586}" destId="{8BEBB6EC-1DAA-4CAC-8A25-BC0FCBD5DBD5}" srcOrd="0" destOrd="0" presId="urn:microsoft.com/office/officeart/2005/8/layout/target3"/>
    <dgm:cxn modelId="{FA82B44F-8BE0-49C2-AC45-59E4BAE5489F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36235B6-1915-4FFC-9D1A-12882DE6E28C}" type="presOf" srcId="{B651F6E3-6281-48DB-9319-2AEAFDAE7572}" destId="{619D679B-A015-4ECF-8348-D1034C574F40}" srcOrd="0" destOrd="0" presId="urn:microsoft.com/office/officeart/2005/8/layout/target3"/>
    <dgm:cxn modelId="{0AED81FC-6967-4703-AA2D-E0517B828B8B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0D9117D-97CC-4C77-B728-A6878E3EECC2}" type="presOf" srcId="{D1B46980-6531-4606-95E6-44980827E919}" destId="{6140AFEC-043D-4C43-A2F9-D0F5331DF3A3}" srcOrd="0" destOrd="0" presId="urn:microsoft.com/office/officeart/2005/8/layout/target3"/>
    <dgm:cxn modelId="{33A475B7-296B-4FDE-A8AE-98D42EAC4F39}" type="presOf" srcId="{D1D4F407-5343-4D3F-B5B9-D407B03CAEB4}" destId="{AED2198E-93D5-4001-81B4-73124B309672}" srcOrd="1" destOrd="0" presId="urn:microsoft.com/office/officeart/2005/8/layout/target3"/>
    <dgm:cxn modelId="{67D56D6D-83F1-4A9D-8F3C-C7FEF0E559C1}" type="presOf" srcId="{D1D4F407-5343-4D3F-B5B9-D407B03CAEB4}" destId="{D005CE8C-CC26-4C3E-AC11-E15060ECD759}" srcOrd="0" destOrd="0" presId="urn:microsoft.com/office/officeart/2005/8/layout/target3"/>
    <dgm:cxn modelId="{3108AA1E-A39D-45A1-86EC-BAACFA1E9B87}" type="presParOf" srcId="{333A1088-737F-45CB-B68E-254E46348037}" destId="{F5ABB229-8D3B-4694-996A-96F23CF14429}" srcOrd="0" destOrd="0" presId="urn:microsoft.com/office/officeart/2005/8/layout/target3"/>
    <dgm:cxn modelId="{8B9A9B12-ED32-48E6-B0B6-931F3A003CFD}" type="presParOf" srcId="{333A1088-737F-45CB-B68E-254E46348037}" destId="{F41139FD-01EE-4571-8B17-4FB00FC51163}" srcOrd="1" destOrd="0" presId="urn:microsoft.com/office/officeart/2005/8/layout/target3"/>
    <dgm:cxn modelId="{B959BBD7-D356-48CD-9839-D9C4DBCC3838}" type="presParOf" srcId="{333A1088-737F-45CB-B68E-254E46348037}" destId="{D005CE8C-CC26-4C3E-AC11-E15060ECD759}" srcOrd="2" destOrd="0" presId="urn:microsoft.com/office/officeart/2005/8/layout/target3"/>
    <dgm:cxn modelId="{936A00AC-8BED-41D5-98BC-58DE479CD7CF}" type="presParOf" srcId="{333A1088-737F-45CB-B68E-254E46348037}" destId="{2C702D82-9B77-49B7-9568-BB8EB47C3372}" srcOrd="3" destOrd="0" presId="urn:microsoft.com/office/officeart/2005/8/layout/target3"/>
    <dgm:cxn modelId="{03BC0900-F91C-4B59-BD49-8B7A9E4376D1}" type="presParOf" srcId="{333A1088-737F-45CB-B68E-254E46348037}" destId="{A52A0455-90FF-4808-ABD0-F02540D31D5A}" srcOrd="4" destOrd="0" presId="urn:microsoft.com/office/officeart/2005/8/layout/target3"/>
    <dgm:cxn modelId="{A3C1F420-821B-4830-89B7-43F143DF3E2F}" type="presParOf" srcId="{333A1088-737F-45CB-B68E-254E46348037}" destId="{6140AFEC-043D-4C43-A2F9-D0F5331DF3A3}" srcOrd="5" destOrd="0" presId="urn:microsoft.com/office/officeart/2005/8/layout/target3"/>
    <dgm:cxn modelId="{63C5C8FF-C157-43E1-8E07-FFEBE7C2ED5B}" type="presParOf" srcId="{333A1088-737F-45CB-B68E-254E46348037}" destId="{9358AC05-5D7D-4327-9F80-1AD486AEA664}" srcOrd="6" destOrd="0" presId="urn:microsoft.com/office/officeart/2005/8/layout/target3"/>
    <dgm:cxn modelId="{C9D33E9C-FB0E-4050-849A-F4491C5BC975}" type="presParOf" srcId="{333A1088-737F-45CB-B68E-254E46348037}" destId="{313FC574-E1CD-4FB4-B054-0B805CE0447D}" srcOrd="7" destOrd="0" presId="urn:microsoft.com/office/officeart/2005/8/layout/target3"/>
    <dgm:cxn modelId="{05CC100B-E8FF-435D-A99C-A65433897FE5}" type="presParOf" srcId="{333A1088-737F-45CB-B68E-254E46348037}" destId="{619D679B-A015-4ECF-8348-D1034C574F40}" srcOrd="8" destOrd="0" presId="urn:microsoft.com/office/officeart/2005/8/layout/target3"/>
    <dgm:cxn modelId="{1C7786AB-9338-4ACD-A7D7-E30CE8A69ACE}" type="presParOf" srcId="{333A1088-737F-45CB-B68E-254E46348037}" destId="{322283A8-4A27-4CDA-BAE3-F381106A9174}" srcOrd="9" destOrd="0" presId="urn:microsoft.com/office/officeart/2005/8/layout/target3"/>
    <dgm:cxn modelId="{053D86E3-A8D9-488D-B8AA-B29B1193F037}" type="presParOf" srcId="{333A1088-737F-45CB-B68E-254E46348037}" destId="{FFC9F71D-1B4F-4AD9-A4A6-86ADEFC8AF5C}" srcOrd="10" destOrd="0" presId="urn:microsoft.com/office/officeart/2005/8/layout/target3"/>
    <dgm:cxn modelId="{D12A91CC-3C57-4367-BC61-9E1825B424A9}" type="presParOf" srcId="{333A1088-737F-45CB-B68E-254E46348037}" destId="{25B08C86-7E15-44DC-BE7F-FFB55DD49D12}" srcOrd="11" destOrd="0" presId="urn:microsoft.com/office/officeart/2005/8/layout/target3"/>
    <dgm:cxn modelId="{A1031B4B-70DE-4F2E-9A61-5BDD37EF42C5}" type="presParOf" srcId="{333A1088-737F-45CB-B68E-254E46348037}" destId="{76644BE8-9D7C-4C09-B250-3D10AF48CBB7}" srcOrd="12" destOrd="0" presId="urn:microsoft.com/office/officeart/2005/8/layout/target3"/>
    <dgm:cxn modelId="{97F38689-9353-4172-AB85-91597442F9A3}" type="presParOf" srcId="{333A1088-737F-45CB-B68E-254E46348037}" destId="{EE85B701-7295-41C0-BA7A-34D3756A2AE6}" srcOrd="13" destOrd="0" presId="urn:microsoft.com/office/officeart/2005/8/layout/target3"/>
    <dgm:cxn modelId="{3460DDE8-3DD1-40E4-8EFE-0FDDAB6D54FA}" type="presParOf" srcId="{333A1088-737F-45CB-B68E-254E46348037}" destId="{8BEBB6EC-1DAA-4CAC-8A25-BC0FCBD5DBD5}" srcOrd="14" destOrd="0" presId="urn:microsoft.com/office/officeart/2005/8/layout/target3"/>
    <dgm:cxn modelId="{BB49F8B5-0BD5-40B8-80F4-1152B112CEB9}" type="presParOf" srcId="{333A1088-737F-45CB-B68E-254E46348037}" destId="{AED2198E-93D5-4001-81B4-73124B309672}" srcOrd="15" destOrd="0" presId="urn:microsoft.com/office/officeart/2005/8/layout/target3"/>
    <dgm:cxn modelId="{03B43A7C-F6FA-45C5-8303-399A2962092F}" type="presParOf" srcId="{333A1088-737F-45CB-B68E-254E46348037}" destId="{2BE915AB-18AA-4053-B92C-3BFC9ED204BB}" srcOrd="16" destOrd="0" presId="urn:microsoft.com/office/officeart/2005/8/layout/target3"/>
    <dgm:cxn modelId="{425056E8-0B59-4786-8ED3-AD464892C75C}" type="presParOf" srcId="{333A1088-737F-45CB-B68E-254E46348037}" destId="{6BB5E863-4638-4E1D-BFDE-399D028AC4ED}" srcOrd="17" destOrd="0" presId="urn:microsoft.com/office/officeart/2005/8/layout/target3"/>
    <dgm:cxn modelId="{FE1D893B-7BF9-45A9-A3F5-FFB472AC1946}" type="presParOf" srcId="{333A1088-737F-45CB-B68E-254E46348037}" destId="{5A5FFA88-C948-4069-8E93-59FA12366E83}" srcOrd="18" destOrd="0" presId="urn:microsoft.com/office/officeart/2005/8/layout/target3"/>
    <dgm:cxn modelId="{313F41B6-3328-4E97-89C9-5DB2C4026E0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Mgr.Dorota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Šáchová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VY_32_INOVACE_142_NÁŠ </a:t>
          </a:r>
          <a:r>
            <a:rPr lang="cs-CZ" sz="2000" kern="1200" baseline="0" dirty="0" smtClean="0"/>
            <a:t>SVĚT_17.LISTOPAD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17.listopad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215AA6-DA9A-404E-B9A9-76676CB8968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3F4D73-3706-4B60-8DC6-632D71583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3F4D73-3706-4B60-8DC6-632D715837E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Úvodní strana byla</a:t>
            </a:r>
            <a:r>
              <a:rPr lang="cs-CZ" baseline="0" dirty="0" smtClean="0"/>
              <a:t> použita k diskusi a základní představě o tomto svátku.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3F4D73-3706-4B60-8DC6-632D715837E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5170C-08DF-4465-BFD8-D140293CDB38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99149-EE3F-4FBB-884B-5DAECC6B0EA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2899487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 žákům 9.třídy základní školy speciální. </a:t>
            </a:r>
          </a:p>
          <a:p>
            <a:r>
              <a:rPr lang="cs-CZ" dirty="0" smtClean="0"/>
              <a:t>Prezentace byla použita při výkladu. </a:t>
            </a:r>
          </a:p>
          <a:p>
            <a:r>
              <a:rPr lang="cs-CZ" dirty="0" smtClean="0"/>
              <a:t>Seznamuje žáky s historickou událostí 17.listopadu.</a:t>
            </a:r>
          </a:p>
          <a:p>
            <a:r>
              <a:rPr lang="cs-CZ" dirty="0" smtClean="0"/>
              <a:t>Metodický postup je popsán u jednotlivých listů prezentace.</a:t>
            </a:r>
          </a:p>
          <a:p>
            <a:r>
              <a:rPr lang="cs-CZ" dirty="0" smtClean="0"/>
              <a:t>Klíčová slova: 17.listopad, demonstrace, svoboda, Václav Havel, Občanské fórum.</a:t>
            </a:r>
          </a:p>
          <a:p>
            <a:r>
              <a:rPr lang="cs-CZ" smtClean="0"/>
              <a:t>Vytvořeno 15.11.2012</a:t>
            </a:r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Skupina 14"/>
          <p:cNvGrpSpPr/>
          <p:nvPr/>
        </p:nvGrpSpPr>
        <p:grpSpPr>
          <a:xfrm>
            <a:off x="2699792" y="3068960"/>
            <a:ext cx="3312368" cy="3312368"/>
            <a:chOff x="1043608" y="2708920"/>
            <a:chExt cx="3312368" cy="3312368"/>
          </a:xfrm>
        </p:grpSpPr>
        <p:pic>
          <p:nvPicPr>
            <p:cNvPr id="12298" name="Picture 10" descr="Soubor:Hammer and sickle.sv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43608" y="2708920"/>
              <a:ext cx="3312368" cy="3312368"/>
            </a:xfrm>
            <a:prstGeom prst="rect">
              <a:avLst/>
            </a:prstGeom>
            <a:noFill/>
          </p:spPr>
        </p:pic>
        <p:sp>
          <p:nvSpPr>
            <p:cNvPr id="14" name="TextovéPole 13"/>
            <p:cNvSpPr txBox="1"/>
            <p:nvPr/>
          </p:nvSpPr>
          <p:spPr>
            <a:xfrm>
              <a:off x="3923928" y="5517232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1.</a:t>
              </a:r>
              <a:endParaRPr lang="cs-CZ" b="1" dirty="0"/>
            </a:p>
          </p:txBody>
        </p:sp>
      </p:grpSp>
      <p:pic>
        <p:nvPicPr>
          <p:cNvPr id="12292" name="Picture 4" descr="C:\Users\Tomáš\AppData\Local\Microsoft\Windows\Temporary Internet Files\Content.IE5\E3IXCVFU\MC90044179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420888"/>
            <a:ext cx="3960440" cy="396044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620688"/>
            <a:ext cx="6768752" cy="1143000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FF0000"/>
                </a:solidFill>
              </a:rPr>
              <a:t>17.listopad</a:t>
            </a:r>
            <a:endParaRPr lang="cs-CZ" sz="8800" b="1" dirty="0">
              <a:solidFill>
                <a:srgbClr val="FF0000"/>
              </a:solidFill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5436096" y="2348880"/>
            <a:ext cx="1944216" cy="720080"/>
            <a:chOff x="6948264" y="4077072"/>
            <a:chExt cx="1656184" cy="1296144"/>
          </a:xfrm>
        </p:grpSpPr>
        <p:sp>
          <p:nvSpPr>
            <p:cNvPr id="17" name="Vývojový diagram: děrná páska 16"/>
            <p:cNvSpPr/>
            <p:nvPr/>
          </p:nvSpPr>
          <p:spPr>
            <a:xfrm>
              <a:off x="6948264" y="4077072"/>
              <a:ext cx="1656184" cy="504056"/>
            </a:xfrm>
            <a:prstGeom prst="flowChartPunchedTap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Vývojový diagram: děrná páska 18"/>
            <p:cNvSpPr/>
            <p:nvPr/>
          </p:nvSpPr>
          <p:spPr>
            <a:xfrm>
              <a:off x="6948264" y="4509120"/>
              <a:ext cx="1656184" cy="504056"/>
            </a:xfrm>
            <a:prstGeom prst="flowChartPunchedTap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ývojový diagram: děrná páska 19"/>
            <p:cNvSpPr/>
            <p:nvPr/>
          </p:nvSpPr>
          <p:spPr>
            <a:xfrm>
              <a:off x="6948264" y="4869160"/>
              <a:ext cx="1656184" cy="504056"/>
            </a:xfrm>
            <a:prstGeom prst="flowChartPunchedTape">
              <a:avLst/>
            </a:prstGeom>
            <a:solidFill>
              <a:srgbClr val="325886"/>
            </a:solidFill>
            <a:ln>
              <a:solidFill>
                <a:srgbClr val="3258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771800" y="2852936"/>
            <a:ext cx="3456384" cy="3528392"/>
            <a:chOff x="5436096" y="3401616"/>
            <a:chExt cx="3456384" cy="3456384"/>
          </a:xfrm>
        </p:grpSpPr>
        <p:grpSp>
          <p:nvGrpSpPr>
            <p:cNvPr id="13" name="Skupina 12"/>
            <p:cNvGrpSpPr/>
            <p:nvPr/>
          </p:nvGrpSpPr>
          <p:grpSpPr>
            <a:xfrm>
              <a:off x="5436096" y="3401616"/>
              <a:ext cx="3456384" cy="3456384"/>
              <a:chOff x="2483768" y="2420888"/>
              <a:chExt cx="3456384" cy="3456384"/>
            </a:xfrm>
          </p:grpSpPr>
          <p:pic>
            <p:nvPicPr>
              <p:cNvPr id="12290" name="Picture 2" descr="Soubor:Hammer and sickle.sv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483768" y="2420888"/>
                <a:ext cx="3456384" cy="3456384"/>
              </a:xfrm>
              <a:prstGeom prst="rect">
                <a:avLst/>
              </a:prstGeom>
              <a:noFill/>
            </p:spPr>
          </p:pic>
          <p:cxnSp>
            <p:nvCxnSpPr>
              <p:cNvPr id="9" name="Přímá spojovací čára 8"/>
              <p:cNvCxnSpPr/>
              <p:nvPr/>
            </p:nvCxnSpPr>
            <p:spPr>
              <a:xfrm flipH="1">
                <a:off x="2483768" y="2420888"/>
                <a:ext cx="3456384" cy="3456384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ovací čára 9"/>
              <p:cNvCxnSpPr/>
              <p:nvPr/>
            </p:nvCxnSpPr>
            <p:spPr>
              <a:xfrm>
                <a:off x="2483768" y="2420888"/>
                <a:ext cx="3456384" cy="3456384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TextovéPole 22"/>
            <p:cNvSpPr txBox="1"/>
            <p:nvPr/>
          </p:nvSpPr>
          <p:spPr>
            <a:xfrm>
              <a:off x="7956376" y="6488668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1.</a:t>
              </a:r>
              <a:endParaRPr lang="cs-CZ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31505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ZAČALA: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916832"/>
            <a:ext cx="36917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400" dirty="0"/>
              <a:t>V</a:t>
            </a:r>
            <a:r>
              <a:rPr lang="cs-CZ" sz="4400" dirty="0" smtClean="0"/>
              <a:t>elká revoluce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852936"/>
            <a:ext cx="47264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400" dirty="0" smtClean="0"/>
              <a:t>Sametová revoluce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3645024"/>
            <a:ext cx="56314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400" dirty="0"/>
              <a:t>D</a:t>
            </a:r>
            <a:r>
              <a:rPr lang="cs-CZ" sz="4400" dirty="0" smtClean="0"/>
              <a:t>emokratická revoluce</a:t>
            </a:r>
            <a:endParaRPr lang="cs-CZ" sz="4400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539552" y="2852936"/>
            <a:ext cx="7848872" cy="3384376"/>
            <a:chOff x="539552" y="2852936"/>
            <a:chExt cx="7848872" cy="3384376"/>
          </a:xfrm>
        </p:grpSpPr>
        <p:pic>
          <p:nvPicPr>
            <p:cNvPr id="17" name="Picture 2" descr="http://upload.wikimedia.org/wikipedia/commons/thumb/b/b0/Prague_November_1989_-_Old_Town_Square.jpg/300px-Prague_November_1989_-_Old_Town_Squar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552" y="2852936"/>
              <a:ext cx="7848872" cy="3384376"/>
            </a:xfrm>
            <a:prstGeom prst="rect">
              <a:avLst/>
            </a:prstGeom>
            <a:noFill/>
          </p:spPr>
        </p:pic>
        <p:sp>
          <p:nvSpPr>
            <p:cNvPr id="18" name="TextovéPole 17"/>
            <p:cNvSpPr txBox="1"/>
            <p:nvPr/>
          </p:nvSpPr>
          <p:spPr>
            <a:xfrm>
              <a:off x="7956376" y="5805264"/>
              <a:ext cx="3593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chemeClr val="bg1"/>
                  </a:solidFill>
                </a:rPr>
                <a:t>2.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154 " pathEditMode="relative" ptsTypes="AA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87135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DEMONSTRACE TAKÉ PROBÍHALY: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772816"/>
            <a:ext cx="2941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Václavské náměstí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2528900"/>
            <a:ext cx="2963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Revoluční náměstí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3284984"/>
            <a:ext cx="23190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Důlní náměstí</a:t>
            </a:r>
            <a:endParaRPr lang="cs-CZ" sz="28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899592" y="2348880"/>
            <a:ext cx="6924675" cy="3800476"/>
            <a:chOff x="1187624" y="2636912"/>
            <a:chExt cx="6924675" cy="3800476"/>
          </a:xfrm>
        </p:grpSpPr>
        <p:pic>
          <p:nvPicPr>
            <p:cNvPr id="17410" name="Picture 2" descr="Soubor:Prague November89 - Wenceslas Monument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87624" y="2636912"/>
              <a:ext cx="6924675" cy="3800476"/>
            </a:xfrm>
            <a:prstGeom prst="rect">
              <a:avLst/>
            </a:prstGeom>
            <a:noFill/>
          </p:spPr>
        </p:pic>
        <p:sp>
          <p:nvSpPr>
            <p:cNvPr id="7" name="TextovéPole 6"/>
            <p:cNvSpPr txBox="1"/>
            <p:nvPr/>
          </p:nvSpPr>
          <p:spPr>
            <a:xfrm>
              <a:off x="7596336" y="5949280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rgbClr val="FFFF00"/>
                  </a:solidFill>
                </a:rPr>
                <a:t>3.</a:t>
              </a:r>
              <a:endParaRPr lang="cs-CZ" b="1" dirty="0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692696"/>
            <a:ext cx="369235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SYMBOLY:</a:t>
            </a:r>
            <a:endParaRPr lang="cs-CZ" sz="6600" b="1" dirty="0">
              <a:solidFill>
                <a:srgbClr val="FF0000"/>
              </a:solidFill>
            </a:endParaRPr>
          </a:p>
        </p:txBody>
      </p:sp>
      <p:pic>
        <p:nvPicPr>
          <p:cNvPr id="15365" name="Picture 5" descr="C:\Users\Tomáš\AppData\Local\Microsoft\Windows\Temporary Internet Files\Content.IE5\E3IXCVFU\MP9003867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869160"/>
            <a:ext cx="1512167" cy="1078679"/>
          </a:xfrm>
          <a:prstGeom prst="rect">
            <a:avLst/>
          </a:prstGeom>
          <a:noFill/>
        </p:spPr>
      </p:pic>
      <p:grpSp>
        <p:nvGrpSpPr>
          <p:cNvPr id="7" name="Skupina 6"/>
          <p:cNvGrpSpPr/>
          <p:nvPr/>
        </p:nvGrpSpPr>
        <p:grpSpPr>
          <a:xfrm>
            <a:off x="7092280" y="5157192"/>
            <a:ext cx="1620439" cy="648072"/>
            <a:chOff x="6948264" y="4077072"/>
            <a:chExt cx="1656184" cy="1296144"/>
          </a:xfrm>
        </p:grpSpPr>
        <p:sp>
          <p:nvSpPr>
            <p:cNvPr id="8" name="Vývojový diagram: děrná páska 7"/>
            <p:cNvSpPr/>
            <p:nvPr/>
          </p:nvSpPr>
          <p:spPr>
            <a:xfrm>
              <a:off x="6948264" y="4077072"/>
              <a:ext cx="1656184" cy="504056"/>
            </a:xfrm>
            <a:prstGeom prst="flowChartPunchedTap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Vývojový diagram: děrná páska 8"/>
            <p:cNvSpPr/>
            <p:nvPr/>
          </p:nvSpPr>
          <p:spPr>
            <a:xfrm>
              <a:off x="6948264" y="4509120"/>
              <a:ext cx="1656184" cy="504056"/>
            </a:xfrm>
            <a:prstGeom prst="flowChartPunchedTap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Vývojový diagram: děrná páska 9"/>
            <p:cNvSpPr/>
            <p:nvPr/>
          </p:nvSpPr>
          <p:spPr>
            <a:xfrm>
              <a:off x="6948264" y="4869160"/>
              <a:ext cx="1656184" cy="504056"/>
            </a:xfrm>
            <a:prstGeom prst="flowChartPunchedTape">
              <a:avLst/>
            </a:prstGeom>
            <a:solidFill>
              <a:srgbClr val="325886"/>
            </a:solidFill>
            <a:ln>
              <a:solidFill>
                <a:srgbClr val="3258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1" name="Picture 4" descr="C:\Users\Tomáš\AppData\Local\Microsoft\Windows\Temporary Internet Files\Content.IE5\E3IXCVFU\MC90044179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43800" y="1628800"/>
            <a:ext cx="1800200" cy="18002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2" name="TextovéPole 11"/>
          <p:cNvSpPr txBox="1"/>
          <p:nvPr/>
        </p:nvSpPr>
        <p:spPr>
          <a:xfrm>
            <a:off x="3203848" y="2132856"/>
            <a:ext cx="4163063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zvonění při demonstracích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067944" y="2924944"/>
            <a:ext cx="226183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olitické hnutí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355976" y="4509120"/>
            <a:ext cx="141231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trikolora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355976" y="3717032"/>
            <a:ext cx="140698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svoboda</a:t>
            </a:r>
            <a:endParaRPr lang="cs-CZ" sz="28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539552" y="1916832"/>
            <a:ext cx="1656184" cy="1368152"/>
            <a:chOff x="2483768" y="1052736"/>
            <a:chExt cx="1790683" cy="1442497"/>
          </a:xfrm>
        </p:grpSpPr>
        <p:sp>
          <p:nvSpPr>
            <p:cNvPr id="19" name="Elipsa 18"/>
            <p:cNvSpPr/>
            <p:nvPr/>
          </p:nvSpPr>
          <p:spPr>
            <a:xfrm rot="1038032">
              <a:off x="2643254" y="1442213"/>
              <a:ext cx="721920" cy="105302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0" name="Přímá spojovací čára 19"/>
            <p:cNvCxnSpPr/>
            <p:nvPr/>
          </p:nvCxnSpPr>
          <p:spPr>
            <a:xfrm flipH="1">
              <a:off x="3491880" y="1484784"/>
              <a:ext cx="72008" cy="936104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flipV="1">
              <a:off x="3563888" y="1412776"/>
              <a:ext cx="576064" cy="80392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ovací čára 21"/>
            <p:cNvCxnSpPr/>
            <p:nvPr/>
          </p:nvCxnSpPr>
          <p:spPr>
            <a:xfrm flipV="1">
              <a:off x="3563888" y="1772816"/>
              <a:ext cx="432048" cy="7200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Elipsa 22"/>
            <p:cNvSpPr/>
            <p:nvPr/>
          </p:nvSpPr>
          <p:spPr>
            <a:xfrm>
              <a:off x="2915816" y="1700808"/>
              <a:ext cx="72008" cy="72008"/>
            </a:xfrm>
            <a:prstGeom prst="ellips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Elipsa 23"/>
            <p:cNvSpPr/>
            <p:nvPr/>
          </p:nvSpPr>
          <p:spPr>
            <a:xfrm>
              <a:off x="3131840" y="1700808"/>
              <a:ext cx="72008" cy="72008"/>
            </a:xfrm>
            <a:prstGeom prst="ellips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blouk 24"/>
            <p:cNvSpPr/>
            <p:nvPr/>
          </p:nvSpPr>
          <p:spPr>
            <a:xfrm rot="7944447">
              <a:off x="2629251" y="1613194"/>
              <a:ext cx="782865" cy="544247"/>
            </a:xfrm>
            <a:prstGeom prst="arc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2483768" y="1052736"/>
              <a:ext cx="179068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 smtClean="0">
                  <a:solidFill>
                    <a:schemeClr val="accent1"/>
                  </a:solidFill>
                </a:rPr>
                <a:t>OBČANSKÉ </a:t>
              </a:r>
              <a:r>
                <a:rPr lang="cs-CZ" sz="1600" dirty="0" smtClean="0">
                  <a:solidFill>
                    <a:srgbClr val="FF0000"/>
                  </a:solidFill>
                </a:rPr>
                <a:t>FÓRUM</a:t>
              </a:r>
              <a:endParaRPr lang="cs-CZ" sz="1600" dirty="0">
                <a:solidFill>
                  <a:schemeClr val="accent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3 0.03539 L -0.29844 0.276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" y="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4 0.02498 L -0.21805 -0.0589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" y="-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62812E-6 L 0.1118 0.1086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" y="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476 -0.01712 L 0.21441 -0.1114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" y="-47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12 -0.01665 L 0.21077 -0.11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" y="-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build="allAtOnce" animBg="1"/>
      <p:bldP spid="15" grpId="1" uiExpand="1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620688"/>
            <a:ext cx="434394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OSOBNOST: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5013176"/>
            <a:ext cx="547816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První prezident ze svobodných voleb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95936" y="2564904"/>
            <a:ext cx="49144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V</a:t>
            </a:r>
            <a:r>
              <a:rPr lang="cs-CZ" sz="6000" b="1" dirty="0" smtClean="0">
                <a:solidFill>
                  <a:srgbClr val="FF0000"/>
                </a:solidFill>
              </a:rPr>
              <a:t>Á</a:t>
            </a:r>
            <a:r>
              <a:rPr lang="cs-CZ" sz="6000" b="1" dirty="0" smtClean="0">
                <a:solidFill>
                  <a:srgbClr val="325886"/>
                </a:solidFill>
              </a:rPr>
              <a:t>C</a:t>
            </a:r>
            <a:r>
              <a:rPr lang="cs-CZ" sz="6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L</a:t>
            </a:r>
            <a:r>
              <a:rPr lang="cs-CZ" sz="6000" b="1" dirty="0" smtClean="0">
                <a:solidFill>
                  <a:srgbClr val="FF0000"/>
                </a:solidFill>
              </a:rPr>
              <a:t>A</a:t>
            </a:r>
            <a:r>
              <a:rPr lang="cs-CZ" sz="6000" b="1" dirty="0" smtClean="0">
                <a:solidFill>
                  <a:srgbClr val="325886"/>
                </a:solidFill>
              </a:rPr>
              <a:t>V</a:t>
            </a:r>
            <a:r>
              <a:rPr lang="cs-CZ" sz="6000" b="1" dirty="0" smtClean="0"/>
              <a:t> </a:t>
            </a:r>
            <a:r>
              <a:rPr lang="cs-CZ" sz="6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H</a:t>
            </a:r>
            <a:r>
              <a:rPr lang="cs-CZ" sz="6000" b="1" dirty="0" smtClean="0">
                <a:solidFill>
                  <a:srgbClr val="FF0000"/>
                </a:solidFill>
              </a:rPr>
              <a:t>A</a:t>
            </a:r>
            <a:r>
              <a:rPr lang="cs-CZ" sz="6000" b="1" dirty="0" smtClean="0">
                <a:solidFill>
                  <a:srgbClr val="325886"/>
                </a:solidFill>
              </a:rPr>
              <a:t>V</a:t>
            </a:r>
            <a:r>
              <a:rPr lang="cs-CZ" sz="6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E</a:t>
            </a:r>
            <a:r>
              <a:rPr lang="cs-CZ" sz="6000" b="1" dirty="0" smtClean="0">
                <a:solidFill>
                  <a:srgbClr val="FF0000"/>
                </a:solidFill>
              </a:rPr>
              <a:t>L</a:t>
            </a:r>
            <a:endParaRPr lang="cs-CZ" sz="6000" b="1" dirty="0">
              <a:solidFill>
                <a:srgbClr val="FF0000"/>
              </a:solidFill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827584" y="2132856"/>
            <a:ext cx="3037626" cy="2025516"/>
            <a:chOff x="827584" y="2132856"/>
            <a:chExt cx="3037626" cy="2025516"/>
          </a:xfrm>
        </p:grpSpPr>
        <p:pic>
          <p:nvPicPr>
            <p:cNvPr id="2" name="Picture 7" descr="Soubor:Václav Havel na Václavském nám&amp;ecaron;stí 17. listopadu 2009c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27584" y="2132856"/>
              <a:ext cx="3037626" cy="2016224"/>
            </a:xfrm>
            <a:prstGeom prst="rect">
              <a:avLst/>
            </a:prstGeom>
            <a:noFill/>
          </p:spPr>
        </p:pic>
        <p:sp>
          <p:nvSpPr>
            <p:cNvPr id="6" name="TextovéPole 5"/>
            <p:cNvSpPr txBox="1"/>
            <p:nvPr/>
          </p:nvSpPr>
          <p:spPr>
            <a:xfrm>
              <a:off x="3491880" y="3789040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rgbClr val="FFFF00"/>
                  </a:solidFill>
                </a:rPr>
                <a:t>3.</a:t>
              </a:r>
              <a:endParaRPr lang="cs-CZ" b="1" dirty="0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17.LISTOPAD</a:t>
            </a:r>
            <a:endParaRPr lang="cs-CZ" sz="80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" name="Nadpis 2"/>
          <p:cNvSpPr txBox="1">
            <a:spLocks/>
          </p:cNvSpPr>
          <p:nvPr/>
        </p:nvSpPr>
        <p:spPr>
          <a:xfrm>
            <a:off x="611560" y="25649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DNES</a:t>
            </a:r>
            <a:endParaRPr kumimoji="0" lang="cs-CZ" sz="8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Nadpis 2"/>
          <p:cNvSpPr txBox="1">
            <a:spLocks/>
          </p:cNvSpPr>
          <p:nvPr/>
        </p:nvSpPr>
        <p:spPr>
          <a:xfrm>
            <a:off x="467544" y="450912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000" b="1" dirty="0" smtClean="0">
                <a:solidFill>
                  <a:srgbClr val="325886"/>
                </a:solidFill>
                <a:latin typeface="+mj-lt"/>
                <a:ea typeface="+mj-ea"/>
                <a:cs typeface="+mj-cs"/>
              </a:rPr>
              <a:t>STÁTNÍ SVÁTEK</a:t>
            </a:r>
            <a:endParaRPr kumimoji="0" lang="cs-CZ" sz="8000" b="1" i="0" u="none" strike="noStrike" kern="1200" cap="none" spc="0" normalizeH="0" baseline="0" noProof="0" dirty="0">
              <a:ln>
                <a:noFill/>
              </a:ln>
              <a:solidFill>
                <a:srgbClr val="32588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Soubor:Flag of the Czech Republic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204864"/>
            <a:ext cx="7620000" cy="2204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0" y="548680"/>
            <a:ext cx="2929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SzPct val="200000"/>
              <a:buFont typeface="Arial" pitchFamily="34" charset="0"/>
              <a:buChar char="•"/>
            </a:pPr>
            <a:r>
              <a:rPr lang="cs-CZ" dirty="0" smtClean="0">
                <a:hlinkClick r:id="rId2"/>
              </a:rPr>
              <a:t>  www.</a:t>
            </a:r>
            <a:r>
              <a:rPr lang="cs-CZ" dirty="0" err="1" smtClean="0">
                <a:hlinkClick r:id="rId2"/>
              </a:rPr>
              <a:t>microsoft.office.com</a:t>
            </a:r>
            <a:endParaRPr lang="cs-CZ" dirty="0" smtClean="0"/>
          </a:p>
        </p:txBody>
      </p:sp>
      <p:sp>
        <p:nvSpPr>
          <p:cNvPr id="9" name="Obdélník 8"/>
          <p:cNvSpPr/>
          <p:nvPr/>
        </p:nvSpPr>
        <p:spPr>
          <a:xfrm>
            <a:off x="0" y="1121839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Komunismus.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21. 2. 2008, 03:02 [cit. 2012-11-16]. Dostupné z: http://upload.wikimedia.org/wikipedia/commons/thumb/7/7e/Hammer_and_sickle.svg/414px-Hammer_and_sickle.svg.png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2525995"/>
            <a:ext cx="8892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dirty="0" smtClean="0"/>
              <a:t>Tribuna u sochy sv. Václava.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10. 11. 2006, 07:46 [cit. 2012-11-16]. Dostupné z: http://upload.wikimedia.org/wikipedia/commons/b/b3/Prague_November_1989__Old_Town_Square_Memorial.jpg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0" y="3930151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dirty="0" smtClean="0"/>
              <a:t>Václav Havel.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18. 11. 2009, 23:02 [cit. 2012-11-16]. Dostupné z: http://upload.wikimedia.org/wikipedia/commons/thumb/9/9e/V%C3%A1clav_Havel_na_V%C3%A1clavsk%C3%A9m_n%C3%A1m%C4%9Bst%C3%AD_17._listopadu_2009c.jpg/800px-V%C3%A1clav_Havel_na_V%C3%A1clavsk%C3%A9m_n%C3%A1m%C4%9Bst%C3%AD_17._listopadu_2009c.jpg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6165304"/>
            <a:ext cx="24699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SzPct val="200000"/>
              <a:buFont typeface="Arial" pitchFamily="34" charset="0"/>
              <a:buChar char="•"/>
            </a:pPr>
            <a:r>
              <a:rPr lang="cs-CZ" smtClean="0"/>
              <a:t> Ostatní</a:t>
            </a:r>
            <a:r>
              <a:rPr lang="cs-CZ" dirty="0" smtClean="0"/>
              <a:t>: tvorba autora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289</Words>
  <Application>Microsoft Office PowerPoint</Application>
  <PresentationFormat>Předvádění na obrazovce (4:3)</PresentationFormat>
  <Paragraphs>47</Paragraphs>
  <Slides>9</Slides>
  <Notes>3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17.listopad</vt:lpstr>
      <vt:lpstr>Snímek 4</vt:lpstr>
      <vt:lpstr>Snímek 5</vt:lpstr>
      <vt:lpstr>Snímek 6</vt:lpstr>
      <vt:lpstr>Snímek 7</vt:lpstr>
      <vt:lpstr>17.LISTOPAD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17.listopad</dc:title>
  <dc:creator>Tomáš</dc:creator>
  <cp:lastModifiedBy>Tomáš</cp:lastModifiedBy>
  <cp:revision>34</cp:revision>
  <dcterms:created xsi:type="dcterms:W3CDTF">2012-11-15T21:02:32Z</dcterms:created>
  <dcterms:modified xsi:type="dcterms:W3CDTF">2012-11-28T21:16:53Z</dcterms:modified>
</cp:coreProperties>
</file>