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1"/>
  </p:notesMasterIdLst>
  <p:sldIdLst>
    <p:sldId id="262" r:id="rId2"/>
    <p:sldId id="263" r:id="rId3"/>
    <p:sldId id="260" r:id="rId4"/>
    <p:sldId id="261" r:id="rId5"/>
    <p:sldId id="256" r:id="rId6"/>
    <p:sldId id="257" r:id="rId7"/>
    <p:sldId id="258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72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VY_32_INOVACE_144_NÁŠ </a:t>
          </a:r>
          <a:r>
            <a:rPr lang="cs-CZ" sz="2000" baseline="0" dirty="0" smtClean="0"/>
            <a:t>SVĚT_DĚTSKÁ PRÁVA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Mgr.Dorota</a:t>
          </a:r>
          <a:r>
            <a:rPr lang="cs-CZ" sz="2000" dirty="0" smtClean="0"/>
            <a:t>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Dětská práva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84D771-C58C-46C2-8795-119E60A77A3E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0AF8423-0F62-41D5-B363-7E11A0A2D4BA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61727B7-27F5-442D-B1C6-DDF35A00BDEE}" type="presOf" srcId="{4C35D32F-0EAB-4CD7-82EE-45574DC2A586}" destId="{8BEBB6EC-1DAA-4CAC-8A25-BC0FCBD5DBD5}" srcOrd="0" destOrd="0" presId="urn:microsoft.com/office/officeart/2005/8/layout/target3"/>
    <dgm:cxn modelId="{FC29172D-F225-4A72-B115-A069BC7453DA}" type="presOf" srcId="{D8197B8C-B260-4A16-BDF4-0947B075E274}" destId="{25B08C86-7E15-44DC-BE7F-FFB55DD49D12}" srcOrd="0" destOrd="0" presId="urn:microsoft.com/office/officeart/2005/8/layout/target3"/>
    <dgm:cxn modelId="{81408523-6320-4ADC-9139-661B509FBB5E}" type="presOf" srcId="{4C35D32F-0EAB-4CD7-82EE-45574DC2A586}" destId="{890E4F0B-2866-4A3F-A3C7-2A14B1797930}" srcOrd="1" destOrd="0" presId="urn:microsoft.com/office/officeart/2005/8/layout/target3"/>
    <dgm:cxn modelId="{B694F4DB-DF8A-45DC-B469-365E388E2252}" type="presOf" srcId="{B651F6E3-6281-48DB-9319-2AEAFDAE7572}" destId="{619D679B-A015-4ECF-8348-D1034C574F40}" srcOrd="0" destOrd="0" presId="urn:microsoft.com/office/officeart/2005/8/layout/target3"/>
    <dgm:cxn modelId="{2CD5E49F-1D7C-4BC4-8238-575F7CBE6F01}" type="presOf" srcId="{D1B46980-6531-4606-95E6-44980827E919}" destId="{2BE915AB-18AA-4053-B92C-3BFC9ED204BB}" srcOrd="1" destOrd="0" presId="urn:microsoft.com/office/officeart/2005/8/layout/target3"/>
    <dgm:cxn modelId="{BE7E0052-95AA-4BD6-B993-7749786D3236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9761FCD-B2A2-4671-941D-C2C4361F44AF}" type="presOf" srcId="{D1B46980-6531-4606-95E6-44980827E919}" destId="{6140AFEC-043D-4C43-A2F9-D0F5331DF3A3}" srcOrd="0" destOrd="0" presId="urn:microsoft.com/office/officeart/2005/8/layout/target3"/>
    <dgm:cxn modelId="{9DEABAE4-F6EA-401C-8A97-FE8A59BC3C3B}" type="presOf" srcId="{B651F6E3-6281-48DB-9319-2AEAFDAE7572}" destId="{6BB5E863-4638-4E1D-BFDE-399D028AC4ED}" srcOrd="1" destOrd="0" presId="urn:microsoft.com/office/officeart/2005/8/layout/target3"/>
    <dgm:cxn modelId="{A73B58FA-5837-4D52-AF06-95954D91BC70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4D54129-7D07-460E-B5C7-4EB5C48EED30}" type="presParOf" srcId="{333A1088-737F-45CB-B68E-254E46348037}" destId="{F5ABB229-8D3B-4694-996A-96F23CF14429}" srcOrd="0" destOrd="0" presId="urn:microsoft.com/office/officeart/2005/8/layout/target3"/>
    <dgm:cxn modelId="{BA0EB00D-F6EF-47F1-ACFC-44C1679C81C1}" type="presParOf" srcId="{333A1088-737F-45CB-B68E-254E46348037}" destId="{F41139FD-01EE-4571-8B17-4FB00FC51163}" srcOrd="1" destOrd="0" presId="urn:microsoft.com/office/officeart/2005/8/layout/target3"/>
    <dgm:cxn modelId="{4C46566D-A045-484F-A4D7-ACEF15264C83}" type="presParOf" srcId="{333A1088-737F-45CB-B68E-254E46348037}" destId="{D005CE8C-CC26-4C3E-AC11-E15060ECD759}" srcOrd="2" destOrd="0" presId="urn:microsoft.com/office/officeart/2005/8/layout/target3"/>
    <dgm:cxn modelId="{4D1C3692-0EB0-4E23-B0EA-2799993CC207}" type="presParOf" srcId="{333A1088-737F-45CB-B68E-254E46348037}" destId="{2C702D82-9B77-49B7-9568-BB8EB47C3372}" srcOrd="3" destOrd="0" presId="urn:microsoft.com/office/officeart/2005/8/layout/target3"/>
    <dgm:cxn modelId="{FFC630ED-D8CC-492F-99E0-0E9886AC1190}" type="presParOf" srcId="{333A1088-737F-45CB-B68E-254E46348037}" destId="{A52A0455-90FF-4808-ABD0-F02540D31D5A}" srcOrd="4" destOrd="0" presId="urn:microsoft.com/office/officeart/2005/8/layout/target3"/>
    <dgm:cxn modelId="{86431D1E-A3D9-47BD-9186-CF4E67B4C30A}" type="presParOf" srcId="{333A1088-737F-45CB-B68E-254E46348037}" destId="{6140AFEC-043D-4C43-A2F9-D0F5331DF3A3}" srcOrd="5" destOrd="0" presId="urn:microsoft.com/office/officeart/2005/8/layout/target3"/>
    <dgm:cxn modelId="{B60B9F5F-1E1C-49EE-A010-ABBC5426C67D}" type="presParOf" srcId="{333A1088-737F-45CB-B68E-254E46348037}" destId="{9358AC05-5D7D-4327-9F80-1AD486AEA664}" srcOrd="6" destOrd="0" presId="urn:microsoft.com/office/officeart/2005/8/layout/target3"/>
    <dgm:cxn modelId="{857C25B3-F666-420D-8C14-5AE3F28FE0AD}" type="presParOf" srcId="{333A1088-737F-45CB-B68E-254E46348037}" destId="{313FC574-E1CD-4FB4-B054-0B805CE0447D}" srcOrd="7" destOrd="0" presId="urn:microsoft.com/office/officeart/2005/8/layout/target3"/>
    <dgm:cxn modelId="{61BBCFF0-7C25-4F16-B778-A291931D6438}" type="presParOf" srcId="{333A1088-737F-45CB-B68E-254E46348037}" destId="{619D679B-A015-4ECF-8348-D1034C574F40}" srcOrd="8" destOrd="0" presId="urn:microsoft.com/office/officeart/2005/8/layout/target3"/>
    <dgm:cxn modelId="{9D907F77-856F-4BA7-A930-870C16448902}" type="presParOf" srcId="{333A1088-737F-45CB-B68E-254E46348037}" destId="{322283A8-4A27-4CDA-BAE3-F381106A9174}" srcOrd="9" destOrd="0" presId="urn:microsoft.com/office/officeart/2005/8/layout/target3"/>
    <dgm:cxn modelId="{017C11F1-F70E-4431-865F-2BB0F79C1C8E}" type="presParOf" srcId="{333A1088-737F-45CB-B68E-254E46348037}" destId="{FFC9F71D-1B4F-4AD9-A4A6-86ADEFC8AF5C}" srcOrd="10" destOrd="0" presId="urn:microsoft.com/office/officeart/2005/8/layout/target3"/>
    <dgm:cxn modelId="{50FC62D2-B0B2-4274-9AB6-1558E6DF1728}" type="presParOf" srcId="{333A1088-737F-45CB-B68E-254E46348037}" destId="{25B08C86-7E15-44DC-BE7F-FFB55DD49D12}" srcOrd="11" destOrd="0" presId="urn:microsoft.com/office/officeart/2005/8/layout/target3"/>
    <dgm:cxn modelId="{CB41388F-CA95-4E80-A5E3-F44102E5DF78}" type="presParOf" srcId="{333A1088-737F-45CB-B68E-254E46348037}" destId="{76644BE8-9D7C-4C09-B250-3D10AF48CBB7}" srcOrd="12" destOrd="0" presId="urn:microsoft.com/office/officeart/2005/8/layout/target3"/>
    <dgm:cxn modelId="{368D7D7F-1349-412C-A3B7-EAC2091CD3A5}" type="presParOf" srcId="{333A1088-737F-45CB-B68E-254E46348037}" destId="{EE85B701-7295-41C0-BA7A-34D3756A2AE6}" srcOrd="13" destOrd="0" presId="urn:microsoft.com/office/officeart/2005/8/layout/target3"/>
    <dgm:cxn modelId="{05641FD7-9250-456F-9EEC-79888079E74D}" type="presParOf" srcId="{333A1088-737F-45CB-B68E-254E46348037}" destId="{8BEBB6EC-1DAA-4CAC-8A25-BC0FCBD5DBD5}" srcOrd="14" destOrd="0" presId="urn:microsoft.com/office/officeart/2005/8/layout/target3"/>
    <dgm:cxn modelId="{3E6FDEA2-6956-483B-9FD5-9515305ED5CB}" type="presParOf" srcId="{333A1088-737F-45CB-B68E-254E46348037}" destId="{AED2198E-93D5-4001-81B4-73124B309672}" srcOrd="15" destOrd="0" presId="urn:microsoft.com/office/officeart/2005/8/layout/target3"/>
    <dgm:cxn modelId="{7526D5A3-6F34-4F99-98B0-433D57F6FD49}" type="presParOf" srcId="{333A1088-737F-45CB-B68E-254E46348037}" destId="{2BE915AB-18AA-4053-B92C-3BFC9ED204BB}" srcOrd="16" destOrd="0" presId="urn:microsoft.com/office/officeart/2005/8/layout/target3"/>
    <dgm:cxn modelId="{8BFA401D-6B34-4A7D-9074-5A974946209A}" type="presParOf" srcId="{333A1088-737F-45CB-B68E-254E46348037}" destId="{6BB5E863-4638-4E1D-BFDE-399D028AC4ED}" srcOrd="17" destOrd="0" presId="urn:microsoft.com/office/officeart/2005/8/layout/target3"/>
    <dgm:cxn modelId="{17A39383-D041-46D1-ABA4-790A900C5487}" type="presParOf" srcId="{333A1088-737F-45CB-B68E-254E46348037}" destId="{5A5FFA88-C948-4069-8E93-59FA12366E83}" srcOrd="18" destOrd="0" presId="urn:microsoft.com/office/officeart/2005/8/layout/target3"/>
    <dgm:cxn modelId="{87FE41B7-5FBA-4983-929E-740CB315994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Mgr.Dorota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VY_32_INOVACE_144_NÁŠ </a:t>
          </a:r>
          <a:r>
            <a:rPr lang="cs-CZ" sz="2000" kern="1200" baseline="0" dirty="0" smtClean="0"/>
            <a:t>SVĚT_DĚTSKÁ PRÁVA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Dětská práva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76257A-202F-4531-9A40-F176DF6A1337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A92233-8493-4E59-8D59-BF5CAEBEE4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590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Jednotlivé stránky jsou podklad</a:t>
            </a:r>
            <a:r>
              <a:rPr lang="cs-CZ" baseline="0" dirty="0" smtClean="0"/>
              <a:t> pro myšlenkovou mapu. Žáci zapisují na tabuli své nápady. </a:t>
            </a:r>
            <a:r>
              <a:rPr lang="cs-CZ" baseline="0" smtClean="0"/>
              <a:t>Bubliny je směrují.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A92233-8493-4E59-8D59-BF5CAEBEE42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005F52-D89F-419E-B034-DF4D3DBC52DD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24B93-3573-40F6-AFA1-957E95ED56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žákům 9.třídy základní školy speciální. </a:t>
            </a:r>
          </a:p>
          <a:p>
            <a:r>
              <a:rPr lang="cs-CZ" dirty="0" smtClean="0"/>
              <a:t>Prezentace byla použita při výkladu. </a:t>
            </a:r>
          </a:p>
          <a:p>
            <a:r>
              <a:rPr lang="cs-CZ" dirty="0" smtClean="0"/>
              <a:t>Shrnuje a v maximální míře zobecňuje dětská práva.</a:t>
            </a:r>
          </a:p>
          <a:p>
            <a:r>
              <a:rPr lang="cs-CZ" dirty="0" smtClean="0"/>
              <a:t>Metodický postup je popsán u jednotlivých listů prezentace.</a:t>
            </a:r>
          </a:p>
          <a:p>
            <a:r>
              <a:rPr lang="cs-CZ" dirty="0" smtClean="0"/>
              <a:t>Klíčová slova: právo, povinnost.</a:t>
            </a:r>
          </a:p>
          <a:p>
            <a:r>
              <a:rPr lang="cs-CZ" smtClean="0"/>
              <a:t>Vytvořeno 7.9.2012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13285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tx2">
                    <a:lumMod val="75000"/>
                  </a:schemeClr>
                </a:solidFill>
              </a:rPr>
              <a:t>D</a:t>
            </a:r>
            <a:r>
              <a:rPr lang="cs-CZ" sz="8800" b="1" dirty="0" smtClean="0">
                <a:solidFill>
                  <a:srgbClr val="7030A0"/>
                </a:solidFill>
              </a:rPr>
              <a:t>Ě</a:t>
            </a:r>
            <a:r>
              <a:rPr lang="cs-CZ" sz="8800" b="1" dirty="0" smtClean="0">
                <a:solidFill>
                  <a:srgbClr val="FF0000"/>
                </a:solidFill>
              </a:rPr>
              <a:t>T</a:t>
            </a:r>
            <a:r>
              <a:rPr lang="cs-CZ" sz="8800" b="1" dirty="0" smtClean="0">
                <a:solidFill>
                  <a:srgbClr val="00B050"/>
                </a:solidFill>
              </a:rPr>
              <a:t>S</a:t>
            </a:r>
            <a:r>
              <a:rPr lang="cs-CZ" sz="8800" b="1" dirty="0" smtClean="0">
                <a:solidFill>
                  <a:schemeClr val="tx2">
                    <a:lumMod val="75000"/>
                  </a:schemeClr>
                </a:solidFill>
              </a:rPr>
              <a:t>K</a:t>
            </a:r>
            <a:r>
              <a:rPr lang="cs-CZ" sz="8800" b="1" dirty="0" smtClean="0">
                <a:solidFill>
                  <a:srgbClr val="7030A0"/>
                </a:solidFill>
              </a:rPr>
              <a:t>Á</a:t>
            </a:r>
            <a:r>
              <a:rPr lang="cs-CZ" sz="8800" b="1" dirty="0" smtClean="0"/>
              <a:t> </a:t>
            </a:r>
            <a:r>
              <a:rPr lang="cs-CZ" sz="8800" b="1" dirty="0" smtClean="0">
                <a:solidFill>
                  <a:srgbClr val="FF0000"/>
                </a:solidFill>
              </a:rPr>
              <a:t>P</a:t>
            </a:r>
            <a:r>
              <a:rPr lang="cs-CZ" sz="8800" b="1" dirty="0" smtClean="0">
                <a:solidFill>
                  <a:srgbClr val="00B050"/>
                </a:solidFill>
              </a:rPr>
              <a:t>R</a:t>
            </a:r>
            <a:r>
              <a:rPr lang="cs-CZ" sz="8800" b="1" dirty="0" smtClean="0">
                <a:solidFill>
                  <a:schemeClr val="tx2">
                    <a:lumMod val="75000"/>
                  </a:schemeClr>
                </a:solidFill>
              </a:rPr>
              <a:t>Á</a:t>
            </a:r>
            <a:r>
              <a:rPr lang="cs-CZ" sz="8800" b="1" dirty="0" smtClean="0">
                <a:solidFill>
                  <a:srgbClr val="7030A0"/>
                </a:solidFill>
              </a:rPr>
              <a:t>V</a:t>
            </a:r>
            <a:r>
              <a:rPr lang="cs-CZ" sz="8800" b="1" dirty="0" smtClean="0">
                <a:solidFill>
                  <a:srgbClr val="FF0000"/>
                </a:solidFill>
              </a:rPr>
              <a:t>A</a:t>
            </a:r>
            <a:endParaRPr lang="cs-CZ" sz="88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C:\Users\Tomáš\AppData\Local\Microsoft\Windows\Temporary Internet Files\Content.IE5\M3NAX65G\MC9003975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645024"/>
            <a:ext cx="2376264" cy="21014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276872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002060"/>
                </a:solidFill>
              </a:rPr>
              <a:t>P</a:t>
            </a:r>
            <a:r>
              <a:rPr lang="cs-CZ" sz="7200" b="1" dirty="0" smtClean="0">
                <a:solidFill>
                  <a:srgbClr val="7030A0"/>
                </a:solidFill>
              </a:rPr>
              <a:t>R</a:t>
            </a:r>
            <a:r>
              <a:rPr lang="cs-CZ" sz="7200" b="1" dirty="0" smtClean="0">
                <a:solidFill>
                  <a:srgbClr val="FF0000"/>
                </a:solidFill>
              </a:rPr>
              <a:t>Á</a:t>
            </a:r>
            <a:r>
              <a:rPr lang="cs-CZ" sz="7200" b="1" dirty="0" smtClean="0">
                <a:solidFill>
                  <a:srgbClr val="00B050"/>
                </a:solidFill>
              </a:rPr>
              <a:t>V</a:t>
            </a:r>
            <a:r>
              <a:rPr lang="cs-CZ" sz="7200" b="1" dirty="0" smtClean="0">
                <a:solidFill>
                  <a:srgbClr val="002060"/>
                </a:solidFill>
              </a:rPr>
              <a:t>A</a:t>
            </a:r>
            <a:r>
              <a:rPr lang="cs-CZ" sz="7200" b="1" dirty="0" smtClean="0"/>
              <a:t> </a:t>
            </a:r>
            <a:r>
              <a:rPr lang="cs-CZ" sz="7200" b="1" dirty="0" smtClean="0">
                <a:solidFill>
                  <a:srgbClr val="7030A0"/>
                </a:solidFill>
              </a:rPr>
              <a:t>I</a:t>
            </a:r>
            <a:r>
              <a:rPr lang="cs-CZ" sz="7200" b="1" dirty="0" smtClean="0"/>
              <a:t> </a:t>
            </a:r>
            <a:r>
              <a:rPr lang="cs-CZ" sz="7200" b="1" dirty="0" smtClean="0">
                <a:solidFill>
                  <a:srgbClr val="FF0000"/>
                </a:solidFill>
              </a:rPr>
              <a:t>P</a:t>
            </a:r>
            <a:r>
              <a:rPr lang="cs-CZ" sz="7200" b="1" dirty="0" smtClean="0">
                <a:solidFill>
                  <a:srgbClr val="00B050"/>
                </a:solidFill>
              </a:rPr>
              <a:t>O</a:t>
            </a:r>
            <a:r>
              <a:rPr lang="cs-CZ" sz="7200" b="1" dirty="0" smtClean="0">
                <a:solidFill>
                  <a:srgbClr val="002060"/>
                </a:solidFill>
              </a:rPr>
              <a:t>V</a:t>
            </a:r>
            <a:r>
              <a:rPr lang="cs-CZ" sz="7200" b="1" dirty="0" smtClean="0">
                <a:solidFill>
                  <a:srgbClr val="7030A0"/>
                </a:solidFill>
              </a:rPr>
              <a:t>I</a:t>
            </a:r>
            <a:r>
              <a:rPr lang="cs-CZ" sz="7200" b="1" dirty="0" smtClean="0">
                <a:solidFill>
                  <a:srgbClr val="FF0000"/>
                </a:solidFill>
              </a:rPr>
              <a:t>N</a:t>
            </a:r>
            <a:r>
              <a:rPr lang="cs-CZ" sz="7200" b="1" dirty="0" smtClean="0">
                <a:solidFill>
                  <a:srgbClr val="00B050"/>
                </a:solidFill>
              </a:rPr>
              <a:t>N</a:t>
            </a:r>
            <a:r>
              <a:rPr lang="cs-CZ" sz="7200" b="1" dirty="0" smtClean="0">
                <a:solidFill>
                  <a:srgbClr val="002060"/>
                </a:solidFill>
              </a:rPr>
              <a:t>O</a:t>
            </a:r>
            <a:r>
              <a:rPr lang="cs-CZ" sz="7200" b="1" dirty="0" smtClean="0">
                <a:solidFill>
                  <a:srgbClr val="7030A0"/>
                </a:solidFill>
              </a:rPr>
              <a:t>S</a:t>
            </a:r>
            <a:r>
              <a:rPr lang="cs-CZ" sz="7200" b="1" dirty="0" smtClean="0">
                <a:solidFill>
                  <a:srgbClr val="FF0000"/>
                </a:solidFill>
              </a:rPr>
              <a:t>T</a:t>
            </a:r>
            <a:r>
              <a:rPr lang="cs-CZ" sz="7200" b="1" dirty="0" smtClean="0">
                <a:solidFill>
                  <a:srgbClr val="00B050"/>
                </a:solidFill>
              </a:rPr>
              <a:t>I</a:t>
            </a:r>
            <a:endParaRPr lang="cs-CZ" sz="7200" b="1" dirty="0">
              <a:solidFill>
                <a:srgbClr val="00B050"/>
              </a:solidFill>
            </a:endParaRPr>
          </a:p>
        </p:txBody>
      </p:sp>
      <p:pic>
        <p:nvPicPr>
          <p:cNvPr id="3076" name="Picture 4" descr="C:\Users\Tomáš\AppData\Local\Microsoft\Windows\Temporary Internet Files\Content.IE5\M3NAX65G\MC9002959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3501008"/>
            <a:ext cx="2808312" cy="2549678"/>
          </a:xfrm>
          <a:prstGeom prst="rect">
            <a:avLst/>
          </a:prstGeom>
          <a:noFill/>
        </p:spPr>
      </p:pic>
      <p:pic>
        <p:nvPicPr>
          <p:cNvPr id="3075" name="Picture 3" descr="C:\Users\Tomáš\AppData\Local\Microsoft\Windows\Temporary Internet Files\Content.IE5\FJNDZOUQ\MC9002031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32656"/>
            <a:ext cx="1872208" cy="20209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4797152"/>
            <a:ext cx="7772400" cy="769441"/>
          </a:xfrm>
          <a:ln w="12700" cap="rnd">
            <a:noFill/>
          </a:ln>
        </p:spPr>
        <p:txBody>
          <a:bodyPr>
            <a:spAutoFit/>
          </a:bodyPr>
          <a:lstStyle/>
          <a:p>
            <a:r>
              <a:rPr lang="cs-CZ" b="1" dirty="0" smtClean="0">
                <a:ln w="38100">
                  <a:solidFill>
                    <a:schemeClr val="accent1">
                      <a:lumMod val="50000"/>
                    </a:schemeClr>
                  </a:solidFill>
                </a:ln>
                <a:solidFill>
                  <a:schemeClr val="tx2">
                    <a:lumMod val="75000"/>
                  </a:schemeClr>
                </a:solidFill>
              </a:rPr>
              <a:t>PRÁVO NA PŘEŽITÍ</a:t>
            </a:r>
            <a:endParaRPr lang="cs-CZ" b="1" dirty="0">
              <a:ln w="38100">
                <a:solidFill>
                  <a:schemeClr val="accent1">
                    <a:lumMod val="50000"/>
                  </a:schemeClr>
                </a:solidFill>
              </a:ln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6228184" y="2852936"/>
            <a:ext cx="2520280" cy="1152128"/>
          </a:xfrm>
          <a:prstGeom prst="wedgeRoundRectCallout">
            <a:avLst>
              <a:gd name="adj1" fmla="val -40288"/>
              <a:gd name="adj2" fmla="val 109660"/>
              <a:gd name="adj3" fmla="val 16667"/>
            </a:avLst>
          </a:prstGeom>
          <a:noFill/>
          <a:ln w="508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netýrat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683568" y="3068960"/>
            <a:ext cx="2520280" cy="1152128"/>
          </a:xfrm>
          <a:prstGeom prst="wedgeRoundRectCallout">
            <a:avLst>
              <a:gd name="adj1" fmla="val 29120"/>
              <a:gd name="adj2" fmla="val 87805"/>
              <a:gd name="adj3" fmla="val 16667"/>
            </a:avLst>
          </a:prstGeom>
          <a:noFill/>
          <a:ln w="508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neubližovat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3635896" y="1556792"/>
            <a:ext cx="2520280" cy="1152128"/>
          </a:xfrm>
          <a:prstGeom prst="wedgeRoundRectCallout">
            <a:avLst>
              <a:gd name="adj1" fmla="val -7161"/>
              <a:gd name="adj2" fmla="val 232735"/>
              <a:gd name="adj3" fmla="val 16667"/>
            </a:avLst>
          </a:prstGeom>
          <a:noFill/>
          <a:ln w="50800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bezpečí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149080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PRÁVO NA ROZVOJ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611560" y="2924944"/>
            <a:ext cx="2520280" cy="1152128"/>
          </a:xfrm>
          <a:prstGeom prst="wedgeRoundRectCallout">
            <a:avLst>
              <a:gd name="adj1" fmla="val 22810"/>
              <a:gd name="adj2" fmla="val 94707"/>
              <a:gd name="adj3" fmla="val 16667"/>
            </a:avLst>
          </a:prstGeom>
          <a:noFill/>
          <a:ln w="508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vzdělání</a:t>
            </a:r>
            <a:endParaRPr lang="cs-CZ" sz="32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3419872" y="1340768"/>
            <a:ext cx="2520280" cy="1152128"/>
          </a:xfrm>
          <a:prstGeom prst="wedgeRoundRectCallout">
            <a:avLst>
              <a:gd name="adj1" fmla="val -20833"/>
              <a:gd name="adj2" fmla="val 229284"/>
              <a:gd name="adj3" fmla="val 16667"/>
            </a:avLst>
          </a:prstGeom>
          <a:noFill/>
          <a:ln w="508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volný čas</a:t>
            </a:r>
            <a:endParaRPr lang="cs-CZ" sz="32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6012160" y="3068960"/>
            <a:ext cx="2520280" cy="1152128"/>
          </a:xfrm>
          <a:prstGeom prst="wedgeRoundRectCallout">
            <a:avLst>
              <a:gd name="adj1" fmla="val -25565"/>
              <a:gd name="adj2" fmla="val 87805"/>
              <a:gd name="adj3" fmla="val 16667"/>
            </a:avLst>
          </a:prstGeom>
          <a:noFill/>
          <a:ln w="508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4">
                    <a:lumMod val="75000"/>
                  </a:schemeClr>
                </a:solidFill>
              </a:rPr>
              <a:t>zájmy</a:t>
            </a:r>
            <a:endParaRPr lang="cs-CZ" sz="3200" b="1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4293096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PRÁVO NA OCHRANU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ový popisek 3"/>
          <p:cNvSpPr/>
          <p:nvPr/>
        </p:nvSpPr>
        <p:spPr>
          <a:xfrm>
            <a:off x="539552" y="3212976"/>
            <a:ext cx="2520280" cy="1152128"/>
          </a:xfrm>
          <a:prstGeom prst="wedgeRoundRectCallout">
            <a:avLst>
              <a:gd name="adj1" fmla="val 27386"/>
              <a:gd name="adj2" fmla="val 82278"/>
              <a:gd name="adj3" fmla="val 16667"/>
            </a:avLst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zdraví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6228184" y="2996952"/>
            <a:ext cx="2520280" cy="1152128"/>
          </a:xfrm>
          <a:prstGeom prst="wedgeRoundRectCallout">
            <a:avLst>
              <a:gd name="adj1" fmla="val -34505"/>
              <a:gd name="adj2" fmla="val 97008"/>
              <a:gd name="adj3" fmla="val 16667"/>
            </a:avLst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života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3203848" y="1196752"/>
            <a:ext cx="2520280" cy="1152128"/>
          </a:xfrm>
          <a:prstGeom prst="wedgeRoundRectCallout">
            <a:avLst>
              <a:gd name="adj1" fmla="val 4407"/>
              <a:gd name="adj2" fmla="val 261491"/>
              <a:gd name="adj3" fmla="val 16667"/>
            </a:avLst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p</a:t>
            </a:r>
            <a:r>
              <a:rPr lang="cs-CZ" sz="3200" b="1" dirty="0" smtClean="0">
                <a:solidFill>
                  <a:srgbClr val="FF0000"/>
                </a:solidFill>
              </a:rPr>
              <a:t>roti drogám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4293096"/>
            <a:ext cx="7772400" cy="1470025"/>
          </a:xfrm>
          <a:ln>
            <a:noFill/>
          </a:ln>
        </p:spPr>
        <p:txBody>
          <a:bodyPr/>
          <a:lstStyle/>
          <a:p>
            <a:r>
              <a:rPr lang="cs-CZ" dirty="0" smtClean="0">
                <a:ln w="38100">
                  <a:solidFill>
                    <a:srgbClr val="00B050"/>
                  </a:solidFill>
                </a:ln>
                <a:solidFill>
                  <a:srgbClr val="00B050"/>
                </a:solidFill>
              </a:rPr>
              <a:t>PRÁVO NA ÚČAST</a:t>
            </a:r>
            <a:endParaRPr lang="cs-CZ" dirty="0">
              <a:ln w="38100">
                <a:solidFill>
                  <a:srgbClr val="00B050"/>
                </a:solidFill>
              </a:ln>
              <a:solidFill>
                <a:srgbClr val="00B050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827584" y="2204864"/>
            <a:ext cx="2520280" cy="1152128"/>
          </a:xfrm>
          <a:prstGeom prst="wedgeRoundRectCallout">
            <a:avLst>
              <a:gd name="adj1" fmla="val 40688"/>
              <a:gd name="adj2" fmla="val 151068"/>
              <a:gd name="adj3" fmla="val 16667"/>
            </a:avLst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na vlastní názor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5652120" y="2060848"/>
            <a:ext cx="2520280" cy="1152128"/>
          </a:xfrm>
          <a:prstGeom prst="wedgeRoundRectCallout">
            <a:avLst>
              <a:gd name="adj1" fmla="val -49753"/>
              <a:gd name="adj2" fmla="val 166021"/>
              <a:gd name="adj3" fmla="val 16667"/>
            </a:avLst>
          </a:prstGeom>
          <a:noFill/>
          <a:ln w="508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</a:rPr>
              <a:t>povinnosti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2929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SzPct val="200000"/>
              <a:buFont typeface="Arial" pitchFamily="34" charset="0"/>
              <a:buChar char="•"/>
            </a:pPr>
            <a:r>
              <a:rPr lang="cs-CZ" smtClean="0">
                <a:hlinkClick r:id="rId2"/>
              </a:rPr>
              <a:t>  www.</a:t>
            </a:r>
            <a:r>
              <a:rPr lang="cs-CZ" dirty="0" err="1" smtClean="0">
                <a:hlinkClick r:id="rId2"/>
              </a:rPr>
              <a:t>microsoft.office.com</a:t>
            </a:r>
            <a:endParaRPr lang="cs-CZ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</TotalTime>
  <Words>132</Words>
  <Application>Microsoft Office PowerPoint</Application>
  <PresentationFormat>Předvádění na obrazovce (4:3)</PresentationFormat>
  <Paragraphs>33</Paragraphs>
  <Slides>9</Slides>
  <Notes>2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DĚTSKÁ PRÁVA</vt:lpstr>
      <vt:lpstr>PRÁVA I POVINNOSTI</vt:lpstr>
      <vt:lpstr>PRÁVO NA PŘEŽITÍ</vt:lpstr>
      <vt:lpstr>PRÁVO NA ROZVOJ</vt:lpstr>
      <vt:lpstr>PRÁVO NA OCHRANU</vt:lpstr>
      <vt:lpstr>PRÁVO NA ÚČAST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</dc:creator>
  <cp:lastModifiedBy>Dorota Šáchová</cp:lastModifiedBy>
  <cp:revision>18</cp:revision>
  <dcterms:created xsi:type="dcterms:W3CDTF">2012-11-06T20:08:44Z</dcterms:created>
  <dcterms:modified xsi:type="dcterms:W3CDTF">2012-12-04T11:47:37Z</dcterms:modified>
</cp:coreProperties>
</file>