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notesSlides/notesSlide1.xml" ContentType="application/vnd.openxmlformats-officedocument.presentationml.notesSlide+xml"/>
  <Override PartName="/ppt/diagrams/colors1.xml" ContentType="application/vnd.openxmlformats-officedocument.drawingml.diagramColors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diagrams/drawing1.xml" ContentType="application/vnd.ms-office.drawingml.diagramDrawing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diagrams/quickStyle1.xml" ContentType="application/vnd.openxmlformats-officedocument.drawingml.diagramStyle+xml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diagrams/layout1.xml" ContentType="application/vnd.openxmlformats-officedocument.drawingml.diagram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diagrams/data1.xml" ContentType="application/vnd.openxmlformats-officedocument.drawingml.diagramData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0"/>
  </p:notesMasterIdLst>
  <p:sldIdLst>
    <p:sldId id="262" r:id="rId2"/>
    <p:sldId id="263" r:id="rId3"/>
    <p:sldId id="260" r:id="rId4"/>
    <p:sldId id="256" r:id="rId5"/>
    <p:sldId id="257" r:id="rId6"/>
    <p:sldId id="258" r:id="rId7"/>
    <p:sldId id="259" r:id="rId8"/>
    <p:sldId id="261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72" d="100"/>
          <a:sy n="72" d="100"/>
        </p:scale>
        <p:origin x="-1104" y="-10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5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2000" dirty="0" smtClean="0"/>
            <a:t>NÁZEV</a:t>
          </a:r>
          <a:r>
            <a:rPr lang="cs-CZ" sz="2000" smtClean="0"/>
            <a:t>:</a:t>
          </a:r>
          <a:r>
            <a:rPr lang="cs-CZ" sz="2000" baseline="0" smtClean="0"/>
            <a:t> VY_32_INOVACE_151_NÁŠ </a:t>
          </a:r>
          <a:r>
            <a:rPr lang="cs-CZ" sz="2000" baseline="0" dirty="0" smtClean="0"/>
            <a:t>SVĚT_SMĚSI</a:t>
          </a:r>
          <a:endParaRPr lang="cs-CZ" sz="2000" dirty="0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2000" dirty="0" smtClean="0"/>
            <a:t>NÁZEV ŠKOLY: Základní škola a praktická škola Arkadie o. p. s.</a:t>
          </a:r>
          <a:endParaRPr lang="cs-CZ" sz="20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2000" dirty="0" smtClean="0"/>
            <a:t>AUTOR: </a:t>
          </a:r>
          <a:r>
            <a:rPr lang="cs-CZ" sz="2000" dirty="0" err="1" smtClean="0"/>
            <a:t>Mgr.Dorota</a:t>
          </a:r>
          <a:r>
            <a:rPr lang="cs-CZ" sz="2000" dirty="0" smtClean="0"/>
            <a:t> </a:t>
          </a:r>
          <a:r>
            <a:rPr lang="cs-CZ" sz="2000" dirty="0" err="1" smtClean="0"/>
            <a:t>Šáchová</a:t>
          </a:r>
          <a:endParaRPr lang="cs-CZ" sz="2000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algn="l" rtl="0"/>
          <a:r>
            <a:rPr lang="cs-CZ" sz="2000" dirty="0" smtClean="0"/>
            <a:t>TEMA: Směsi</a:t>
          </a:r>
          <a:endParaRPr lang="cs-CZ" sz="2000" dirty="0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pPr algn="l" rtl="0"/>
          <a:r>
            <a:rPr lang="cs-CZ" sz="2000" dirty="0" smtClean="0"/>
            <a:t>ČÍSLO PROJEKTU: CZ.1.07./1.4.00/21.2257 </a:t>
          </a:r>
          <a:endParaRPr lang="cs-CZ" sz="2000" dirty="0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5"/>
      <dgm:spPr/>
      <dgm:t>
        <a:bodyPr/>
        <a:lstStyle/>
        <a:p>
          <a:endParaRPr lang="cs-CZ"/>
        </a:p>
      </dgm:t>
    </dgm:pt>
    <dgm:pt modelId="{F41139FD-01EE-4571-8B17-4FB00FC51163}" type="pres">
      <dgm:prSet presAssocID="{D1D4F407-5343-4D3F-B5B9-D407B03CAEB4}" presName="space" presStyleCnt="0"/>
      <dgm:spPr/>
      <dgm:t>
        <a:bodyPr/>
        <a:lstStyle/>
        <a:p>
          <a:endParaRPr lang="cs-CZ"/>
        </a:p>
      </dgm:t>
    </dgm:pt>
    <dgm:pt modelId="{D005CE8C-CC26-4C3E-AC11-E15060ECD759}" type="pres">
      <dgm:prSet presAssocID="{D1D4F407-5343-4D3F-B5B9-D407B03CAEB4}" presName="rect1" presStyleLbl="alignAcc1" presStyleIdx="0" presStyleCnt="5" custLinFactNeighborX="-244" custLinFactNeighborY="165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5"/>
      <dgm:spPr/>
      <dgm:t>
        <a:bodyPr/>
        <a:lstStyle/>
        <a:p>
          <a:endParaRPr lang="cs-CZ"/>
        </a:p>
      </dgm:t>
    </dgm:pt>
    <dgm:pt modelId="{A52A0455-90FF-4808-ABD0-F02540D31D5A}" type="pres">
      <dgm:prSet presAssocID="{D1B46980-6531-4606-95E6-44980827E919}" presName="circle2" presStyleLbl="node1" presStyleIdx="1" presStyleCnt="5"/>
      <dgm:spPr/>
      <dgm:t>
        <a:bodyPr/>
        <a:lstStyle/>
        <a:p>
          <a:endParaRPr lang="cs-CZ"/>
        </a:p>
      </dgm:t>
    </dgm:pt>
    <dgm:pt modelId="{6140AFEC-043D-4C43-A2F9-D0F5331DF3A3}" type="pres">
      <dgm:prSet presAssocID="{D1B46980-6531-4606-95E6-44980827E919}" presName="rect2" presStyleLbl="alignAcc1" presStyleIdx="1" presStyleCnt="5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5"/>
      <dgm:spPr/>
      <dgm:t>
        <a:bodyPr/>
        <a:lstStyle/>
        <a:p>
          <a:endParaRPr lang="cs-CZ"/>
        </a:p>
      </dgm:t>
    </dgm:pt>
    <dgm:pt modelId="{313FC574-E1CD-4FB4-B054-0B805CE0447D}" type="pres">
      <dgm:prSet presAssocID="{B651F6E3-6281-48DB-9319-2AEAFDAE7572}" presName="circle3" presStyleLbl="node1" presStyleIdx="2" presStyleCnt="5"/>
      <dgm:spPr/>
      <dgm:t>
        <a:bodyPr/>
        <a:lstStyle/>
        <a:p>
          <a:endParaRPr lang="cs-CZ"/>
        </a:p>
      </dgm:t>
    </dgm:pt>
    <dgm:pt modelId="{619D679B-A015-4ECF-8348-D1034C574F40}" type="pres">
      <dgm:prSet presAssocID="{B651F6E3-6281-48DB-9319-2AEAFDAE7572}" presName="rect3" presStyleLbl="alignAcc1" presStyleIdx="2" presStyleCnt="5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5"/>
      <dgm:spPr/>
      <dgm:t>
        <a:bodyPr/>
        <a:lstStyle/>
        <a:p>
          <a:endParaRPr lang="cs-CZ"/>
        </a:p>
      </dgm:t>
    </dgm:pt>
    <dgm:pt modelId="{FFC9F71D-1B4F-4AD9-A4A6-86ADEFC8AF5C}" type="pres">
      <dgm:prSet presAssocID="{D8197B8C-B260-4A16-BDF4-0947B075E274}" presName="circle4" presStyleLbl="node1" presStyleIdx="3" presStyleCnt="5"/>
      <dgm:spPr/>
      <dgm:t>
        <a:bodyPr/>
        <a:lstStyle/>
        <a:p>
          <a:endParaRPr lang="cs-CZ"/>
        </a:p>
      </dgm:t>
    </dgm:pt>
    <dgm:pt modelId="{25B08C86-7E15-44DC-BE7F-FFB55DD49D12}" type="pres">
      <dgm:prSet presAssocID="{D8197B8C-B260-4A16-BDF4-0947B075E274}" presName="rect4" presStyleLbl="alignAcc1" presStyleIdx="3" presStyleCnt="5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5"/>
      <dgm:spPr/>
      <dgm:t>
        <a:bodyPr/>
        <a:lstStyle/>
        <a:p>
          <a:endParaRPr lang="cs-CZ"/>
        </a:p>
      </dgm:t>
    </dgm:pt>
    <dgm:pt modelId="{EE85B701-7295-41C0-BA7A-34D3756A2AE6}" type="pres">
      <dgm:prSet presAssocID="{4C35D32F-0EAB-4CD7-82EE-45574DC2A586}" presName="circle5" presStyleLbl="node1" presStyleIdx="4" presStyleCnt="5"/>
      <dgm:spPr/>
      <dgm:t>
        <a:bodyPr/>
        <a:lstStyle/>
        <a:p>
          <a:endParaRPr lang="cs-CZ"/>
        </a:p>
      </dgm:t>
    </dgm:pt>
    <dgm:pt modelId="{8BEBB6EC-1DAA-4CAC-8A25-BC0FCBD5DBD5}" type="pres">
      <dgm:prSet presAssocID="{4C35D32F-0EAB-4CD7-82EE-45574DC2A586}" presName="rect5" presStyleLbl="alignAcc1" presStyleIdx="4" presStyleCnt="5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2CB728C5-DC20-4853-80A1-093D67926802}" type="presOf" srcId="{4C35D32F-0EAB-4CD7-82EE-45574DC2A586}" destId="{8BEBB6EC-1DAA-4CAC-8A25-BC0FCBD5DBD5}" srcOrd="0" destOrd="0" presId="urn:microsoft.com/office/officeart/2005/8/layout/target3"/>
    <dgm:cxn modelId="{F3C3E70C-F203-422F-A62E-2D86AB9FECAB}" type="presOf" srcId="{D8197B8C-B260-4A16-BDF4-0947B075E274}" destId="{25B08C86-7E15-44DC-BE7F-FFB55DD49D12}" srcOrd="0" destOrd="0" presId="urn:microsoft.com/office/officeart/2005/8/layout/target3"/>
    <dgm:cxn modelId="{F720F05A-1A19-4610-B286-5EBB04CE2BAE}" type="presOf" srcId="{B651F6E3-6281-48DB-9319-2AEAFDAE7572}" destId="{619D679B-A015-4ECF-8348-D1034C574F40}" srcOrd="0" destOrd="0" presId="urn:microsoft.com/office/officeart/2005/8/layout/target3"/>
    <dgm:cxn modelId="{F6CD3FEF-0764-4D40-BCBC-D41F6CA32320}" type="presOf" srcId="{D1B46980-6531-4606-95E6-44980827E919}" destId="{2BE915AB-18AA-4053-B92C-3BFC9ED204BB}" srcOrd="1" destOrd="0" presId="urn:microsoft.com/office/officeart/2005/8/layout/target3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8627278A-268F-4C24-8D5A-83774C2A6268}" type="presOf" srcId="{D1D4F407-5343-4D3F-B5B9-D407B03CAEB4}" destId="{D005CE8C-CC26-4C3E-AC11-E15060ECD759}" srcOrd="0" destOrd="0" presId="urn:microsoft.com/office/officeart/2005/8/layout/target3"/>
    <dgm:cxn modelId="{973E84F9-8E87-47C6-9693-82713580C14E}" type="presOf" srcId="{4C35D32F-0EAB-4CD7-82EE-45574DC2A586}" destId="{890E4F0B-2866-4A3F-A3C7-2A14B1797930}" srcOrd="1" destOrd="0" presId="urn:microsoft.com/office/officeart/2005/8/layout/target3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3E5BCD37-4120-4D34-8E97-A90B9AC0ACC2}" type="presOf" srcId="{D1D4F407-5343-4D3F-B5B9-D407B03CAEB4}" destId="{AED2198E-93D5-4001-81B4-73124B309672}" srcOrd="1" destOrd="0" presId="urn:microsoft.com/office/officeart/2005/8/layout/target3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DC3516B2-A49E-4115-89AC-4565B9E76467}" type="presOf" srcId="{D1B46980-6531-4606-95E6-44980827E919}" destId="{6140AFEC-043D-4C43-A2F9-D0F5331DF3A3}" srcOrd="0" destOrd="0" presId="urn:microsoft.com/office/officeart/2005/8/layout/target3"/>
    <dgm:cxn modelId="{87D86CCE-D2FB-44DB-B4D0-58EAA3585F57}" type="presOf" srcId="{D8197B8C-B260-4A16-BDF4-0947B075E274}" destId="{5A5FFA88-C948-4069-8E93-59FA12366E83}" srcOrd="1" destOrd="0" presId="urn:microsoft.com/office/officeart/2005/8/layout/target3"/>
    <dgm:cxn modelId="{8CF9B4F8-FA30-40C6-87DF-9F343D5E4AD2}" type="presOf" srcId="{757F3AB3-0718-4624-B441-E567A8F0AB56}" destId="{333A1088-737F-45CB-B68E-254E46348037}" srcOrd="0" destOrd="0" presId="urn:microsoft.com/office/officeart/2005/8/layout/target3"/>
    <dgm:cxn modelId="{85410186-B765-4705-9BAC-ABFDDEE2FE32}" type="presOf" srcId="{B651F6E3-6281-48DB-9319-2AEAFDAE7572}" destId="{6BB5E863-4638-4E1D-BFDE-399D028AC4ED}" srcOrd="1" destOrd="0" presId="urn:microsoft.com/office/officeart/2005/8/layout/target3"/>
    <dgm:cxn modelId="{25198788-3B34-441D-880F-79EB793BF2FA}" type="presParOf" srcId="{333A1088-737F-45CB-B68E-254E46348037}" destId="{F5ABB229-8D3B-4694-996A-96F23CF14429}" srcOrd="0" destOrd="0" presId="urn:microsoft.com/office/officeart/2005/8/layout/target3"/>
    <dgm:cxn modelId="{E8500FDA-D5E3-4717-87D8-DF094CB81117}" type="presParOf" srcId="{333A1088-737F-45CB-B68E-254E46348037}" destId="{F41139FD-01EE-4571-8B17-4FB00FC51163}" srcOrd="1" destOrd="0" presId="urn:microsoft.com/office/officeart/2005/8/layout/target3"/>
    <dgm:cxn modelId="{519610B8-354B-40E8-9C78-12AA2FCF69FB}" type="presParOf" srcId="{333A1088-737F-45CB-B68E-254E46348037}" destId="{D005CE8C-CC26-4C3E-AC11-E15060ECD759}" srcOrd="2" destOrd="0" presId="urn:microsoft.com/office/officeart/2005/8/layout/target3"/>
    <dgm:cxn modelId="{F88519DF-96A9-4C41-866D-8A97AF5DF1ED}" type="presParOf" srcId="{333A1088-737F-45CB-B68E-254E46348037}" destId="{2C702D82-9B77-49B7-9568-BB8EB47C3372}" srcOrd="3" destOrd="0" presId="urn:microsoft.com/office/officeart/2005/8/layout/target3"/>
    <dgm:cxn modelId="{64E11833-387D-44EE-8E18-49EB367D8232}" type="presParOf" srcId="{333A1088-737F-45CB-B68E-254E46348037}" destId="{A52A0455-90FF-4808-ABD0-F02540D31D5A}" srcOrd="4" destOrd="0" presId="urn:microsoft.com/office/officeart/2005/8/layout/target3"/>
    <dgm:cxn modelId="{8EA4ABB2-48C9-48F3-B49D-7E2C6878BA19}" type="presParOf" srcId="{333A1088-737F-45CB-B68E-254E46348037}" destId="{6140AFEC-043D-4C43-A2F9-D0F5331DF3A3}" srcOrd="5" destOrd="0" presId="urn:microsoft.com/office/officeart/2005/8/layout/target3"/>
    <dgm:cxn modelId="{77D55CCF-23E1-4518-8A5F-E220F2393EB9}" type="presParOf" srcId="{333A1088-737F-45CB-B68E-254E46348037}" destId="{9358AC05-5D7D-4327-9F80-1AD486AEA664}" srcOrd="6" destOrd="0" presId="urn:microsoft.com/office/officeart/2005/8/layout/target3"/>
    <dgm:cxn modelId="{CDD9DE22-F6DD-4DC8-B062-229E8053BA7D}" type="presParOf" srcId="{333A1088-737F-45CB-B68E-254E46348037}" destId="{313FC574-E1CD-4FB4-B054-0B805CE0447D}" srcOrd="7" destOrd="0" presId="urn:microsoft.com/office/officeart/2005/8/layout/target3"/>
    <dgm:cxn modelId="{CA5A0EF7-8F0C-442D-83EE-05447463D852}" type="presParOf" srcId="{333A1088-737F-45CB-B68E-254E46348037}" destId="{619D679B-A015-4ECF-8348-D1034C574F40}" srcOrd="8" destOrd="0" presId="urn:microsoft.com/office/officeart/2005/8/layout/target3"/>
    <dgm:cxn modelId="{F8ACBFAF-71A2-48F5-838F-1687FEF3BF30}" type="presParOf" srcId="{333A1088-737F-45CB-B68E-254E46348037}" destId="{322283A8-4A27-4CDA-BAE3-F381106A9174}" srcOrd="9" destOrd="0" presId="urn:microsoft.com/office/officeart/2005/8/layout/target3"/>
    <dgm:cxn modelId="{1F204D18-F5DA-4F17-B408-143CDBC596FD}" type="presParOf" srcId="{333A1088-737F-45CB-B68E-254E46348037}" destId="{FFC9F71D-1B4F-4AD9-A4A6-86ADEFC8AF5C}" srcOrd="10" destOrd="0" presId="urn:microsoft.com/office/officeart/2005/8/layout/target3"/>
    <dgm:cxn modelId="{8AEC0706-942B-4E5B-866F-7CE7B24C2EFC}" type="presParOf" srcId="{333A1088-737F-45CB-B68E-254E46348037}" destId="{25B08C86-7E15-44DC-BE7F-FFB55DD49D12}" srcOrd="11" destOrd="0" presId="urn:microsoft.com/office/officeart/2005/8/layout/target3"/>
    <dgm:cxn modelId="{E9B2C82D-3FF8-451F-A6AF-D231B602F313}" type="presParOf" srcId="{333A1088-737F-45CB-B68E-254E46348037}" destId="{76644BE8-9D7C-4C09-B250-3D10AF48CBB7}" srcOrd="12" destOrd="0" presId="urn:microsoft.com/office/officeart/2005/8/layout/target3"/>
    <dgm:cxn modelId="{5A5C4F7E-D468-4B54-B73D-1C788458E3BA}" type="presParOf" srcId="{333A1088-737F-45CB-B68E-254E46348037}" destId="{EE85B701-7295-41C0-BA7A-34D3756A2AE6}" srcOrd="13" destOrd="0" presId="urn:microsoft.com/office/officeart/2005/8/layout/target3"/>
    <dgm:cxn modelId="{245146E9-DD66-4137-B925-20EA1D962D53}" type="presParOf" srcId="{333A1088-737F-45CB-B68E-254E46348037}" destId="{8BEBB6EC-1DAA-4CAC-8A25-BC0FCBD5DBD5}" srcOrd="14" destOrd="0" presId="urn:microsoft.com/office/officeart/2005/8/layout/target3"/>
    <dgm:cxn modelId="{4657414B-DD72-4FD9-88CB-EEC6C070A748}" type="presParOf" srcId="{333A1088-737F-45CB-B68E-254E46348037}" destId="{AED2198E-93D5-4001-81B4-73124B309672}" srcOrd="15" destOrd="0" presId="urn:microsoft.com/office/officeart/2005/8/layout/target3"/>
    <dgm:cxn modelId="{005A865D-661D-43AE-A23C-2C1C838FE114}" type="presParOf" srcId="{333A1088-737F-45CB-B68E-254E46348037}" destId="{2BE915AB-18AA-4053-B92C-3BFC9ED204BB}" srcOrd="16" destOrd="0" presId="urn:microsoft.com/office/officeart/2005/8/layout/target3"/>
    <dgm:cxn modelId="{3F362799-D871-4FC9-B9AB-C382ECF2FF0F}" type="presParOf" srcId="{333A1088-737F-45CB-B68E-254E46348037}" destId="{6BB5E863-4638-4E1D-BFDE-399D028AC4ED}" srcOrd="17" destOrd="0" presId="urn:microsoft.com/office/officeart/2005/8/layout/target3"/>
    <dgm:cxn modelId="{720E7F10-378C-4122-88FF-804D30E5FDAD}" type="presParOf" srcId="{333A1088-737F-45CB-B68E-254E46348037}" destId="{5A5FFA88-C948-4069-8E93-59FA12366E83}" srcOrd="18" destOrd="0" presId="urn:microsoft.com/office/officeart/2005/8/layout/target3"/>
    <dgm:cxn modelId="{350FB091-6DFE-44F7-B5B3-80B5B2000049}" type="presParOf" srcId="{333A1088-737F-45CB-B68E-254E46348037}" destId="{890E4F0B-2866-4A3F-A3C7-2A14B1797930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xmlns="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2547714" cy="254771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1258000" y="0"/>
          <a:ext cx="6498543" cy="254771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 ŠKOLY: Základní škola a praktická škola Arkadie o. p. s.</a:t>
          </a:r>
          <a:endParaRPr lang="cs-CZ" sz="2000" kern="1200" dirty="0"/>
        </a:p>
      </dsp:txBody>
      <dsp:txXfrm>
        <a:off x="1258000" y="0"/>
        <a:ext cx="6498543" cy="407634"/>
      </dsp:txXfrm>
    </dsp:sp>
    <dsp:sp modelId="{A52A0455-90FF-4808-ABD0-F02540D31D5A}">
      <dsp:nvSpPr>
        <dsp:cNvPr id="0" name=""/>
        <dsp:cNvSpPr/>
      </dsp:nvSpPr>
      <dsp:spPr>
        <a:xfrm>
          <a:off x="267509" y="407634"/>
          <a:ext cx="2012694" cy="201269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1273857" y="407634"/>
          <a:ext cx="6498543" cy="201269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AUTOR: </a:t>
          </a:r>
          <a:r>
            <a:rPr lang="cs-CZ" sz="2000" kern="1200" dirty="0" err="1" smtClean="0"/>
            <a:t>Mgr.Dorota</a:t>
          </a:r>
          <a:r>
            <a:rPr lang="cs-CZ" sz="2000" kern="1200" dirty="0" smtClean="0"/>
            <a:t> </a:t>
          </a:r>
          <a:r>
            <a:rPr lang="cs-CZ" sz="2000" kern="1200" dirty="0" err="1" smtClean="0"/>
            <a:t>Šáchová</a:t>
          </a:r>
          <a:endParaRPr lang="cs-CZ" sz="2000" kern="1200" dirty="0"/>
        </a:p>
      </dsp:txBody>
      <dsp:txXfrm>
        <a:off x="1273857" y="407634"/>
        <a:ext cx="6498543" cy="407634"/>
      </dsp:txXfrm>
    </dsp:sp>
    <dsp:sp modelId="{313FC574-E1CD-4FB4-B054-0B805CE0447D}">
      <dsp:nvSpPr>
        <dsp:cNvPr id="0" name=""/>
        <dsp:cNvSpPr/>
      </dsp:nvSpPr>
      <dsp:spPr>
        <a:xfrm>
          <a:off x="535019" y="815268"/>
          <a:ext cx="1477674" cy="147767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9D679B-A015-4ECF-8348-D1034C574F40}">
      <dsp:nvSpPr>
        <dsp:cNvPr id="0" name=""/>
        <dsp:cNvSpPr/>
      </dsp:nvSpPr>
      <dsp:spPr>
        <a:xfrm>
          <a:off x="1273857" y="815268"/>
          <a:ext cx="6498543" cy="147767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</a:t>
          </a:r>
          <a:r>
            <a:rPr lang="cs-CZ" sz="2000" kern="1200" smtClean="0"/>
            <a:t>:</a:t>
          </a:r>
          <a:r>
            <a:rPr lang="cs-CZ" sz="2000" kern="1200" baseline="0" smtClean="0"/>
            <a:t> VY_32_INOVACE_151_NÁŠ </a:t>
          </a:r>
          <a:r>
            <a:rPr lang="cs-CZ" sz="2000" kern="1200" baseline="0" dirty="0" smtClean="0"/>
            <a:t>SVĚT_SMĚSI</a:t>
          </a:r>
          <a:endParaRPr lang="cs-CZ" sz="2000" kern="1200" dirty="0"/>
        </a:p>
      </dsp:txBody>
      <dsp:txXfrm>
        <a:off x="1273857" y="815268"/>
        <a:ext cx="6498543" cy="407634"/>
      </dsp:txXfrm>
    </dsp:sp>
    <dsp:sp modelId="{FFC9F71D-1B4F-4AD9-A4A6-86ADEFC8AF5C}">
      <dsp:nvSpPr>
        <dsp:cNvPr id="0" name=""/>
        <dsp:cNvSpPr/>
      </dsp:nvSpPr>
      <dsp:spPr>
        <a:xfrm>
          <a:off x="802529" y="1222902"/>
          <a:ext cx="942654" cy="94265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25B08C86-7E15-44DC-BE7F-FFB55DD49D12}">
      <dsp:nvSpPr>
        <dsp:cNvPr id="0" name=""/>
        <dsp:cNvSpPr/>
      </dsp:nvSpPr>
      <dsp:spPr>
        <a:xfrm>
          <a:off x="1273857" y="1222902"/>
          <a:ext cx="6498543" cy="94265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TEMA: Směsi</a:t>
          </a:r>
          <a:endParaRPr lang="cs-CZ" sz="2000" kern="1200" dirty="0"/>
        </a:p>
      </dsp:txBody>
      <dsp:txXfrm>
        <a:off x="1273857" y="1222902"/>
        <a:ext cx="6498543" cy="407634"/>
      </dsp:txXfrm>
    </dsp:sp>
    <dsp:sp modelId="{EE85B701-7295-41C0-BA7A-34D3756A2AE6}">
      <dsp:nvSpPr>
        <dsp:cNvPr id="0" name=""/>
        <dsp:cNvSpPr/>
      </dsp:nvSpPr>
      <dsp:spPr>
        <a:xfrm>
          <a:off x="1070039" y="1630536"/>
          <a:ext cx="407634" cy="40763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8BEBB6EC-1DAA-4CAC-8A25-BC0FCBD5DBD5}">
      <dsp:nvSpPr>
        <dsp:cNvPr id="0" name=""/>
        <dsp:cNvSpPr/>
      </dsp:nvSpPr>
      <dsp:spPr>
        <a:xfrm>
          <a:off x="1273857" y="1630536"/>
          <a:ext cx="6498543" cy="40763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ČÍSLO PROJEKTU: CZ.1.07./1.4.00/21.2257 </a:t>
          </a:r>
          <a:endParaRPr lang="cs-CZ" sz="2000" kern="1200" dirty="0"/>
        </a:p>
      </dsp:txBody>
      <dsp:txXfrm>
        <a:off x="1273857" y="1630536"/>
        <a:ext cx="6498543" cy="40763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03423E38-A5FB-4C45-9007-7B795BB3F564}" type="datetimeFigureOut">
              <a:rPr lang="cs-CZ" smtClean="0"/>
              <a:pPr/>
              <a:t>28.11.2012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4262A345-9A37-4B4C-8CA6-79321F5E3280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79B8CE6-6F5B-4E33-A7F2-CB486F89EC21}" type="slidenum">
              <a:rPr lang="cs-CZ" smtClean="0"/>
              <a:pPr/>
              <a:t>1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2778340274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84D0FC7-0271-49DF-A480-47C3C52920C3}" type="datetimeFigureOut">
              <a:rPr lang="cs-CZ" smtClean="0"/>
              <a:pPr/>
              <a:t>28.11.2012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ACCAB2C-DD5D-4588-B552-D9BD42AC5C6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84D0FC7-0271-49DF-A480-47C3C52920C3}" type="datetimeFigureOut">
              <a:rPr lang="cs-CZ" smtClean="0"/>
              <a:pPr/>
              <a:t>28.11.2012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ACCAB2C-DD5D-4588-B552-D9BD42AC5C6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84D0FC7-0271-49DF-A480-47C3C52920C3}" type="datetimeFigureOut">
              <a:rPr lang="cs-CZ" smtClean="0"/>
              <a:pPr/>
              <a:t>28.11.2012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ACCAB2C-DD5D-4588-B552-D9BD42AC5C6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84D0FC7-0271-49DF-A480-47C3C52920C3}" type="datetimeFigureOut">
              <a:rPr lang="cs-CZ" smtClean="0"/>
              <a:pPr/>
              <a:t>28.11.2012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ACCAB2C-DD5D-4588-B552-D9BD42AC5C6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84D0FC7-0271-49DF-A480-47C3C52920C3}" type="datetimeFigureOut">
              <a:rPr lang="cs-CZ" smtClean="0"/>
              <a:pPr/>
              <a:t>28.11.2012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ACCAB2C-DD5D-4588-B552-D9BD42AC5C6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84D0FC7-0271-49DF-A480-47C3C52920C3}" type="datetimeFigureOut">
              <a:rPr lang="cs-CZ" smtClean="0"/>
              <a:pPr/>
              <a:t>28.11.2012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ACCAB2C-DD5D-4588-B552-D9BD42AC5C6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84D0FC7-0271-49DF-A480-47C3C52920C3}" type="datetimeFigureOut">
              <a:rPr lang="cs-CZ" smtClean="0"/>
              <a:pPr/>
              <a:t>28.11.2012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ACCAB2C-DD5D-4588-B552-D9BD42AC5C6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84D0FC7-0271-49DF-A480-47C3C52920C3}" type="datetimeFigureOut">
              <a:rPr lang="cs-CZ" smtClean="0"/>
              <a:pPr/>
              <a:t>28.11.2012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ACCAB2C-DD5D-4588-B552-D9BD42AC5C6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84D0FC7-0271-49DF-A480-47C3C52920C3}" type="datetimeFigureOut">
              <a:rPr lang="cs-CZ" smtClean="0"/>
              <a:pPr/>
              <a:t>28.11.2012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ACCAB2C-DD5D-4588-B552-D9BD42AC5C6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84D0FC7-0271-49DF-A480-47C3C52920C3}" type="datetimeFigureOut">
              <a:rPr lang="cs-CZ" smtClean="0"/>
              <a:pPr/>
              <a:t>28.11.2012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ACCAB2C-DD5D-4588-B552-D9BD42AC5C6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84D0FC7-0271-49DF-A480-47C3C52920C3}" type="datetimeFigureOut">
              <a:rPr lang="cs-CZ" smtClean="0"/>
              <a:pPr/>
              <a:t>28.11.2012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ACCAB2C-DD5D-4588-B552-D9BD42AC5C6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84D0FC7-0271-49DF-A480-47C3C52920C3}" type="datetimeFigureOut">
              <a:rPr lang="cs-CZ" smtClean="0"/>
              <a:pPr/>
              <a:t>28.11.2012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ACCAB2C-DD5D-4588-B552-D9BD42AC5C69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1.jpeg"/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wmf"/><Relationship Id="rId2" Type="http://schemas.openxmlformats.org/officeDocument/2006/relationships/image" Target="../media/image2.wmf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4.jpe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wmf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4.jpe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0.wmf"/><Relationship Id="rId5" Type="http://schemas.openxmlformats.org/officeDocument/2006/relationships/image" Target="../media/image9.jpeg"/><Relationship Id="rId4" Type="http://schemas.openxmlformats.org/officeDocument/2006/relationships/image" Target="../media/image2.wmf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hyperlink" Target="http://www.microsoft.office.com/" TargetMode="External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="" xmlns:p14="http://schemas.microsoft.com/office/powerpoint/2010/main" val="4289948790"/>
              </p:ext>
            </p:extLst>
          </p:nvPr>
        </p:nvGraphicFramePr>
        <p:xfrm>
          <a:off x="539552" y="908720"/>
          <a:ext cx="7772400" cy="254771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pic>
        <p:nvPicPr>
          <p:cNvPr id="5" name="Obrázek 4"/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79712" y="4743820"/>
            <a:ext cx="5407152" cy="1045464"/>
          </a:xfrm>
          <a:prstGeom prst="rect">
            <a:avLst/>
          </a:prstGeom>
        </p:spPr>
      </p:pic>
    </p:spTree>
    <p:extLst>
      <p:ext uri="{BB962C8B-B14F-4D97-AF65-F5344CB8AC3E}">
        <p14:creationId xmlns="" xmlns:p14="http://schemas.microsoft.com/office/powerpoint/2010/main" val="4181967926"/>
      </p:ext>
    </p:extLst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cs-CZ" dirty="0" smtClean="0"/>
              <a:t>Materiál je určen žákům 9.třídy základní školy speciální. </a:t>
            </a:r>
          </a:p>
          <a:p>
            <a:r>
              <a:rPr lang="cs-CZ" dirty="0" smtClean="0"/>
              <a:t>Prezentace byla použita při výkladu a shrnutí látky. </a:t>
            </a:r>
          </a:p>
          <a:p>
            <a:r>
              <a:rPr lang="cs-CZ" dirty="0" smtClean="0"/>
              <a:t>Metodický postup je popsán u jednotlivých listů prezentace.</a:t>
            </a:r>
          </a:p>
          <a:p>
            <a:r>
              <a:rPr lang="cs-CZ" dirty="0" smtClean="0"/>
              <a:t>Klíčová slova: směs, pevná, kapalná a plynná látka.</a:t>
            </a:r>
          </a:p>
          <a:p>
            <a:r>
              <a:rPr lang="cs-CZ" smtClean="0"/>
              <a:t>Vytvořeno 30.9.2012</a:t>
            </a:r>
            <a:endParaRPr lang="cs-CZ" dirty="0" smtClean="0"/>
          </a:p>
        </p:txBody>
      </p:sp>
    </p:spTree>
    <p:extLst>
      <p:ext uri="{BB962C8B-B14F-4D97-AF65-F5344CB8AC3E}">
        <p14:creationId xmlns="" xmlns:p14="http://schemas.microsoft.com/office/powerpoint/2010/main" val="767223497"/>
      </p:ext>
    </p:extLst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1772816"/>
            <a:ext cx="8229600" cy="1143000"/>
          </a:xfrm>
        </p:spPr>
        <p:txBody>
          <a:bodyPr>
            <a:noAutofit/>
          </a:bodyPr>
          <a:lstStyle/>
          <a:p>
            <a:r>
              <a:rPr lang="cs-CZ" sz="7200" b="1" dirty="0" smtClean="0"/>
              <a:t>J</a:t>
            </a:r>
            <a:r>
              <a:rPr lang="cs-CZ" sz="7200" b="1" dirty="0" smtClean="0">
                <a:solidFill>
                  <a:srgbClr val="FF0000"/>
                </a:solidFill>
              </a:rPr>
              <a:t>S</a:t>
            </a:r>
            <a:r>
              <a:rPr lang="cs-CZ" sz="7200" b="1" dirty="0" smtClean="0"/>
              <a:t>O</a:t>
            </a:r>
            <a:r>
              <a:rPr lang="cs-CZ" sz="7200" b="1" dirty="0" smtClean="0">
                <a:solidFill>
                  <a:srgbClr val="FF0000"/>
                </a:solidFill>
              </a:rPr>
              <a:t>U</a:t>
            </a:r>
            <a:r>
              <a:rPr lang="cs-CZ" sz="7200" b="1" dirty="0" smtClean="0"/>
              <a:t> S</a:t>
            </a:r>
            <a:r>
              <a:rPr lang="cs-CZ" sz="7200" b="1" dirty="0" smtClean="0">
                <a:solidFill>
                  <a:srgbClr val="FF0000"/>
                </a:solidFill>
              </a:rPr>
              <a:t>M</a:t>
            </a:r>
            <a:r>
              <a:rPr lang="cs-CZ" sz="7200" b="1" dirty="0" smtClean="0"/>
              <a:t>Ě</a:t>
            </a:r>
            <a:r>
              <a:rPr lang="cs-CZ" sz="7200" b="1" dirty="0" smtClean="0">
                <a:solidFill>
                  <a:srgbClr val="FF0000"/>
                </a:solidFill>
              </a:rPr>
              <a:t>S</a:t>
            </a:r>
            <a:r>
              <a:rPr lang="cs-CZ" sz="7200" b="1" dirty="0" smtClean="0"/>
              <a:t>I </a:t>
            </a:r>
            <a:r>
              <a:rPr lang="cs-CZ" sz="7200" b="1" dirty="0" smtClean="0">
                <a:solidFill>
                  <a:srgbClr val="FF0000"/>
                </a:solidFill>
              </a:rPr>
              <a:t>J</a:t>
            </a:r>
            <a:r>
              <a:rPr lang="cs-CZ" sz="7200" b="1" dirty="0" smtClean="0"/>
              <a:t>E</a:t>
            </a:r>
            <a:r>
              <a:rPr lang="cs-CZ" sz="7200" b="1" dirty="0" smtClean="0">
                <a:solidFill>
                  <a:srgbClr val="FF0000"/>
                </a:solidFill>
              </a:rPr>
              <a:t>D</a:t>
            </a:r>
            <a:r>
              <a:rPr lang="cs-CZ" sz="7200" b="1" dirty="0" smtClean="0"/>
              <a:t>L</a:t>
            </a:r>
            <a:r>
              <a:rPr lang="cs-CZ" sz="7200" b="1" dirty="0" smtClean="0">
                <a:solidFill>
                  <a:srgbClr val="FF0000"/>
                </a:solidFill>
              </a:rPr>
              <a:t>É</a:t>
            </a:r>
            <a:r>
              <a:rPr lang="cs-CZ" sz="7200" b="1" dirty="0" smtClean="0"/>
              <a:t>?</a:t>
            </a:r>
            <a:endParaRPr lang="cs-CZ" sz="7200" b="1" dirty="0"/>
          </a:p>
        </p:txBody>
      </p:sp>
      <p:sp>
        <p:nvSpPr>
          <p:cNvPr id="3" name="TextovéPole 2"/>
          <p:cNvSpPr txBox="1"/>
          <p:nvPr/>
        </p:nvSpPr>
        <p:spPr>
          <a:xfrm>
            <a:off x="467544" y="1268760"/>
            <a:ext cx="8278228" cy="3154710"/>
          </a:xfrm>
          <a:prstGeom prst="rect">
            <a:avLst/>
          </a:prstGeom>
          <a:solidFill>
            <a:schemeClr val="bg1"/>
          </a:solidFill>
        </p:spPr>
        <p:txBody>
          <a:bodyPr wrap="none" rtlCol="0">
            <a:spAutoFit/>
          </a:bodyPr>
          <a:lstStyle/>
          <a:p>
            <a:r>
              <a:rPr lang="cs-CZ" sz="19900" b="1" dirty="0" smtClean="0"/>
              <a:t>  ANO!  </a:t>
            </a:r>
            <a:endParaRPr lang="cs-CZ" sz="19900" b="1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9" presetClass="entr" presetSubtype="0" decel="10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36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9" name="Picture 5" descr="C:\Users\Tomáš\AppData\Local\Microsoft\Windows\Temporary Internet Files\Content.IE5\M3NAX65G\MC900290437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563888" y="188640"/>
            <a:ext cx="2232182" cy="2736304"/>
          </a:xfrm>
          <a:prstGeom prst="rect">
            <a:avLst/>
          </a:prstGeom>
          <a:noFill/>
        </p:spPr>
      </p:pic>
      <p:pic>
        <p:nvPicPr>
          <p:cNvPr id="1028" name="Picture 4" descr="C:\Users\Tomáš\AppData\Local\Microsoft\Windows\Temporary Internet Files\Content.IE5\75ZGBR72\MC900215363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83568" y="4005064"/>
            <a:ext cx="2542515" cy="1785042"/>
          </a:xfrm>
          <a:prstGeom prst="rect">
            <a:avLst/>
          </a:prstGeom>
          <a:noFill/>
        </p:spPr>
      </p:pic>
      <p:pic>
        <p:nvPicPr>
          <p:cNvPr id="1026" name="Picture 2" descr="C:\Users\Tomáš\AppData\Local\Microsoft\Windows\Temporary Internet Files\Content.IE5\75ZGBR72\MP900321110[1]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6228184" y="3501008"/>
            <a:ext cx="2609088" cy="3009528"/>
          </a:xfrm>
          <a:prstGeom prst="rect">
            <a:avLst/>
          </a:prstGeom>
          <a:noFill/>
        </p:spPr>
      </p:pic>
      <p:sp>
        <p:nvSpPr>
          <p:cNvPr id="7" name="TextovéPole 6"/>
          <p:cNvSpPr txBox="1"/>
          <p:nvPr/>
        </p:nvSpPr>
        <p:spPr>
          <a:xfrm>
            <a:off x="4355976" y="4293096"/>
            <a:ext cx="798617" cy="156966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9600" b="1" dirty="0" smtClean="0"/>
              <a:t>+</a:t>
            </a:r>
            <a:endParaRPr lang="cs-CZ" sz="9600" b="1" dirty="0"/>
          </a:p>
        </p:txBody>
      </p:sp>
      <p:cxnSp>
        <p:nvCxnSpPr>
          <p:cNvPr id="9" name="Přímá spojovací šipka 8"/>
          <p:cNvCxnSpPr/>
          <p:nvPr/>
        </p:nvCxnSpPr>
        <p:spPr>
          <a:xfrm flipH="1">
            <a:off x="2843808" y="2924944"/>
            <a:ext cx="1008112" cy="1224136"/>
          </a:xfrm>
          <a:prstGeom prst="straightConnector1">
            <a:avLst/>
          </a:prstGeom>
          <a:ln w="76200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" name="Přímá spojovací šipka 10"/>
          <p:cNvCxnSpPr/>
          <p:nvPr/>
        </p:nvCxnSpPr>
        <p:spPr>
          <a:xfrm>
            <a:off x="5292080" y="2996952"/>
            <a:ext cx="1440160" cy="1584176"/>
          </a:xfrm>
          <a:prstGeom prst="straightConnector1">
            <a:avLst/>
          </a:prstGeom>
          <a:ln w="76200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4" name="TextovéPole 13"/>
          <p:cNvSpPr txBox="1"/>
          <p:nvPr/>
        </p:nvSpPr>
        <p:spPr>
          <a:xfrm>
            <a:off x="1187624" y="4293096"/>
            <a:ext cx="1954381" cy="1569660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txBody>
          <a:bodyPr wrap="none" rtlCol="0">
            <a:spAutoFit/>
          </a:bodyPr>
          <a:lstStyle/>
          <a:p>
            <a:r>
              <a:rPr lang="cs-CZ" sz="4800" b="1" dirty="0" smtClean="0"/>
              <a:t>PEVNÁ</a:t>
            </a:r>
          </a:p>
          <a:p>
            <a:r>
              <a:rPr lang="cs-CZ" sz="4800" b="1" dirty="0" smtClean="0"/>
              <a:t> LÁTKA</a:t>
            </a:r>
            <a:endParaRPr lang="cs-CZ" sz="4800" b="1" dirty="0"/>
          </a:p>
        </p:txBody>
      </p:sp>
      <p:sp>
        <p:nvSpPr>
          <p:cNvPr id="15" name="TextovéPole 14"/>
          <p:cNvSpPr txBox="1"/>
          <p:nvPr/>
        </p:nvSpPr>
        <p:spPr>
          <a:xfrm>
            <a:off x="6228184" y="4653136"/>
            <a:ext cx="2627784" cy="1569660"/>
          </a:xfrm>
          <a:prstGeom prst="rect">
            <a:avLst/>
          </a:prstGeom>
          <a:solidFill>
            <a:schemeClr val="bg1"/>
          </a:solidFill>
          <a:ln>
            <a:solidFill>
              <a:srgbClr val="FF0000"/>
            </a:solidFill>
          </a:ln>
        </p:spPr>
        <p:txBody>
          <a:bodyPr wrap="square" rtlCol="0">
            <a:spAutoFit/>
          </a:bodyPr>
          <a:lstStyle/>
          <a:p>
            <a:r>
              <a:rPr lang="cs-CZ" sz="4800" b="1" dirty="0" smtClean="0">
                <a:solidFill>
                  <a:srgbClr val="FF0000"/>
                </a:solidFill>
              </a:rPr>
              <a:t>KAPALNÁ LÁTKA</a:t>
            </a:r>
            <a:endParaRPr lang="cs-CZ" sz="4800" b="1" dirty="0">
              <a:solidFill>
                <a:srgbClr val="FF0000"/>
              </a:solidFill>
            </a:endParaRPr>
          </a:p>
        </p:txBody>
      </p:sp>
      <p:sp>
        <p:nvSpPr>
          <p:cNvPr id="16" name="TextovéPole 15"/>
          <p:cNvSpPr txBox="1"/>
          <p:nvPr/>
        </p:nvSpPr>
        <p:spPr>
          <a:xfrm>
            <a:off x="3059832" y="1700808"/>
            <a:ext cx="3157149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9600" b="1" dirty="0" smtClean="0">
                <a:solidFill>
                  <a:srgbClr val="FF0000"/>
                </a:solidFill>
              </a:rPr>
              <a:t>S</a:t>
            </a:r>
            <a:r>
              <a:rPr lang="cs-CZ" sz="9600" b="1" dirty="0" smtClean="0"/>
              <a:t>M</a:t>
            </a:r>
            <a:r>
              <a:rPr lang="cs-CZ" sz="9600" b="1" dirty="0" smtClean="0">
                <a:solidFill>
                  <a:srgbClr val="FF0000"/>
                </a:solidFill>
              </a:rPr>
              <a:t>Ě</a:t>
            </a:r>
            <a:r>
              <a:rPr lang="cs-CZ" sz="9600" b="1" dirty="0" smtClean="0"/>
              <a:t>S</a:t>
            </a:r>
            <a:endParaRPr lang="cs-CZ" sz="9600" b="1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02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0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3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2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0" dur="2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72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2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2" dur="2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/>
      <p:bldP spid="14" grpId="0" animBg="1"/>
      <p:bldP spid="15" grpId="0" animBg="1"/>
      <p:bldP spid="16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7" name="Picture 2" descr="C:\Users\Tomáš\AppData\Local\Microsoft\Windows\Temporary Internet Files\Content.IE5\3X5ZG6M1\MC900441752[1].pn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771800" y="404664"/>
            <a:ext cx="2743200" cy="2743200"/>
          </a:xfrm>
          <a:prstGeom prst="rect">
            <a:avLst/>
          </a:prstGeom>
          <a:noFill/>
        </p:spPr>
      </p:pic>
      <p:grpSp>
        <p:nvGrpSpPr>
          <p:cNvPr id="14" name="Skupina 13"/>
          <p:cNvGrpSpPr/>
          <p:nvPr/>
        </p:nvGrpSpPr>
        <p:grpSpPr>
          <a:xfrm>
            <a:off x="1763688" y="4365104"/>
            <a:ext cx="1152128" cy="1296144"/>
            <a:chOff x="2699792" y="1988840"/>
            <a:chExt cx="1152128" cy="1296144"/>
          </a:xfrm>
        </p:grpSpPr>
        <p:sp>
          <p:nvSpPr>
            <p:cNvPr id="15" name="Elipsa 14"/>
            <p:cNvSpPr/>
            <p:nvPr/>
          </p:nvSpPr>
          <p:spPr>
            <a:xfrm>
              <a:off x="2843808" y="2780928"/>
              <a:ext cx="216024" cy="216024"/>
            </a:xfrm>
            <a:prstGeom prst="ellipse">
              <a:avLst/>
            </a:prstGeom>
            <a:solidFill>
              <a:srgbClr val="BCF6F5"/>
            </a:solidFill>
            <a:ln>
              <a:noFill/>
            </a:ln>
            <a:effectLst>
              <a:outerShdw blurRad="44450" dist="27940" dir="5400000" algn="ctr">
                <a:srgbClr val="000000">
                  <a:alpha val="32000"/>
                </a:srgbClr>
              </a:outerShdw>
            </a:effectLst>
            <a:scene3d>
              <a:camera prst="orthographicFront">
                <a:rot lat="0" lon="0" rev="0"/>
              </a:camera>
              <a:lightRig rig="balanced" dir="t">
                <a:rot lat="0" lon="0" rev="8700000"/>
              </a:lightRig>
            </a:scene3d>
            <a:sp3d>
              <a:bevelT w="190500" h="38100"/>
            </a:sp3d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6" name="Elipsa 15"/>
            <p:cNvSpPr/>
            <p:nvPr/>
          </p:nvSpPr>
          <p:spPr>
            <a:xfrm>
              <a:off x="3419872" y="2420888"/>
              <a:ext cx="144016" cy="144016"/>
            </a:xfrm>
            <a:prstGeom prst="ellipse">
              <a:avLst/>
            </a:prstGeom>
            <a:solidFill>
              <a:srgbClr val="BCF6F5"/>
            </a:solidFill>
            <a:ln>
              <a:noFill/>
            </a:ln>
            <a:effectLst>
              <a:outerShdw blurRad="44450" dist="27940" dir="5400000" algn="ctr">
                <a:srgbClr val="000000">
                  <a:alpha val="32000"/>
                </a:srgbClr>
              </a:outerShdw>
            </a:effectLst>
            <a:scene3d>
              <a:camera prst="orthographicFront">
                <a:rot lat="0" lon="0" rev="0"/>
              </a:camera>
              <a:lightRig rig="balanced" dir="t">
                <a:rot lat="0" lon="0" rev="8700000"/>
              </a:lightRig>
            </a:scene3d>
            <a:sp3d>
              <a:bevelT w="190500" h="38100"/>
            </a:sp3d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7" name="Elipsa 16"/>
            <p:cNvSpPr/>
            <p:nvPr/>
          </p:nvSpPr>
          <p:spPr>
            <a:xfrm>
              <a:off x="3203848" y="2348880"/>
              <a:ext cx="127248" cy="88776"/>
            </a:xfrm>
            <a:prstGeom prst="ellipse">
              <a:avLst/>
            </a:prstGeom>
            <a:solidFill>
              <a:srgbClr val="BCF6F5"/>
            </a:solidFill>
            <a:ln>
              <a:noFill/>
            </a:ln>
            <a:effectLst>
              <a:outerShdw blurRad="44450" dist="27940" dir="5400000" algn="ctr">
                <a:srgbClr val="000000">
                  <a:alpha val="32000"/>
                </a:srgbClr>
              </a:outerShdw>
            </a:effectLst>
            <a:scene3d>
              <a:camera prst="orthographicFront">
                <a:rot lat="0" lon="0" rev="0"/>
              </a:camera>
              <a:lightRig rig="balanced" dir="t">
                <a:rot lat="0" lon="0" rev="8700000"/>
              </a:lightRig>
            </a:scene3d>
            <a:sp3d>
              <a:bevelT w="190500" h="38100"/>
            </a:sp3d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8" name="Elipsa 17"/>
            <p:cNvSpPr/>
            <p:nvPr/>
          </p:nvSpPr>
          <p:spPr>
            <a:xfrm>
              <a:off x="2915816" y="2420888"/>
              <a:ext cx="288032" cy="262880"/>
            </a:xfrm>
            <a:prstGeom prst="ellipse">
              <a:avLst/>
            </a:prstGeom>
            <a:solidFill>
              <a:srgbClr val="BCF6F5"/>
            </a:solidFill>
            <a:ln>
              <a:noFill/>
            </a:ln>
            <a:effectLst>
              <a:outerShdw blurRad="44450" dist="27940" dir="5400000" algn="ctr">
                <a:srgbClr val="000000">
                  <a:alpha val="32000"/>
                </a:srgbClr>
              </a:outerShdw>
            </a:effectLst>
            <a:scene3d>
              <a:camera prst="orthographicFront">
                <a:rot lat="0" lon="0" rev="0"/>
              </a:camera>
              <a:lightRig rig="balanced" dir="t">
                <a:rot lat="0" lon="0" rev="8700000"/>
              </a:lightRig>
            </a:scene3d>
            <a:sp3d>
              <a:bevelT w="190500" h="38100"/>
            </a:sp3d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9" name="Elipsa 18"/>
            <p:cNvSpPr/>
            <p:nvPr/>
          </p:nvSpPr>
          <p:spPr>
            <a:xfrm flipV="1">
              <a:off x="3165376" y="2598440"/>
              <a:ext cx="398512" cy="398512"/>
            </a:xfrm>
            <a:prstGeom prst="ellipse">
              <a:avLst/>
            </a:prstGeom>
            <a:solidFill>
              <a:srgbClr val="BCF6F5"/>
            </a:solidFill>
            <a:ln>
              <a:noFill/>
            </a:ln>
            <a:effectLst>
              <a:outerShdw blurRad="44450" dist="27940" dir="5400000" algn="ctr">
                <a:srgbClr val="000000">
                  <a:alpha val="32000"/>
                </a:srgbClr>
              </a:outerShdw>
            </a:effectLst>
            <a:scene3d>
              <a:camera prst="orthographicFront">
                <a:rot lat="0" lon="0" rev="0"/>
              </a:camera>
              <a:lightRig rig="balanced" dir="t">
                <a:rot lat="0" lon="0" rev="8700000"/>
              </a:lightRig>
            </a:scene3d>
            <a:sp3d>
              <a:bevelT w="190500" h="38100"/>
            </a:sp3d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20" name="Elipsa 19"/>
            <p:cNvSpPr/>
            <p:nvPr/>
          </p:nvSpPr>
          <p:spPr>
            <a:xfrm>
              <a:off x="3347864" y="2204864"/>
              <a:ext cx="135632" cy="135632"/>
            </a:xfrm>
            <a:prstGeom prst="ellipse">
              <a:avLst/>
            </a:prstGeom>
            <a:solidFill>
              <a:srgbClr val="BCF6F5"/>
            </a:solidFill>
            <a:ln>
              <a:noFill/>
            </a:ln>
            <a:effectLst>
              <a:outerShdw blurRad="44450" dist="27940" dir="5400000" algn="ctr">
                <a:srgbClr val="000000">
                  <a:alpha val="32000"/>
                </a:srgbClr>
              </a:outerShdw>
            </a:effectLst>
            <a:scene3d>
              <a:camera prst="orthographicFront">
                <a:rot lat="0" lon="0" rev="0"/>
              </a:camera>
              <a:lightRig rig="balanced" dir="t">
                <a:rot lat="0" lon="0" rev="8700000"/>
              </a:lightRig>
            </a:scene3d>
            <a:sp3d>
              <a:bevelT w="190500" h="38100"/>
            </a:sp3d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21" name="Elipsa 20"/>
            <p:cNvSpPr/>
            <p:nvPr/>
          </p:nvSpPr>
          <p:spPr>
            <a:xfrm>
              <a:off x="3563888" y="2204864"/>
              <a:ext cx="144016" cy="144016"/>
            </a:xfrm>
            <a:prstGeom prst="ellipse">
              <a:avLst/>
            </a:prstGeom>
            <a:solidFill>
              <a:srgbClr val="BCF6F5"/>
            </a:solidFill>
            <a:ln>
              <a:noFill/>
            </a:ln>
            <a:effectLst>
              <a:outerShdw blurRad="44450" dist="27940" dir="5400000" algn="ctr">
                <a:srgbClr val="000000">
                  <a:alpha val="32000"/>
                </a:srgbClr>
              </a:outerShdw>
            </a:effectLst>
            <a:scene3d>
              <a:camera prst="orthographicFront">
                <a:rot lat="0" lon="0" rev="0"/>
              </a:camera>
              <a:lightRig rig="balanced" dir="t">
                <a:rot lat="0" lon="0" rev="8700000"/>
              </a:lightRig>
            </a:scene3d>
            <a:sp3d>
              <a:bevelT w="190500" h="38100"/>
            </a:sp3d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22" name="Elipsa 21"/>
            <p:cNvSpPr/>
            <p:nvPr/>
          </p:nvSpPr>
          <p:spPr>
            <a:xfrm>
              <a:off x="3131840" y="2132856"/>
              <a:ext cx="144016" cy="144016"/>
            </a:xfrm>
            <a:prstGeom prst="ellipse">
              <a:avLst/>
            </a:prstGeom>
            <a:solidFill>
              <a:srgbClr val="BCF6F5"/>
            </a:solidFill>
            <a:ln>
              <a:noFill/>
            </a:ln>
            <a:effectLst>
              <a:outerShdw blurRad="44450" dist="27940" dir="5400000" algn="ctr">
                <a:srgbClr val="000000">
                  <a:alpha val="32000"/>
                </a:srgbClr>
              </a:outerShdw>
            </a:effectLst>
            <a:scene3d>
              <a:camera prst="orthographicFront">
                <a:rot lat="0" lon="0" rev="0"/>
              </a:camera>
              <a:lightRig rig="balanced" dir="t">
                <a:rot lat="0" lon="0" rev="8700000"/>
              </a:lightRig>
            </a:scene3d>
            <a:sp3d>
              <a:bevelT w="190500" h="38100"/>
            </a:sp3d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23" name="Elipsa 22"/>
            <p:cNvSpPr/>
            <p:nvPr/>
          </p:nvSpPr>
          <p:spPr>
            <a:xfrm>
              <a:off x="3707904" y="1988840"/>
              <a:ext cx="144016" cy="144016"/>
            </a:xfrm>
            <a:prstGeom prst="ellipse">
              <a:avLst/>
            </a:prstGeom>
            <a:solidFill>
              <a:srgbClr val="BCF6F5"/>
            </a:solidFill>
            <a:ln>
              <a:noFill/>
            </a:ln>
            <a:effectLst>
              <a:outerShdw blurRad="44450" dist="27940" dir="5400000" algn="ctr">
                <a:srgbClr val="000000">
                  <a:alpha val="32000"/>
                </a:srgbClr>
              </a:outerShdw>
            </a:effectLst>
            <a:scene3d>
              <a:camera prst="orthographicFront">
                <a:rot lat="0" lon="0" rev="0"/>
              </a:camera>
              <a:lightRig rig="balanced" dir="t">
                <a:rot lat="0" lon="0" rev="8700000"/>
              </a:lightRig>
            </a:scene3d>
            <a:sp3d>
              <a:bevelT w="190500" h="38100"/>
            </a:sp3d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24" name="Elipsa 23"/>
            <p:cNvSpPr/>
            <p:nvPr/>
          </p:nvSpPr>
          <p:spPr>
            <a:xfrm>
              <a:off x="3491880" y="2060848"/>
              <a:ext cx="144016" cy="144016"/>
            </a:xfrm>
            <a:prstGeom prst="ellipse">
              <a:avLst/>
            </a:prstGeom>
            <a:solidFill>
              <a:srgbClr val="BCF6F5"/>
            </a:solidFill>
            <a:ln>
              <a:noFill/>
            </a:ln>
            <a:effectLst>
              <a:outerShdw blurRad="44450" dist="27940" dir="5400000" algn="ctr">
                <a:srgbClr val="000000">
                  <a:alpha val="32000"/>
                </a:srgbClr>
              </a:outerShdw>
            </a:effectLst>
            <a:scene3d>
              <a:camera prst="orthographicFront">
                <a:rot lat="0" lon="0" rev="0"/>
              </a:camera>
              <a:lightRig rig="balanced" dir="t">
                <a:rot lat="0" lon="0" rev="8700000"/>
              </a:lightRig>
            </a:scene3d>
            <a:sp3d>
              <a:bevelT w="190500" h="38100"/>
            </a:sp3d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25" name="Elipsa 24"/>
            <p:cNvSpPr/>
            <p:nvPr/>
          </p:nvSpPr>
          <p:spPr>
            <a:xfrm>
              <a:off x="2699792" y="3068960"/>
              <a:ext cx="216024" cy="216024"/>
            </a:xfrm>
            <a:prstGeom prst="ellipse">
              <a:avLst/>
            </a:prstGeom>
            <a:solidFill>
              <a:srgbClr val="BCF6F5"/>
            </a:solidFill>
            <a:ln>
              <a:noFill/>
            </a:ln>
            <a:effectLst>
              <a:outerShdw blurRad="44450" dist="27940" dir="5400000" algn="ctr">
                <a:srgbClr val="000000">
                  <a:alpha val="32000"/>
                </a:srgbClr>
              </a:outerShdw>
            </a:effectLst>
            <a:scene3d>
              <a:camera prst="orthographicFront">
                <a:rot lat="0" lon="0" rev="0"/>
              </a:camera>
              <a:lightRig rig="balanced" dir="t">
                <a:rot lat="0" lon="0" rev="8700000"/>
              </a:lightRig>
            </a:scene3d>
            <a:sp3d>
              <a:bevelT w="190500" h="38100"/>
            </a:sp3d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26" name="Elipsa 25"/>
            <p:cNvSpPr/>
            <p:nvPr/>
          </p:nvSpPr>
          <p:spPr>
            <a:xfrm>
              <a:off x="2987824" y="2996952"/>
              <a:ext cx="288032" cy="262880"/>
            </a:xfrm>
            <a:prstGeom prst="ellipse">
              <a:avLst/>
            </a:prstGeom>
            <a:solidFill>
              <a:srgbClr val="BCF6F5"/>
            </a:solidFill>
            <a:ln>
              <a:noFill/>
            </a:ln>
            <a:effectLst>
              <a:outerShdw blurRad="44450" dist="27940" dir="5400000" algn="ctr">
                <a:srgbClr val="000000">
                  <a:alpha val="32000"/>
                </a:srgbClr>
              </a:outerShdw>
            </a:effectLst>
            <a:scene3d>
              <a:camera prst="orthographicFront">
                <a:rot lat="0" lon="0" rev="0"/>
              </a:camera>
              <a:lightRig rig="balanced" dir="t">
                <a:rot lat="0" lon="0" rev="8700000"/>
              </a:lightRig>
            </a:scene3d>
            <a:sp3d>
              <a:bevelT w="190500" h="38100"/>
            </a:sp3d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pic>
        <p:nvPicPr>
          <p:cNvPr id="11" name="Picture 2" descr="C:\Users\Tomáš\AppData\Local\Microsoft\Windows\Temporary Internet Files\Content.IE5\75ZGBR72\MP900321110[1]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868144" y="3501008"/>
            <a:ext cx="2609088" cy="3009528"/>
          </a:xfrm>
          <a:prstGeom prst="rect">
            <a:avLst/>
          </a:prstGeom>
          <a:noFill/>
        </p:spPr>
      </p:pic>
      <p:sp>
        <p:nvSpPr>
          <p:cNvPr id="4" name="TextovéPole 3"/>
          <p:cNvSpPr txBox="1"/>
          <p:nvPr/>
        </p:nvSpPr>
        <p:spPr>
          <a:xfrm>
            <a:off x="4067944" y="4365104"/>
            <a:ext cx="798617" cy="156966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9600" b="1" dirty="0" smtClean="0"/>
              <a:t>+</a:t>
            </a:r>
            <a:endParaRPr lang="cs-CZ" sz="9600" b="1" dirty="0"/>
          </a:p>
        </p:txBody>
      </p:sp>
      <p:sp>
        <p:nvSpPr>
          <p:cNvPr id="6" name="TextovéPole 5"/>
          <p:cNvSpPr txBox="1"/>
          <p:nvPr/>
        </p:nvSpPr>
        <p:spPr>
          <a:xfrm>
            <a:off x="755576" y="4293096"/>
            <a:ext cx="2016224" cy="1323439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cs-CZ" sz="4000" b="1" dirty="0" smtClean="0"/>
              <a:t>PLYNNÁ LÁTKA</a:t>
            </a:r>
            <a:endParaRPr lang="cs-CZ" sz="4000" b="1" dirty="0"/>
          </a:p>
        </p:txBody>
      </p:sp>
      <p:sp>
        <p:nvSpPr>
          <p:cNvPr id="7" name="TextovéPole 6"/>
          <p:cNvSpPr txBox="1"/>
          <p:nvPr/>
        </p:nvSpPr>
        <p:spPr>
          <a:xfrm>
            <a:off x="5940152" y="4653136"/>
            <a:ext cx="2483768" cy="1323439"/>
          </a:xfrm>
          <a:prstGeom prst="rect">
            <a:avLst/>
          </a:prstGeom>
          <a:solidFill>
            <a:schemeClr val="bg1"/>
          </a:solidFill>
          <a:ln>
            <a:solidFill>
              <a:srgbClr val="FF0000"/>
            </a:solidFill>
          </a:ln>
        </p:spPr>
        <p:txBody>
          <a:bodyPr wrap="square" rtlCol="0">
            <a:spAutoFit/>
          </a:bodyPr>
          <a:lstStyle/>
          <a:p>
            <a:r>
              <a:rPr lang="cs-CZ" sz="4000" b="1" dirty="0" smtClean="0">
                <a:solidFill>
                  <a:srgbClr val="FF0000"/>
                </a:solidFill>
              </a:rPr>
              <a:t>KAPALNÁ LÁTKA</a:t>
            </a:r>
            <a:endParaRPr lang="cs-CZ" sz="4000" b="1" dirty="0">
              <a:solidFill>
                <a:srgbClr val="FF0000"/>
              </a:solidFill>
            </a:endParaRPr>
          </a:p>
        </p:txBody>
      </p:sp>
      <p:sp>
        <p:nvSpPr>
          <p:cNvPr id="8" name="Obdélník 7"/>
          <p:cNvSpPr/>
          <p:nvPr/>
        </p:nvSpPr>
        <p:spPr>
          <a:xfrm>
            <a:off x="2699792" y="1412776"/>
            <a:ext cx="3013133" cy="156966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9600" b="1" dirty="0" smtClean="0"/>
              <a:t>S</a:t>
            </a:r>
            <a:r>
              <a:rPr lang="cs-CZ" sz="9600" b="1" dirty="0" smtClean="0">
                <a:solidFill>
                  <a:srgbClr val="FF0000"/>
                </a:solidFill>
              </a:rPr>
              <a:t>M</a:t>
            </a:r>
            <a:r>
              <a:rPr lang="cs-CZ" sz="9600" b="1" dirty="0" smtClean="0"/>
              <a:t>Ě</a:t>
            </a:r>
            <a:r>
              <a:rPr lang="cs-CZ" sz="9600" b="1" dirty="0" smtClean="0">
                <a:solidFill>
                  <a:srgbClr val="FF0000"/>
                </a:solidFill>
              </a:rPr>
              <a:t>S</a:t>
            </a:r>
            <a:endParaRPr lang="cs-CZ" sz="9600" b="1" dirty="0">
              <a:solidFill>
                <a:srgbClr val="FF0000"/>
              </a:solidFill>
            </a:endParaRPr>
          </a:p>
        </p:txBody>
      </p:sp>
      <p:cxnSp>
        <p:nvCxnSpPr>
          <p:cNvPr id="10" name="Přímá spojovací šipka 9"/>
          <p:cNvCxnSpPr/>
          <p:nvPr/>
        </p:nvCxnSpPr>
        <p:spPr>
          <a:xfrm flipH="1">
            <a:off x="2483768" y="3140968"/>
            <a:ext cx="792088" cy="1152128"/>
          </a:xfrm>
          <a:prstGeom prst="straightConnector1">
            <a:avLst/>
          </a:prstGeom>
          <a:ln w="76200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" name="Přímá spojovací šipka 11"/>
          <p:cNvCxnSpPr/>
          <p:nvPr/>
        </p:nvCxnSpPr>
        <p:spPr>
          <a:xfrm>
            <a:off x="5148064" y="3212976"/>
            <a:ext cx="1008112" cy="1008112"/>
          </a:xfrm>
          <a:prstGeom prst="straightConnector1">
            <a:avLst/>
          </a:prstGeom>
          <a:ln w="76200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3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2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0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72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2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6" grpId="0" animBg="1"/>
      <p:bldP spid="7" grpId="0" animBg="1"/>
      <p:bldP spid="8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148" name="Picture 4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83568" y="3861048"/>
            <a:ext cx="2232248" cy="235800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6145" name="Picture 1" descr="C:\Users\Tomáš\AppData\Local\Microsoft\Windows\Temporary Internet Files\Content.IE5\75ZGBR72\MC900012938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131840" y="188640"/>
            <a:ext cx="1872208" cy="2870528"/>
          </a:xfrm>
          <a:prstGeom prst="rect">
            <a:avLst/>
          </a:prstGeom>
          <a:noFill/>
        </p:spPr>
      </p:pic>
      <p:pic>
        <p:nvPicPr>
          <p:cNvPr id="14" name="Picture 2" descr="C:\Users\Tomáš\AppData\Local\Microsoft\Windows\Temporary Internet Files\Content.IE5\75ZGBR72\MP900321110[1]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5868144" y="3501008"/>
            <a:ext cx="2609088" cy="3009528"/>
          </a:xfrm>
          <a:prstGeom prst="rect">
            <a:avLst/>
          </a:prstGeom>
          <a:noFill/>
        </p:spPr>
      </p:pic>
      <p:sp>
        <p:nvSpPr>
          <p:cNvPr id="6" name="TextovéPole 5"/>
          <p:cNvSpPr txBox="1"/>
          <p:nvPr/>
        </p:nvSpPr>
        <p:spPr>
          <a:xfrm>
            <a:off x="3995936" y="4005064"/>
            <a:ext cx="798617" cy="156966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9600" b="1" dirty="0" smtClean="0"/>
              <a:t>+</a:t>
            </a:r>
            <a:endParaRPr lang="cs-CZ" sz="9600" b="1" dirty="0"/>
          </a:p>
        </p:txBody>
      </p:sp>
      <p:cxnSp>
        <p:nvCxnSpPr>
          <p:cNvPr id="8" name="Přímá spojovací šipka 7"/>
          <p:cNvCxnSpPr/>
          <p:nvPr/>
        </p:nvCxnSpPr>
        <p:spPr>
          <a:xfrm flipH="1">
            <a:off x="1979712" y="2996952"/>
            <a:ext cx="864096" cy="1008112"/>
          </a:xfrm>
          <a:prstGeom prst="straightConnector1">
            <a:avLst/>
          </a:prstGeom>
          <a:ln w="76200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" name="Přímá spojovací šipka 9"/>
          <p:cNvCxnSpPr/>
          <p:nvPr/>
        </p:nvCxnSpPr>
        <p:spPr>
          <a:xfrm>
            <a:off x="5220072" y="3068960"/>
            <a:ext cx="936104" cy="1080120"/>
          </a:xfrm>
          <a:prstGeom prst="straightConnector1">
            <a:avLst/>
          </a:prstGeom>
          <a:ln w="76200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1" name="Obdélník 10"/>
          <p:cNvSpPr/>
          <p:nvPr/>
        </p:nvSpPr>
        <p:spPr>
          <a:xfrm>
            <a:off x="683568" y="4797152"/>
            <a:ext cx="2232248" cy="1323439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txBody>
          <a:bodyPr wrap="square">
            <a:spAutoFit/>
          </a:bodyPr>
          <a:lstStyle/>
          <a:p>
            <a:r>
              <a:rPr lang="cs-CZ" sz="4000" b="1" dirty="0" smtClean="0"/>
              <a:t>KAPALNÁ LÁTKA</a:t>
            </a:r>
            <a:endParaRPr lang="cs-CZ" sz="4000" b="1" dirty="0"/>
          </a:p>
        </p:txBody>
      </p:sp>
      <p:sp>
        <p:nvSpPr>
          <p:cNvPr id="12" name="Obdélník 11"/>
          <p:cNvSpPr/>
          <p:nvPr/>
        </p:nvSpPr>
        <p:spPr>
          <a:xfrm>
            <a:off x="5868144" y="4869160"/>
            <a:ext cx="2592288" cy="1323439"/>
          </a:xfrm>
          <a:prstGeom prst="rect">
            <a:avLst/>
          </a:prstGeom>
          <a:solidFill>
            <a:schemeClr val="bg1"/>
          </a:solidFill>
          <a:ln>
            <a:solidFill>
              <a:srgbClr val="FF0000"/>
            </a:solidFill>
          </a:ln>
        </p:spPr>
        <p:txBody>
          <a:bodyPr wrap="square">
            <a:spAutoFit/>
          </a:bodyPr>
          <a:lstStyle/>
          <a:p>
            <a:r>
              <a:rPr lang="cs-CZ" sz="4000" b="1" dirty="0" smtClean="0">
                <a:solidFill>
                  <a:srgbClr val="FF0000"/>
                </a:solidFill>
              </a:rPr>
              <a:t>KAPALNÁ LÁTKA</a:t>
            </a:r>
            <a:endParaRPr lang="cs-CZ" sz="4000" b="1" dirty="0">
              <a:solidFill>
                <a:srgbClr val="FF0000"/>
              </a:solidFill>
            </a:endParaRPr>
          </a:p>
        </p:txBody>
      </p:sp>
      <p:sp>
        <p:nvSpPr>
          <p:cNvPr id="13" name="Obdélník 12"/>
          <p:cNvSpPr/>
          <p:nvPr/>
        </p:nvSpPr>
        <p:spPr>
          <a:xfrm>
            <a:off x="2627784" y="1340768"/>
            <a:ext cx="3013133" cy="156966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9600" b="1" dirty="0" smtClean="0"/>
              <a:t>S</a:t>
            </a:r>
            <a:r>
              <a:rPr lang="cs-CZ" sz="9600" b="1" dirty="0" smtClean="0">
                <a:solidFill>
                  <a:srgbClr val="FF0000"/>
                </a:solidFill>
              </a:rPr>
              <a:t>M</a:t>
            </a:r>
            <a:r>
              <a:rPr lang="cs-CZ" sz="9600" b="1" dirty="0" smtClean="0"/>
              <a:t>Ě</a:t>
            </a:r>
            <a:r>
              <a:rPr lang="cs-CZ" sz="9600" b="1" dirty="0" smtClean="0">
                <a:solidFill>
                  <a:srgbClr val="FF0000"/>
                </a:solidFill>
              </a:rPr>
              <a:t>S</a:t>
            </a:r>
            <a:endParaRPr lang="cs-CZ" sz="9600" b="1" dirty="0">
              <a:solidFill>
                <a:srgbClr val="FF000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614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614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3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2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0" dur="2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72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2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2" dur="2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  <p:bldP spid="11" grpId="0" animBg="1"/>
      <p:bldP spid="12" grpId="0" animBg="1"/>
      <p:bldP spid="13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6" name="Picture 2" descr="C:\Users\Tomáš\AppData\Local\Microsoft\Windows\Temporary Internet Files\Content.IE5\ACCZJSUT\MP900432710[2]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300192" y="4509120"/>
            <a:ext cx="2160240" cy="1621209"/>
          </a:xfrm>
          <a:prstGeom prst="rect">
            <a:avLst/>
          </a:prstGeom>
          <a:noFill/>
        </p:spPr>
      </p:pic>
      <p:grpSp>
        <p:nvGrpSpPr>
          <p:cNvPr id="24" name="Skupina 23"/>
          <p:cNvGrpSpPr/>
          <p:nvPr/>
        </p:nvGrpSpPr>
        <p:grpSpPr>
          <a:xfrm>
            <a:off x="1691680" y="4797152"/>
            <a:ext cx="1584176" cy="1683568"/>
            <a:chOff x="5148064" y="2060848"/>
            <a:chExt cx="2609088" cy="3009528"/>
          </a:xfrm>
        </p:grpSpPr>
        <p:pic>
          <p:nvPicPr>
            <p:cNvPr id="25" name="Picture 2" descr="C:\Users\Tomáš\AppData\Local\Microsoft\Windows\Temporary Internet Files\Content.IE5\75ZGBR72\MP900321110[1].jpg"/>
            <p:cNvPicPr>
              <a:picLocks noChangeAspect="1" noChangeArrowheads="1"/>
            </p:cNvPicPr>
            <p:nvPr/>
          </p:nvPicPr>
          <p:blipFill>
            <a:blip r:embed="rId3" cstate="print"/>
            <a:srcRect/>
            <a:stretch>
              <a:fillRect/>
            </a:stretch>
          </p:blipFill>
          <p:spPr bwMode="auto">
            <a:xfrm>
              <a:off x="5148064" y="2060848"/>
              <a:ext cx="2609088" cy="3009528"/>
            </a:xfrm>
            <a:prstGeom prst="rect">
              <a:avLst/>
            </a:prstGeom>
            <a:noFill/>
          </p:spPr>
        </p:pic>
        <p:sp>
          <p:nvSpPr>
            <p:cNvPr id="26" name="Zaoblený obdélník 25"/>
            <p:cNvSpPr/>
            <p:nvPr/>
          </p:nvSpPr>
          <p:spPr>
            <a:xfrm>
              <a:off x="6588224" y="3356992"/>
              <a:ext cx="504056" cy="432048"/>
            </a:xfrm>
            <a:prstGeom prst="roundRect">
              <a:avLst/>
            </a:prstGeom>
            <a:solidFill>
              <a:schemeClr val="tx2">
                <a:lumMod val="20000"/>
                <a:lumOff val="80000"/>
              </a:schemeClr>
            </a:solidFill>
            <a:ln>
              <a:noFill/>
            </a:ln>
            <a:effectLst/>
            <a:scene3d>
              <a:camera prst="orthographicFront">
                <a:rot lat="0" lon="0" rev="0"/>
              </a:camera>
              <a:lightRig rig="contrasting" dir="t">
                <a:rot lat="0" lon="0" rev="7800000"/>
              </a:lightRig>
            </a:scene3d>
            <a:sp3d>
              <a:bevelT w="139700" h="139700"/>
            </a:sp3d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27" name="Zaoblený obdélník 26"/>
            <p:cNvSpPr/>
            <p:nvPr/>
          </p:nvSpPr>
          <p:spPr>
            <a:xfrm>
              <a:off x="6228184" y="3645024"/>
              <a:ext cx="504056" cy="432048"/>
            </a:xfrm>
            <a:prstGeom prst="roundRect">
              <a:avLst/>
            </a:prstGeom>
            <a:solidFill>
              <a:schemeClr val="tx2">
                <a:lumMod val="20000"/>
                <a:lumOff val="80000"/>
              </a:schemeClr>
            </a:solidFill>
            <a:ln>
              <a:noFill/>
            </a:ln>
            <a:effectLst/>
            <a:scene3d>
              <a:camera prst="orthographicFront">
                <a:rot lat="0" lon="0" rev="0"/>
              </a:camera>
              <a:lightRig rig="contrasting" dir="t">
                <a:rot lat="0" lon="0" rev="7800000"/>
              </a:lightRig>
            </a:scene3d>
            <a:sp3d>
              <a:bevelT w="139700" h="139700"/>
            </a:sp3d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28" name="Zaoblený obdélník 27"/>
            <p:cNvSpPr/>
            <p:nvPr/>
          </p:nvSpPr>
          <p:spPr>
            <a:xfrm>
              <a:off x="6084168" y="3284984"/>
              <a:ext cx="504056" cy="432048"/>
            </a:xfrm>
            <a:prstGeom prst="roundRect">
              <a:avLst/>
            </a:prstGeom>
            <a:solidFill>
              <a:schemeClr val="tx2">
                <a:lumMod val="20000"/>
                <a:lumOff val="80000"/>
              </a:schemeClr>
            </a:solidFill>
            <a:ln>
              <a:noFill/>
            </a:ln>
            <a:effectLst/>
            <a:scene3d>
              <a:camera prst="orthographicFront">
                <a:rot lat="0" lon="0" rev="0"/>
              </a:camera>
              <a:lightRig rig="contrasting" dir="t">
                <a:rot lat="0" lon="0" rev="7800000"/>
              </a:lightRig>
            </a:scene3d>
            <a:sp3d>
              <a:bevelT w="139700" h="139700"/>
            </a:sp3d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29" name="Zaoblený obdélník 28"/>
            <p:cNvSpPr/>
            <p:nvPr/>
          </p:nvSpPr>
          <p:spPr>
            <a:xfrm>
              <a:off x="5796136" y="3429000"/>
              <a:ext cx="504056" cy="432048"/>
            </a:xfrm>
            <a:prstGeom prst="roundRect">
              <a:avLst/>
            </a:prstGeom>
            <a:solidFill>
              <a:schemeClr val="tx2">
                <a:lumMod val="20000"/>
                <a:lumOff val="80000"/>
              </a:schemeClr>
            </a:solidFill>
            <a:ln>
              <a:noFill/>
            </a:ln>
            <a:effectLst/>
            <a:scene3d>
              <a:camera prst="orthographicFront">
                <a:rot lat="0" lon="0" rev="0"/>
              </a:camera>
              <a:lightRig rig="contrasting" dir="t">
                <a:rot lat="0" lon="0" rev="7800000"/>
              </a:lightRig>
            </a:scene3d>
            <a:sp3d>
              <a:bevelT w="139700" h="139700"/>
            </a:sp3d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sp>
        <p:nvSpPr>
          <p:cNvPr id="8" name="TextovéPole 7"/>
          <p:cNvSpPr txBox="1"/>
          <p:nvPr/>
        </p:nvSpPr>
        <p:spPr>
          <a:xfrm>
            <a:off x="179512" y="332656"/>
            <a:ext cx="8424936" cy="175432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5400" b="1" dirty="0" smtClean="0">
                <a:solidFill>
                  <a:srgbClr val="FF0000"/>
                </a:solidFill>
              </a:rPr>
              <a:t>ZAKROUŽKUJ SMĚS PEVNÉ A KAPALNÉ LÁTKY</a:t>
            </a:r>
            <a:endParaRPr lang="cs-CZ" sz="5400" b="1" dirty="0">
              <a:solidFill>
                <a:srgbClr val="FF0000"/>
              </a:solidFill>
            </a:endParaRPr>
          </a:p>
        </p:txBody>
      </p:sp>
      <p:sp>
        <p:nvSpPr>
          <p:cNvPr id="10" name="Elipsa 9"/>
          <p:cNvSpPr/>
          <p:nvPr/>
        </p:nvSpPr>
        <p:spPr>
          <a:xfrm>
            <a:off x="5940152" y="4149080"/>
            <a:ext cx="2880320" cy="2304256"/>
          </a:xfrm>
          <a:prstGeom prst="ellipse">
            <a:avLst/>
          </a:prstGeom>
          <a:noFill/>
          <a:ln w="76200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Elipsa 10"/>
          <p:cNvSpPr/>
          <p:nvPr/>
        </p:nvSpPr>
        <p:spPr>
          <a:xfrm>
            <a:off x="539552" y="2132856"/>
            <a:ext cx="2520280" cy="2088232"/>
          </a:xfrm>
          <a:prstGeom prst="ellipse">
            <a:avLst/>
          </a:prstGeom>
          <a:noFill/>
          <a:ln w="76200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Elipsa 11"/>
          <p:cNvSpPr/>
          <p:nvPr/>
        </p:nvSpPr>
        <p:spPr>
          <a:xfrm>
            <a:off x="1331640" y="4581128"/>
            <a:ext cx="2520280" cy="2088232"/>
          </a:xfrm>
          <a:prstGeom prst="ellipse">
            <a:avLst/>
          </a:prstGeom>
          <a:noFill/>
          <a:ln w="76200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5121" name="Picture 1" descr="C:\Users\Tomáš\AppData\Local\Microsoft\Windows\Temporary Internet Files\Content.IE5\FJNDZOUQ\MC900290437[1].wmf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1043608" y="2204864"/>
            <a:ext cx="1412341" cy="1640186"/>
          </a:xfrm>
          <a:prstGeom prst="rect">
            <a:avLst/>
          </a:prstGeom>
          <a:noFill/>
        </p:spPr>
      </p:pic>
      <p:pic>
        <p:nvPicPr>
          <p:cNvPr id="17" name="Picture 4" descr="Soubor:Stilles Mineralwasser.jpg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6516216" y="1268760"/>
            <a:ext cx="1872208" cy="2245297"/>
          </a:xfrm>
          <a:prstGeom prst="rect">
            <a:avLst/>
          </a:prstGeom>
          <a:noFill/>
        </p:spPr>
      </p:pic>
      <p:pic>
        <p:nvPicPr>
          <p:cNvPr id="5131" name="Picture 11" descr="C:\Users\Tomáš\AppData\Local\Microsoft\Windows\Temporary Internet Files\Content.IE5\M3NAX65G\MC900411884[1].wmf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4067944" y="2852936"/>
            <a:ext cx="1656184" cy="1904612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/>
      <p:bldP spid="10" grpId="0" animBg="1"/>
      <p:bldP spid="11" grpId="0" animBg="1"/>
      <p:bldP spid="12" grpId="0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ovéPole 4"/>
          <p:cNvSpPr txBox="1"/>
          <p:nvPr/>
        </p:nvSpPr>
        <p:spPr>
          <a:xfrm>
            <a:off x="539552" y="764704"/>
            <a:ext cx="287610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>
              <a:buSzPct val="200000"/>
              <a:buFont typeface="Arial" pitchFamily="34" charset="0"/>
              <a:buChar char="•"/>
            </a:pPr>
            <a:r>
              <a:rPr lang="cs-CZ" dirty="0" smtClean="0">
                <a:hlinkClick r:id="rId2"/>
              </a:rPr>
              <a:t> www.</a:t>
            </a:r>
            <a:r>
              <a:rPr lang="cs-CZ" dirty="0" err="1" smtClean="0">
                <a:hlinkClick r:id="rId2"/>
              </a:rPr>
              <a:t>microsoft.office.com</a:t>
            </a:r>
            <a:endParaRPr lang="cs-CZ" dirty="0" smtClean="0"/>
          </a:p>
        </p:txBody>
      </p:sp>
      <p:sp>
        <p:nvSpPr>
          <p:cNvPr id="3" name="TextovéPole 2"/>
          <p:cNvSpPr txBox="1"/>
          <p:nvPr/>
        </p:nvSpPr>
        <p:spPr>
          <a:xfrm>
            <a:off x="611560" y="1412776"/>
            <a:ext cx="246997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>
              <a:buSzPct val="200000"/>
              <a:buFont typeface="Arial" pitchFamily="34" charset="0"/>
              <a:buChar char="•"/>
            </a:pPr>
            <a:r>
              <a:rPr lang="cs-CZ" dirty="0" smtClean="0"/>
              <a:t> Ostatní: tvorba autora</a:t>
            </a:r>
            <a:endParaRPr lang="cs-CZ" dirty="0"/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143</TotalTime>
  <Words>114</Words>
  <Application>Microsoft Office PowerPoint</Application>
  <PresentationFormat>Předvádění na obrazovce (4:3)</PresentationFormat>
  <Paragraphs>30</Paragraphs>
  <Slides>8</Slides>
  <Notes>1</Notes>
  <HiddenSlides>3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Motiv sady Office</vt:lpstr>
      <vt:lpstr>Snímek 1</vt:lpstr>
      <vt:lpstr>ANOTACE</vt:lpstr>
      <vt:lpstr>JSOU SMĚSI JEDLÉ?</vt:lpstr>
      <vt:lpstr>Snímek 4</vt:lpstr>
      <vt:lpstr>Snímek 5</vt:lpstr>
      <vt:lpstr>Snímek 6</vt:lpstr>
      <vt:lpstr>Snímek 7</vt:lpstr>
      <vt:lpstr>Snímek 8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Tomáš</dc:creator>
  <cp:lastModifiedBy>Tomáš</cp:lastModifiedBy>
  <cp:revision>19</cp:revision>
  <dcterms:created xsi:type="dcterms:W3CDTF">2012-10-14T19:56:32Z</dcterms:created>
  <dcterms:modified xsi:type="dcterms:W3CDTF">2012-11-28T21:23:11Z</dcterms:modified>
</cp:coreProperties>
</file>