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59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VY_42_INOVACE_72_Zajímavé úlohy z matematiky 2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39284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/>
          </a:bodyPr>
          <a:lstStyle/>
          <a:p>
            <a:r>
              <a:rPr lang="cs-CZ" dirty="0" smtClean="0"/>
              <a:t>Také v této hodině se podíváme na několik příkladů z oblasti netradičních a logických úloh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60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Stáří matematika </a:t>
            </a:r>
            <a:r>
              <a:rPr lang="cs-CZ" sz="3600" dirty="0" err="1" smtClean="0"/>
              <a:t>Diofanta</a:t>
            </a:r>
            <a:endParaRPr lang="cs-CZ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Zástupný symbol pro obsah 4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5328592"/>
              </a:xfrm>
            </p:spPr>
            <p:txBody>
              <a:bodyPr>
                <a:normAutofit/>
              </a:bodyPr>
              <a:lstStyle/>
              <a:p>
                <a:r>
                  <a:rPr lang="cs-CZ" sz="2800" dirty="0" smtClean="0"/>
                  <a:t>Na náhrobku tohoto matematika se můžete dočíst následujících slov: </a:t>
                </a:r>
                <a:r>
                  <a:rPr lang="cs-CZ" sz="2800" i="1" dirty="0" smtClean="0"/>
                  <a:t>Šestinu života dopřál mu bůh být chlapcem. Za dvanáctinu života pak narostly mu vousy. K tomu sedmina, když uzavřel svazek manželský. Po pěti letech vzešel z tohoto spojení syn. Běda, dítě tak milované dožilo se poloviny let otcových, když </a:t>
                </a:r>
                <a:r>
                  <a:rPr lang="cs-CZ" sz="2800" i="1" dirty="0" err="1" smtClean="0"/>
                  <a:t>Hades</a:t>
                </a:r>
                <a:r>
                  <a:rPr lang="cs-CZ" sz="2800" i="1" dirty="0" smtClean="0"/>
                  <a:t> strašlivý povolal jej k sobě. Ještě čtyři léta snášel </a:t>
                </a:r>
                <a:r>
                  <a:rPr lang="cs-CZ" sz="2800" i="1" dirty="0" err="1" smtClean="0"/>
                  <a:t>Diofantos</a:t>
                </a:r>
                <a:r>
                  <a:rPr lang="cs-CZ" sz="2800" i="1" dirty="0" smtClean="0"/>
                  <a:t> bolest, věnuje se vědě. Pověz věk, kdy dosáhl svého pozemského cíle.</a:t>
                </a:r>
              </a:p>
              <a:p>
                <a:r>
                  <a:rPr lang="cs-CZ" sz="2800" i="1" dirty="0" smtClean="0"/>
                  <a:t>Jestliže si za celkový věk zvolíme neznámou x, pak platí: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x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sz="2800" b="0" i="0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800" b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x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12</m:t>
                        </m:r>
                      </m:den>
                    </m:f>
                    <m:r>
                      <a:rPr lang="cs-CZ" sz="2800" b="0" i="0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800" b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x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7</m:t>
                        </m:r>
                      </m:den>
                    </m:f>
                    <m:r>
                      <a:rPr lang="cs-CZ" sz="2800" b="0" i="0" smtClean="0">
                        <a:latin typeface="Cambria Math"/>
                      </a:rPr>
                      <m:t>+5+</m:t>
                    </m:r>
                    <m:f>
                      <m:fPr>
                        <m:ctrlPr>
                          <a:rPr lang="cs-CZ" sz="2800" b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x</m:t>
                        </m:r>
                        <m:r>
                          <a:rPr lang="cs-CZ" sz="2800" b="0" i="0" smtClean="0">
                            <a:latin typeface="Cambria Math"/>
                          </a:rPr>
                          <m:t>−4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800" b="0" i="0" smtClean="0">
                        <a:latin typeface="Cambria Math"/>
                      </a:rPr>
                      <m:t>+4=</m:t>
                    </m:r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</a:rPr>
                      <m:t>x</m:t>
                    </m:r>
                  </m:oMath>
                </a14:m>
                <a:endParaRPr lang="cs-CZ" sz="2800" dirty="0"/>
              </a:p>
            </p:txBody>
          </p:sp>
        </mc:Choice>
        <mc:Fallback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5328592"/>
              </a:xfrm>
              <a:blipFill rotWithShape="1">
                <a:blip r:embed="rId3"/>
                <a:stretch>
                  <a:fillRect l="-1259" t="-1030" r="-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343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Řešením rovnice zjistíme věk matematika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997152"/>
              </a:xfrm>
            </p:spPr>
            <p:txBody>
              <a:bodyPr/>
              <a:lstStyle/>
              <a:p>
                <a:r>
                  <a:rPr lang="cs-CZ" dirty="0" smtClean="0"/>
                  <a:t>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</a:rPr>
                          <m:t>x</m:t>
                        </m:r>
                      </m:num>
                      <m:den>
                        <m:r>
                          <a:rPr lang="cs-CZ" i="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i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</a:rPr>
                          <m:t>x</m:t>
                        </m:r>
                      </m:num>
                      <m:den>
                        <m:r>
                          <a:rPr lang="cs-CZ" i="0">
                            <a:latin typeface="Cambria Math"/>
                          </a:rPr>
                          <m:t>12</m:t>
                        </m:r>
                      </m:den>
                    </m:f>
                    <m:r>
                      <a:rPr lang="cs-CZ" i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</a:rPr>
                          <m:t>x</m:t>
                        </m:r>
                      </m:num>
                      <m:den>
                        <m:r>
                          <a:rPr lang="cs-CZ" i="0">
                            <a:latin typeface="Cambria Math"/>
                          </a:rPr>
                          <m:t>7</m:t>
                        </m:r>
                      </m:den>
                    </m:f>
                    <m:r>
                      <a:rPr lang="cs-CZ" i="0">
                        <a:latin typeface="Cambria Math"/>
                      </a:rPr>
                      <m:t>+5+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</a:rPr>
                          <m:t>x</m:t>
                        </m:r>
                        <m:r>
                          <a:rPr lang="cs-CZ" i="0">
                            <a:latin typeface="Cambria Math"/>
                          </a:rPr>
                          <m:t>−4</m:t>
                        </m:r>
                      </m:num>
                      <m:den>
                        <m:r>
                          <a:rPr lang="cs-CZ" i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i="0">
                        <a:latin typeface="Cambria Math"/>
                      </a:rPr>
                      <m:t>+4=</m:t>
                    </m:r>
                    <m:r>
                      <m:rPr>
                        <m:sty m:val="p"/>
                      </m:rPr>
                      <a:rPr lang="cs-CZ" i="0">
                        <a:latin typeface="Cambria Math"/>
                      </a:rPr>
                      <m:t>x</m:t>
                    </m:r>
                  </m:oMath>
                </a14:m>
                <a:endParaRPr lang="cs-CZ" dirty="0" smtClean="0"/>
              </a:p>
              <a:p>
                <a:r>
                  <a:rPr lang="cs-CZ" dirty="0" smtClean="0"/>
                  <a:t>14x + 7x + 12x + 420 + 42x – 168 + 336 = 84x</a:t>
                </a:r>
              </a:p>
              <a:p>
                <a:r>
                  <a:rPr lang="cs-CZ" dirty="0" smtClean="0"/>
                  <a:t>                                                                    x = 65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r>
                  <a:rPr lang="cs-CZ" sz="2800" dirty="0" smtClean="0"/>
                  <a:t>Dosadíme zpět do zadání – zkouška</a:t>
                </a:r>
              </a:p>
              <a:p>
                <a:r>
                  <a:rPr lang="cs-CZ" sz="2800" dirty="0" smtClean="0"/>
                  <a:t>Chlapcem byl 11 let, vousy měl v 16 letech, oženil se v 25 letech, ve 30 měl syna, který ve svých 30,6 (otcových 61,2) letech zemřel. </a:t>
                </a:r>
                <a:r>
                  <a:rPr lang="cs-CZ" sz="2800" smtClean="0"/>
                  <a:t>Matematik zemřel za další 4 roky.  </a:t>
                </a:r>
                <a:endParaRPr lang="cs-CZ" sz="2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997152"/>
              </a:xfrm>
              <a:blipFill rotWithShape="1">
                <a:blip r:embed="rId3"/>
                <a:stretch>
                  <a:fillRect l="-1630" r="-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221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Skupina 116"/>
          <p:cNvGrpSpPr/>
          <p:nvPr/>
        </p:nvGrpSpPr>
        <p:grpSpPr>
          <a:xfrm>
            <a:off x="1515514" y="2525934"/>
            <a:ext cx="4403635" cy="893165"/>
            <a:chOff x="1515514" y="2525934"/>
            <a:chExt cx="4403635" cy="893165"/>
          </a:xfrm>
        </p:grpSpPr>
        <p:grpSp>
          <p:nvGrpSpPr>
            <p:cNvPr id="9" name="Skupina 8"/>
            <p:cNvGrpSpPr/>
            <p:nvPr/>
          </p:nvGrpSpPr>
          <p:grpSpPr>
            <a:xfrm>
              <a:off x="5231186" y="2525934"/>
              <a:ext cx="100179" cy="648071"/>
              <a:chOff x="-1404664" y="1844824"/>
              <a:chExt cx="100179" cy="1142123"/>
            </a:xfrm>
          </p:grpSpPr>
          <p:sp>
            <p:nvSpPr>
              <p:cNvPr id="10" name="Obdélník 9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Ovál 10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3417882" y="2526882"/>
              <a:ext cx="100179" cy="648071"/>
              <a:chOff x="-1404664" y="1844824"/>
              <a:chExt cx="100179" cy="1142123"/>
            </a:xfrm>
          </p:grpSpPr>
          <p:sp>
            <p:nvSpPr>
              <p:cNvPr id="22" name="Obdélník 21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" name="Ovál 22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2699792" y="2671694"/>
              <a:ext cx="100179" cy="648071"/>
              <a:chOff x="-1404664" y="1844824"/>
              <a:chExt cx="100179" cy="1142123"/>
            </a:xfrm>
          </p:grpSpPr>
          <p:sp>
            <p:nvSpPr>
              <p:cNvPr id="34" name="Obdélník 33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" name="Ovál 34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1515514" y="2590541"/>
              <a:ext cx="100179" cy="648071"/>
              <a:chOff x="-1404664" y="1844824"/>
              <a:chExt cx="100179" cy="1142123"/>
            </a:xfrm>
          </p:grpSpPr>
          <p:sp>
            <p:nvSpPr>
              <p:cNvPr id="43" name="Obdélník 42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4" name="Ovál 43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72" name="Skupina 71"/>
            <p:cNvGrpSpPr/>
            <p:nvPr/>
          </p:nvGrpSpPr>
          <p:grpSpPr>
            <a:xfrm rot="5400000">
              <a:off x="1837560" y="3044974"/>
              <a:ext cx="100179" cy="648071"/>
              <a:chOff x="-1404664" y="1844824"/>
              <a:chExt cx="100179" cy="1142123"/>
            </a:xfrm>
          </p:grpSpPr>
          <p:sp>
            <p:nvSpPr>
              <p:cNvPr id="73" name="Obdélník 72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4" name="Ovál 73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75" name="Skupina 74"/>
            <p:cNvGrpSpPr/>
            <p:nvPr/>
          </p:nvGrpSpPr>
          <p:grpSpPr>
            <a:xfrm rot="5400000">
              <a:off x="2699791" y="2701996"/>
              <a:ext cx="100179" cy="648071"/>
              <a:chOff x="-1404664" y="1844824"/>
              <a:chExt cx="100179" cy="1142123"/>
            </a:xfrm>
          </p:grpSpPr>
          <p:sp>
            <p:nvSpPr>
              <p:cNvPr id="76" name="Obdélník 75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7" name="Ovál 76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78" name="Skupina 77"/>
            <p:cNvGrpSpPr/>
            <p:nvPr/>
          </p:nvGrpSpPr>
          <p:grpSpPr>
            <a:xfrm rot="5400000">
              <a:off x="3739928" y="3010959"/>
              <a:ext cx="100179" cy="648071"/>
              <a:chOff x="-1404664" y="1844824"/>
              <a:chExt cx="100179" cy="1142123"/>
            </a:xfrm>
          </p:grpSpPr>
          <p:sp>
            <p:nvSpPr>
              <p:cNvPr id="79" name="Obdélník 78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0" name="Ovál 79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84" name="Skupina 83"/>
            <p:cNvGrpSpPr/>
            <p:nvPr/>
          </p:nvGrpSpPr>
          <p:grpSpPr>
            <a:xfrm rot="5400000">
              <a:off x="4554619" y="2731032"/>
              <a:ext cx="100179" cy="648071"/>
              <a:chOff x="-1404664" y="1844824"/>
              <a:chExt cx="100179" cy="1142123"/>
            </a:xfrm>
          </p:grpSpPr>
          <p:sp>
            <p:nvSpPr>
              <p:cNvPr id="85" name="Obdélník 84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6" name="Ovál 85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 rot="5400000">
              <a:off x="4557914" y="2438425"/>
              <a:ext cx="100179" cy="648071"/>
              <a:chOff x="-1404664" y="1844824"/>
              <a:chExt cx="100179" cy="1142123"/>
            </a:xfrm>
          </p:grpSpPr>
          <p:sp>
            <p:nvSpPr>
              <p:cNvPr id="88" name="Obdélník 87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9" name="Ovál 88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 rot="5400000">
              <a:off x="5545024" y="3033293"/>
              <a:ext cx="100179" cy="648071"/>
              <a:chOff x="-1404664" y="1844824"/>
              <a:chExt cx="100179" cy="1142123"/>
            </a:xfrm>
          </p:grpSpPr>
          <p:sp>
            <p:nvSpPr>
              <p:cNvPr id="97" name="Obdélník 96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8" name="Ovál 97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161" name="Skupina 160"/>
          <p:cNvGrpSpPr/>
          <p:nvPr/>
        </p:nvGrpSpPr>
        <p:grpSpPr>
          <a:xfrm>
            <a:off x="1523591" y="4005064"/>
            <a:ext cx="4817152" cy="881484"/>
            <a:chOff x="1523591" y="4005064"/>
            <a:chExt cx="4817152" cy="881484"/>
          </a:xfrm>
        </p:grpSpPr>
        <p:grpSp>
          <p:nvGrpSpPr>
            <p:cNvPr id="119" name="Skupina 118"/>
            <p:cNvGrpSpPr/>
            <p:nvPr/>
          </p:nvGrpSpPr>
          <p:grpSpPr>
            <a:xfrm>
              <a:off x="5239263" y="4005064"/>
              <a:ext cx="100179" cy="648071"/>
              <a:chOff x="-1404664" y="1844824"/>
              <a:chExt cx="100179" cy="1142123"/>
            </a:xfrm>
          </p:grpSpPr>
          <p:sp>
            <p:nvSpPr>
              <p:cNvPr id="147" name="Obdélník 146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8" name="Ovál 147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0" name="Skupina 119"/>
            <p:cNvGrpSpPr/>
            <p:nvPr/>
          </p:nvGrpSpPr>
          <p:grpSpPr>
            <a:xfrm>
              <a:off x="3425959" y="4006012"/>
              <a:ext cx="100179" cy="648071"/>
              <a:chOff x="-1404664" y="1844824"/>
              <a:chExt cx="100179" cy="1142123"/>
            </a:xfrm>
          </p:grpSpPr>
          <p:sp>
            <p:nvSpPr>
              <p:cNvPr id="145" name="Obdélník 144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6" name="Ovál 145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1" name="Skupina 120"/>
            <p:cNvGrpSpPr/>
            <p:nvPr/>
          </p:nvGrpSpPr>
          <p:grpSpPr>
            <a:xfrm>
              <a:off x="2707869" y="4150824"/>
              <a:ext cx="100179" cy="648071"/>
              <a:chOff x="-1404664" y="1844824"/>
              <a:chExt cx="100179" cy="1142123"/>
            </a:xfrm>
          </p:grpSpPr>
          <p:sp>
            <p:nvSpPr>
              <p:cNvPr id="143" name="Obdélník 142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4" name="Ovál 143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4" name="Skupina 123"/>
            <p:cNvGrpSpPr/>
            <p:nvPr/>
          </p:nvGrpSpPr>
          <p:grpSpPr>
            <a:xfrm rot="5400000">
              <a:off x="2707868" y="4181126"/>
              <a:ext cx="100179" cy="648071"/>
              <a:chOff x="-1404664" y="1844824"/>
              <a:chExt cx="100179" cy="1142123"/>
            </a:xfrm>
          </p:grpSpPr>
          <p:sp>
            <p:nvSpPr>
              <p:cNvPr id="137" name="Obdélník 136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8" name="Ovál 137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5" name="Skupina 124"/>
            <p:cNvGrpSpPr/>
            <p:nvPr/>
          </p:nvGrpSpPr>
          <p:grpSpPr>
            <a:xfrm rot="5400000">
              <a:off x="3748005" y="4490089"/>
              <a:ext cx="100179" cy="648071"/>
              <a:chOff x="-1404664" y="1844824"/>
              <a:chExt cx="100179" cy="1142123"/>
            </a:xfrm>
          </p:grpSpPr>
          <p:sp>
            <p:nvSpPr>
              <p:cNvPr id="135" name="Obdélník 134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6" name="Ovál 135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6" name="Skupina 125"/>
            <p:cNvGrpSpPr/>
            <p:nvPr/>
          </p:nvGrpSpPr>
          <p:grpSpPr>
            <a:xfrm rot="5400000">
              <a:off x="4562696" y="4210162"/>
              <a:ext cx="100179" cy="648071"/>
              <a:chOff x="-1404664" y="1844824"/>
              <a:chExt cx="100179" cy="1142123"/>
            </a:xfrm>
          </p:grpSpPr>
          <p:sp>
            <p:nvSpPr>
              <p:cNvPr id="133" name="Obdélník 132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4" name="Ovál 133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7" name="Skupina 126"/>
            <p:cNvGrpSpPr/>
            <p:nvPr/>
          </p:nvGrpSpPr>
          <p:grpSpPr>
            <a:xfrm rot="5400000">
              <a:off x="4565991" y="3917555"/>
              <a:ext cx="100179" cy="648071"/>
              <a:chOff x="-1404664" y="1844824"/>
              <a:chExt cx="100179" cy="1142123"/>
            </a:xfrm>
          </p:grpSpPr>
          <p:sp>
            <p:nvSpPr>
              <p:cNvPr id="131" name="Obdélník 130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2" name="Ovál 131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8" name="Skupina 127"/>
            <p:cNvGrpSpPr/>
            <p:nvPr/>
          </p:nvGrpSpPr>
          <p:grpSpPr>
            <a:xfrm rot="5400000">
              <a:off x="5553101" y="4512423"/>
              <a:ext cx="100179" cy="648071"/>
              <a:chOff x="-1404664" y="1844824"/>
              <a:chExt cx="100179" cy="1142123"/>
            </a:xfrm>
          </p:grpSpPr>
          <p:sp>
            <p:nvSpPr>
              <p:cNvPr id="129" name="Obdélník 128"/>
              <p:cNvSpPr/>
              <p:nvPr/>
            </p:nvSpPr>
            <p:spPr>
              <a:xfrm>
                <a:off x="-1392568" y="2072547"/>
                <a:ext cx="72008" cy="914400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0" name="Ovál 129"/>
              <p:cNvSpPr/>
              <p:nvPr/>
            </p:nvSpPr>
            <p:spPr>
              <a:xfrm>
                <a:off x="-1404664" y="1844824"/>
                <a:ext cx="100179" cy="22772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53" name="Skupina 152"/>
            <p:cNvGrpSpPr/>
            <p:nvPr/>
          </p:nvGrpSpPr>
          <p:grpSpPr>
            <a:xfrm>
              <a:off x="1523591" y="4069671"/>
              <a:ext cx="112559" cy="648071"/>
              <a:chOff x="1523591" y="4069671"/>
              <a:chExt cx="112559" cy="648071"/>
            </a:xfrm>
          </p:grpSpPr>
          <p:grpSp>
            <p:nvGrpSpPr>
              <p:cNvPr id="122" name="Skupina 121"/>
              <p:cNvGrpSpPr/>
              <p:nvPr/>
            </p:nvGrpSpPr>
            <p:grpSpPr>
              <a:xfrm>
                <a:off x="1535971" y="4069671"/>
                <a:ext cx="100179" cy="648071"/>
                <a:chOff x="-1404664" y="1844824"/>
                <a:chExt cx="100179" cy="1142123"/>
              </a:xfrm>
            </p:grpSpPr>
            <p:sp>
              <p:nvSpPr>
                <p:cNvPr id="141" name="Obdélník 140"/>
                <p:cNvSpPr/>
                <p:nvPr/>
              </p:nvSpPr>
              <p:spPr>
                <a:xfrm>
                  <a:off x="-1392568" y="2072547"/>
                  <a:ext cx="72008" cy="914400"/>
                </a:xfrm>
                <a:prstGeom prst="rect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2" name="Ovál 141"/>
                <p:cNvSpPr/>
                <p:nvPr/>
              </p:nvSpPr>
              <p:spPr>
                <a:xfrm>
                  <a:off x="-1404664" y="1844824"/>
                  <a:ext cx="100179" cy="227723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149" name="Skupina 148"/>
              <p:cNvGrpSpPr/>
              <p:nvPr/>
            </p:nvGrpSpPr>
            <p:grpSpPr>
              <a:xfrm>
                <a:off x="1523591" y="4069671"/>
                <a:ext cx="100179" cy="648071"/>
                <a:chOff x="-1404664" y="1844824"/>
                <a:chExt cx="100179" cy="1142123"/>
              </a:xfrm>
            </p:grpSpPr>
            <p:sp>
              <p:nvSpPr>
                <p:cNvPr id="150" name="Obdélník 149"/>
                <p:cNvSpPr/>
                <p:nvPr/>
              </p:nvSpPr>
              <p:spPr>
                <a:xfrm>
                  <a:off x="-1392568" y="2072547"/>
                  <a:ext cx="72008" cy="914400"/>
                </a:xfrm>
                <a:prstGeom prst="rect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1" name="Ovál 150"/>
                <p:cNvSpPr/>
                <p:nvPr/>
              </p:nvSpPr>
              <p:spPr>
                <a:xfrm>
                  <a:off x="-1404664" y="1844824"/>
                  <a:ext cx="100179" cy="227723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grpSp>
          <p:nvGrpSpPr>
            <p:cNvPr id="154" name="Skupina 153"/>
            <p:cNvGrpSpPr/>
            <p:nvPr/>
          </p:nvGrpSpPr>
          <p:grpSpPr>
            <a:xfrm>
              <a:off x="6228184" y="4070620"/>
              <a:ext cx="112559" cy="648071"/>
              <a:chOff x="1523591" y="4069671"/>
              <a:chExt cx="112559" cy="648071"/>
            </a:xfrm>
          </p:grpSpPr>
          <p:grpSp>
            <p:nvGrpSpPr>
              <p:cNvPr id="155" name="Skupina 154"/>
              <p:cNvGrpSpPr/>
              <p:nvPr/>
            </p:nvGrpSpPr>
            <p:grpSpPr>
              <a:xfrm>
                <a:off x="1535971" y="4069671"/>
                <a:ext cx="100179" cy="648071"/>
                <a:chOff x="-1404664" y="1844824"/>
                <a:chExt cx="100179" cy="1142123"/>
              </a:xfrm>
            </p:grpSpPr>
            <p:sp>
              <p:nvSpPr>
                <p:cNvPr id="159" name="Obdélník 158"/>
                <p:cNvSpPr/>
                <p:nvPr/>
              </p:nvSpPr>
              <p:spPr>
                <a:xfrm>
                  <a:off x="-1392568" y="2072547"/>
                  <a:ext cx="72008" cy="914400"/>
                </a:xfrm>
                <a:prstGeom prst="rect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60" name="Ovál 159"/>
                <p:cNvSpPr/>
                <p:nvPr/>
              </p:nvSpPr>
              <p:spPr>
                <a:xfrm>
                  <a:off x="-1404664" y="1844824"/>
                  <a:ext cx="100179" cy="227723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156" name="Skupina 155"/>
              <p:cNvGrpSpPr/>
              <p:nvPr/>
            </p:nvGrpSpPr>
            <p:grpSpPr>
              <a:xfrm>
                <a:off x="1523591" y="4069671"/>
                <a:ext cx="100179" cy="648071"/>
                <a:chOff x="-1404664" y="1844824"/>
                <a:chExt cx="100179" cy="1142123"/>
              </a:xfrm>
            </p:grpSpPr>
            <p:sp>
              <p:nvSpPr>
                <p:cNvPr id="157" name="Obdélník 156"/>
                <p:cNvSpPr/>
                <p:nvPr/>
              </p:nvSpPr>
              <p:spPr>
                <a:xfrm>
                  <a:off x="-1392568" y="2072547"/>
                  <a:ext cx="72008" cy="914400"/>
                </a:xfrm>
                <a:prstGeom prst="rect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8" name="Ovál 157"/>
                <p:cNvSpPr/>
                <p:nvPr/>
              </p:nvSpPr>
              <p:spPr>
                <a:xfrm>
                  <a:off x="-1404664" y="1844824"/>
                  <a:ext cx="100179" cy="227723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</p:grpSp>
      <p:sp>
        <p:nvSpPr>
          <p:cNvPr id="162" name="Nadpis 16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Přemístěte co možná nejmenší počet zápalek tak, aby platila rovnost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0724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258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VY_42_INOVACE_72_Zajímavé úlohy z matematiky 2</vt:lpstr>
      <vt:lpstr>Také v této hodině se podíváme na několik příkladů z oblasti netradičních a logických úloh</vt:lpstr>
      <vt:lpstr>Stáří matematika Diofanta</vt:lpstr>
      <vt:lpstr>Řešením rovnice zjistíme věk matematika</vt:lpstr>
      <vt:lpstr>Přemístěte co možná nejmenší počet zápalek tak, aby platila rovnost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Vagnerova</dc:creator>
  <cp:lastModifiedBy>Vagnerova</cp:lastModifiedBy>
  <cp:revision>7</cp:revision>
  <dcterms:created xsi:type="dcterms:W3CDTF">2011-06-26T07:12:27Z</dcterms:created>
  <dcterms:modified xsi:type="dcterms:W3CDTF">2011-06-26T13:33:45Z</dcterms:modified>
</cp:coreProperties>
</file>