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59" r:id="rId3"/>
    <p:sldId id="262" r:id="rId4"/>
    <p:sldId id="263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9E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te%C5%99%C3%ADdou%C5%A1ka_(%C4%8Dasopis)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Oblíbená knížka krásných básniček a pohádek z pera a štětce dvou velikánů literatury pro děti. Krátké, hravé verše o zvířátkách, rostlinách, lidech a věcech kolem nás jsou snadno zapamatovatelné a potěší ty úplně nejmenší. Známé i méně známé pohádky jsou v Špalíčku přebásněné i v próze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Výrazně se podílel na založení dětského časopisu </a:t>
            </a:r>
            <a:r>
              <a:rPr lang="cs-CZ" i="1" dirty="0" smtClean="0">
                <a:hlinkClick r:id="rId3" action="ppaction://hlinkfile" tooltip="Mateřídouška (časopis)"/>
              </a:rPr>
              <a:t>Mateřídouška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Kopie básně z http://Dětský web</a:t>
            </a:r>
          </a:p>
          <a:p>
            <a:r>
              <a:rPr lang="cs-CZ" dirty="0" smtClean="0"/>
              <a:t>Báseň v čítance </a:t>
            </a:r>
            <a:r>
              <a:rPr lang="cs-CZ" dirty="0" err="1" smtClean="0"/>
              <a:t>Didaktis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Vlčí mák, měsíc, vítr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báseň.  Opiš báseň do sešitu a nauč se ji zpaměti.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nihycz.cz/spalicek-versu-a-pohadek--P17291" TargetMode="External"/><Relationship Id="rId3" Type="http://schemas.openxmlformats.org/officeDocument/2006/relationships/hyperlink" Target="http://www.svetdetskefantazie.cz/hrajeme-si-cely-den" TargetMode="External"/><Relationship Id="rId7" Type="http://schemas.openxmlformats.org/officeDocument/2006/relationships/hyperlink" Target="http://knihy.heureka.cz/spalicek-versu-a-pohadek-frantisek-hrubin-jiri-trnka/" TargetMode="External"/><Relationship Id="rId2" Type="http://schemas.openxmlformats.org/officeDocument/2006/relationships/hyperlink" Target="http://knihy.abz.cz/prodej/dvakrat-sedm-pohade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nihydaniel.cz/rikejte-si-pohadky-frantisek-hrubin-ilustrace-jiri-trnka/d-163294/" TargetMode="External"/><Relationship Id="rId5" Type="http://schemas.openxmlformats.org/officeDocument/2006/relationships/hyperlink" Target="http://www.ctesyrad.cz/nejctivejsi/rikejte-si-se-mnou" TargetMode="External"/><Relationship Id="rId4" Type="http://schemas.openxmlformats.org/officeDocument/2006/relationships/hyperlink" Target="http://arieswww.powweb.com/_etc_titbits/tb_20080706_JTrnk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čtení a literatura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Špalíček veršů a pohádek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4098" name="Picture 2" descr="http://www.knihkupectvi-bn.cz/fotocache/bigorig/http--d----l----l--img.pemic.cz--l--sortimg--l--009--l--1--l--0--l--0091041-2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988840"/>
            <a:ext cx="2505075" cy="3371851"/>
          </a:xfrm>
          <a:prstGeom prst="rect">
            <a:avLst/>
          </a:prstGeom>
          <a:noFill/>
        </p:spPr>
      </p:pic>
      <p:pic>
        <p:nvPicPr>
          <p:cNvPr id="4100" name="Picture 4" descr="http://t2.gstatic.com/images?q=tbn:ANd9GcSC-x4JgVmnjYoYrvar171qAKgxONFhiggQMqHHAf-Te35IUOXb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988840"/>
            <a:ext cx="2705089" cy="340841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876256" y="4005065"/>
            <a:ext cx="17281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František </a:t>
            </a:r>
            <a:r>
              <a:rPr lang="cs-CZ" sz="2400" dirty="0" err="1" smtClean="0">
                <a:solidFill>
                  <a:srgbClr val="FF0000"/>
                </a:solidFill>
              </a:rPr>
              <a:t>Hrubín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1910-1971</a:t>
            </a:r>
          </a:p>
          <a:p>
            <a:r>
              <a:rPr lang="cs-CZ" dirty="0" smtClean="0">
                <a:latin typeface="Arial Narrow" pitchFamily="34" charset="0"/>
              </a:rPr>
              <a:t>Spisovatel</a:t>
            </a:r>
          </a:p>
          <a:p>
            <a:r>
              <a:rPr lang="cs-CZ" dirty="0" smtClean="0">
                <a:latin typeface="Arial Narrow" pitchFamily="34" charset="0"/>
              </a:rPr>
              <a:t>Básník</a:t>
            </a:r>
          </a:p>
          <a:p>
            <a:r>
              <a:rPr lang="cs-CZ" dirty="0" smtClean="0">
                <a:latin typeface="Arial Narrow" pitchFamily="34" charset="0"/>
              </a:rPr>
              <a:t>překladatel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Nejznámější knihy Františka </a:t>
            </a:r>
            <a:r>
              <a:rPr lang="cs-CZ" sz="3200" dirty="0" err="1" smtClean="0"/>
              <a:t>Hrubína</a:t>
            </a:r>
            <a:r>
              <a:rPr lang="cs-CZ" sz="3200" dirty="0" smtClean="0"/>
              <a:t> pro děti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9458" name="Picture 2" descr="http://knihy.abz.cz/imgs/products/img_228772_ma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2095500" cy="3314700"/>
          </a:xfrm>
          <a:prstGeom prst="rect">
            <a:avLst/>
          </a:prstGeom>
          <a:noFill/>
        </p:spPr>
      </p:pic>
      <p:sp>
        <p:nvSpPr>
          <p:cNvPr id="19462" name="AutoShape 6" descr="data:image/jpg;base64,/9j/4AAQSkZJRgABAQAAAQABAAD/2wCEAAkGBhQSERUUExQVFRQVFRoYGBcXGRcYFxwdGhccHBwYHB0bHiYfHBojGhwaIC8gJCcpLSwtGh4xNTAqNSYsLCkBCQoKDgwOGg8PGi8kHyUpKSwvLCosKiwvKi0sKSwsLCwpLCwpLCwpLCk0KSksKSksLCwsLCwsLCwsLCwsLCkpLP/AABEIAJsA4AMBIgACEQEDEQH/xAAcAAACAgMBAQAAAAAAAAAAAAAFBgQHAQIDAAj/xABJEAACAQIEAwQGBgcFBwQDAAABAgMAEQQFEiEGMUEHE1FhIjJTcYGRFBUjQqHRM1JykrHB8DVigrKzJHN0g5Oi4TRDY9IWFyb/xAAbAQACAwEBAQAAAAAAAAAAAAAAAQIDBAUGB//EADQRAAEEAQMCBAQFAgcAAAAAAAEAAgMRBBIhMQVRExQiQTJhcYEVI0KhwZGxBjNi0eHw8f/aAAwDAQACEQMRAD8ArvhfCNJ34BJ0RtIBc/cUk0PGPk/Xf94/nRrgHHiOWcn72HmUe8xNS3QwkvcCoDkqYMxk9o/7zfnRXO8sxmEI77WFYXV1ctG1xcaXBsf40NwOSYiUao4JpFvbUkbsLjzAtVg8F5visPGcNi8FiZsKeQMDMU62CsLFL9Oh3FZsrIMe7KNci9/srGsB5Sjh8rxj4Z8SC6wILl3cqG3tZLm7H3fOhH1rL7R/3jTdxzmOOxj3bC4iLDx/o4+6ew6amsLarfAch4lJdKsxZHSNt9X2G9JOaBwpAzeb2r/vGsjOZvav+8a0y/LpJn0RRvI1idKAsbDmdulSW4cxPe919Hm7219GhtVjyNrcvPyNXukYDRIS0/Jcfrmb2r/vGtfrqb2r/vGped8L4nCKjYiFow99Nyp5DcbE2O/WhFqcb2vFtNhBbXKm/XU3tX/eNe+upvav+8ag1kVOgilN+up/av8AvVn65n9q/wA6g1uBSNBFKX9eT+1f51455P7V/nUfub8q5slqNkqCm/Xc3tX+de+vJvav86H1stOkUFObOp/av86x9eT+1f51Br1FIpThnk/tX+db/XU/tX+dDQa6HlRQRQU053N7V/nXhnk3tX+dDwa3ttS2TpTfryb2r/OvHPJ/av8AOh9ZqVBKgiAzuf2r/Ot/rqb2j/OhoFbEUqCKCbOCMNBIWVY5zNaxKlTEAylC7En0QL1Czbh6HDRfaYlXxBG0UVmVfN3udh+P41w4dz+SIFFsE7xXYAC76W1AMeoFuVQ85gCYiVByEjW9xNwfkRWJrH+Kd6CQ5VndiOayMs8LMTHGFZFP3SzHVbyPhU3tW4uxOEeFMPJ3YdGZiFUk2YAD0gdudCOw79Liv2I/8xpj7QuEo8XJC8uKiw6ohX07Xa7A7XZRXmp/DZ1Q+INq7fJbW2Y9lz7LuNpsaJY57M8YVg4Gm4JIswG1weopd7aMnijkhnQBXl1q9hYHSFIcgdd7E9bCn3IOF4stw8ncI8rkam3XvJCBso5KOth59TVK8V8VSY7ECSZbKvorECQFUG5W/PUerW+GwqzAaJs10sGzB7d/sk/ZlO5RnhHi/D5dhHaNe8xsxIIYFURVPogt94X9Ky8yRytUjs74sxMuajvJWYYgMJAbWOlGK2H3dPS3ifGrE4RyvBS4SOSHCxRpKu6squ3PSQWIJbkd6qjs4jAzeEDkGkH/AGOKvEsU7cj0+oA2T/3alGi3SnTtwH+zYf8A3zf6dU3t5fhV19seDeWHDJGjO7TkKqi5J7s1yxWaQ5VgIY8RDh5MYY9o1jW3OwLtbkORb7xvbxqPTMvwcWNrRqJJ2/lORtuKpi1ZsKfOA+DxmeIlxE4Cwq92WMaAzNvoW3qoBufeB1pi4p4xjy6dcLgsJB6OnXdOZbcItty1iNyTubWrqSdQqXwY224CzvQH3VYj2sqomX+hVrdn3HWX4bBCKU91KNRf0C3eXJINwN9ttJ5Woz2k8K4d8FJiO7WKaNQ4ZQFJuRdGts3M787iu/ZlDhZsGskeFjjdSY3JAdiygXbUwvY3vbpyrl5efFk4utzTQdWxrdWNYWupU7ms6z4xzh49Cyynu49vvHYWHn0HL4U4dpnBuHwOHw5hUh2Yq5LE6rIDfflvflai3DWbLh84mwiYeK0mJciS1pE9AnSu1tNxy2tc0zdonFBwMMcixRS6pNNpL2Hok3Fh5US5soyIY427VfPO3ugMGkkr5+FqyLVY3APBq5jLLi8QoWHvDaJPRRmO5A8I1uNhzJotnvHQwmMGDwWFgKoyow0bsxtdU02ta9rm+/kK6T+o/mGKNtuAs70B91WI9rKqMrXOrs7V+FcP9EfEqixyoy7qAusMwGlgNid7g89qpQmtWDmNy4vEaK9lF7dJpeArarQ7IeDYJo3xU6CQiTQiNuosASxHIm52v4UU4o4oxmExDL9XxtglNgRFq1Lbc6luqnnsV996yP6mPHMMbbI7mv6d1IR7WVVPD+LiixMMkya4kkDOlr3A8jsfG3W1qsntB45wGJwZhh+1kJXQdBXu7Hc3IFtttI8aBY3NMubNI5IsOsuGdUVksY1EjGxbTyJG115E3p/7S8qhTK5gsca6ChXSqix1gbWHgSKx5c7DkQue1wJ43/uptB0mlQpr1q8TWL16ZZ1sDWxeuV63NCF2y0+t/XjUnNiWEUv68YB/aj9A/gFPxqLlv3v68alqNWDPjFPf/DKlv86D51QdiCkrA7DD9piv2I/85rHbiPtsNy/RP/nFL3C3aRNgYe5jhgYai2pgwc3/AFip9K3Ty2r3FXaLNjoe6kigUBgwZQxcW6AsTa/WuH5Of8Q8xp9PHPyWjW3w9Ksfsm4mOJwhikJMmHIS55lCPQJ8xYr8BSR2vcPdxixMgtHiASbchIPXHxuG+JoVwr2hzYCIxRRQMC2osytrPkSpFwOnhUrPu1GfFwPDJDh9LDnpYsv95dTbN51CLBngzXSxt9B5Fpl7XMo8q1OzH+zML+yf9Rqqjs7/ALZi/bl/yvU3CdsmKjjVFhwwVFAACuo28g1h8KD5dx/LDi5cUkOH7yUWI0EKv7NjcE9fGlDg5DDPbfjut0Oe018lbvH/ABa+XpBIiqwebS4PMqFuQp6E+NdM+yWDNsErIRdl1wydVYjkfAX9Fh+Qqp+I+03EY2BoZYoApIN1VtQIPNSWNj0v5mpGV9r2KghSFIsPpjUKPQccups1rnmT1NZG9IyI4mGMVI0837KfitJN8J37H59EE+FcaZoZ2LqedjYX+YI+XiKj8a8TJl2LZ1y+NpHAYYlyfSNrG3omxHK1weXjVdZhxziZsWuLUrDMqhbxDSCB+tcnXfrq8vCmGPtrxOnTJBh5D4kOAfPTcitD+mzCfx9OrUNxdfv7hR8QVS4ZxjMyzTDSTyBY8LCC+n9GjW/VvvIw8Tt4b069iv8AZ7/8Q/8AlSq9xfEGPzmVcOCtjuIk+zjGkX1MSTew8fHarQ7LskmwmEeKdNDidzbYggqtmBGxB338jVXUx4eJ4ZoGxTR2/lOPd9pIy8//ANOf+Ik/0zTF22xE4SEgEgT72BNro3Oq4zniJo82lxWHYXE7shIupG68uoIv86O//uvG+zw/7j//AHrQ/CnMsM8YB0tGxNKIe0Agpy7GsxR8AYhbXFI2odbMbq3u5j4UN4t4t+rcXJ3eXxCRzqGIYk95q5kEC4N7gi+1VrHxXiFxb4uNxHM7EsUACm/NdPIrtyN/nTYnbZitNmhw7nxIcfG2q1KTpkrZ3TBocHci6/8AUxINNKHn7ZlmGFfF4iyYaKxVT9mpubXRTux3tqJ91Ixo7xNxriscR37+gDdY1GlAfG3U+ZvQIGu5iROjZTgB2A9v91Q8glP/AAZicxwOEbGQokmFZjrjYkn0fRMgA3AHIn5irD4F7RFzFnTuWidF1EhtaEXta9gQb9DVO8Mcd4rAgrC4MbG5jcakv4jqD7jvR9u2fEhSIoMNETzZFJ38bXtf33ri53T3zud6BZ4ddV9R7q5kgHuiPall8MeY4UxhVeTS0gWwue9UKxA6kX366aeO1L+y8T/h/wBQVR+F4onXFjFsyyzA3vKNY5W5bWt0ta1hamPGdsGMkjZGTDlXUqfsydj5FrfhSl6bOTDW+jk2gSN3+aRhXjXgKP5Tg1iw8s88d0kjKQalvqckemvgF/W8TYXr0T5AwbrOl9a3asDnWSKtQuuXffqdko1R4pPGDUP+W6t/C9Qcv+9/XjU7hr9M4/WgnUf9Jj/Ks7/hKS7QZAPo8c74iKJJXdFDLMzApp1X0IRb0hUleEb9x/teHviGZYtprMVk7vmI7AFrWJ8a3TPRFl+HSN4TKs8zsjRpIVVhHpNnQgA6TyPhRHKOJo4Uy9S8RCmZZ/R+1iWSS+tX03RlUlwU5FRVllCBZXwtNNPJANKvFqDajYag2kRg8i7v6K+JNYyzhuTERSyRlS0RF4jcSMCGY6NrMVCsSt72U7USbMYcLDpiaHFO2IaQt9upAi2gbYod9TudzYkdRepGd5tEGmmw06LJJPh8QqprDJIEkMgW6gejK+3iDQmg2F4cVkiZsTFH3wuilZSxJlMdvRUjYgkm9rEddq7vweO8ljGKhZ4FnaQBJgR9H9YbrvffSR4G9qkZznME0uDeO0QADTLvojczl307eod2AF7A26VtBmcP07Hyd8gjmjxYjYh7MZiSgtpuOe9xtvTQomKyiGLD6JWRMWY1mAYy6SjKHVRYaO+KkW+7Y29beuWZcORQMUfGRaxGkmnu5tw6K6gG1tWlht47XorhM9VYgkuJTEYTuiBh5Y9U6sUNkQlfQ0ubh1fTYcvu1tn2YLOSq4+FYPo8KFDHISWjhQFf0V93Xnflv5VFCF47hIwyYlXmQLhrKZNL6XcgWiTrrPPfawJNhQ3L8qMsU8utVGHRXIIYlgzhAFsLX1Ec7U257xJBjJ8VFLLH9HN5MNKI2GiXSvQLqIksVe/gp6UC4azVYYMb9qsckkUaxggksRMrMB6JHqg7m3MU0Lpw1l0w+j4mDELE8mK+jIbMSGKg3NhYpZhtvzO1MmdcQ47EQSqMdG8cUixTiOJomGtygO6+mhYEEAg+VC8s4jRocJ38664syWZgVIKxBUBb0Usd1O3PlWuP4gjmgnRpI1aLFd9BoQosyljqVgqgEgaWVn3F2HWqXwRvcHOaCR8kwSOEIfhojGvhDKmpGdTJpfRqjUkgC2r7pAqXhuDhI2GjXEx97ioxJEhSX7xYBWYAhTdSL2t12FSMZjoBjZMcs6srvLKsVnE2qUN9mw06QFZt21EEDaiGE4iRVwQGLhSKLDLHiIzE7s41uXj/AEd3BRgLawL33HOrkkNwnCImiw6q8KPLFNNrfvBfQ/d92zeqouDY7g8ybEABp8kaOF5JDoeOfuGiKsGDaSxueQtpIpjnzbCmNFjkVFGExcaoRISplnZ4oyQtidDAE8rg7+I/NuI0xGBRXv8ASlmXW3tESJkRyf1wCEPiFU+NG6EsmsivWrJWpIWBTPjsDJj3gaCNbtEqEKAqhlNiD58j53qz+E+AcLHhou8hWSR0V3dhdrkXsPAC/SjuDyOGB9SLY2t4geY8PCvM5PW4w8hjdxa3Mxhy4qqMw7H8XHHrV4pWAuUTUG/w6gAx+VI5U3sdrfyr6gkxKqpYmwAuT/XXwFVtxDwOcwxQmihbDo20hbSC39/QNwxG2/OlgdYc8nx+O/8AChNCG/Clns34NGNnLSj7CKxb+8x5Jfw6ny99XZmGCjaBo2Ve70FdNhbSB0HS1vhao/D+RR4SBIY+S9T1J5k13xciqT3hAjtYk8rHY335WPOuPmZzsrIBadgdlXu1q+ZCN/KvAVc+adgCnfD4kgG/oyKD020lSL7+PzpJ4g7LMfhAXMXexqLl4vSAHmvrcvK1e8Y8EBUJRy/m/u/OifC2GYzagrECObcDa/cvYfjQ3Lx6/u/Omrgi/dtbnaS3v7s2qL92lJBsm4faaQo5eICKSTUULfooy5W1xuQp67bUYyzhFLpI7l4/on0ll7liD6Wkw+jIDq6hgRyvaiWHzCPD4YmVwZu5mQgXu7SIyrbkAoBHnsfKpeW5nGuFQrLoIwXdByhsH1E/e2t0ualaaF4bhVDiIZRbuJUmkVGhf0TAp9B0MlyDa4bWdW9+tBslyBZ3CyvJC0kiIloC4Os21E6lCqCQLbnfYbU0Nn8V4ZZsSGcQyxS6U1aiY3WN7KTY2YBrbbX6mtctxSpiIdfqqyyHa5sjqTYdTTQgmG4Shcy6cRKRCkjN/s25McgTSv2tmve436G4rOH4HV2iIxBWGaGSRZHhYFTGSCJFDEhSQbMpa4vttTBlWNSF5VDEGSORlOk3u8oYEjpsevWsYDOop1713b6R3LQzHQ1iygrGwPK+jSGttcX6mlaEqQcJHU8czNHKmJhgZQgcWm1WkB1C4AXULDcEEHetcfwuIEneR3ASUxwju95tLFWf1/QQW9b0r3sLkGzJw1nqnCR9960MiDvALsYYtTKp8SmpgvkQOlRJOM0nOLSZy0ZZnwzGMnTdvUYLbTGUIv4EAjmadlCArwwTgziQ41D0+5sdXc6+776/K3e+jbwueVCo8BIwBCMQeRANqcoeMIVxemynA919HLdwBN3Ji0kX9bVq9Lna/lUbCC2FXQ4XbZ22HrHc35X8KdoSnNhXX1lZb+II/jXooWY2VWJHQAn+FNGZ6vopvaQ7XYWsN/W/lWpb6PhFZLajpJPPdt7+dFoS3iYWWwZWX3gitI4ixsoJPgASfwpny+Y4iBxIASCRfl0uD7xXPLvscIZFHpEE3+Nh8BRaEvTYR09ZWUeYIFZiwrsLqpYDqATTJkeNadZFlswFugHO+23urPDsP2Ui/wDyMPwApWhD+FeFpsfN3cIAt6ztsiDxY+fQczVwZR2GYNF1TyyTmxvYiNPL1d/xoj2Z5TFDhY0FrMSWI5s17ekfw8uVNmbMdtPIdKg5yY5S7kc94gp2MfoH/DsD8rVvnDyaR3Yu1x7hvuflQyaQxYhifUc3t4X8PcaYkYEXG9+vPavAZ0Hl5tQ4NrtX+oIbluCIZtTlwGuoI9X8/KihO/8AVqGYvMe6kCnYPyPMbfwqfh5dVZ5IZNPiHhZS63G1IgHjXHNVUxvqsF0sDfla29Zlk0i4pW4zznRh2Grnz0gnpyPhUsXGfK4EKmQ+yI9lnEZlgkhcljA+hWuSSp3Xn4cvhT0sgPIiq17Pcomjw5KxDvJm1nWdKgEC1zYsdrch1NTM87RsLl6urS/SsXa2iMWRT+qTyVQedyWNe7xgdNLO5fPmX82/rxo9wnmCgPEb6mjmI8P0LflQDLzu39eNT+Ff/VL5rKPnC9anmmkqtCxR7C5zF3KxyKxsLGw2538aAdKOcI8LS4/ELDED4u9vRRerE+PQDqassUmtMRJA6lYo27w8tifwuaccu4Px2KkikjwsiRgNdpbR3BA5Bjc/Kri4c4Ww2XxCOJRfq7AGRvNmtc0Qnx3QVy8nqcMA3NnsFY2Mu4VK4ngPHR4liYdY7oABHU9QSN7b86Wfo0uBMi4iGVSTqvputvG/LnX0O2JbxPurlJLqBU2YHYgi4399cwdfZe7SrvLlfMmVZx3Vwy3Rt7Dp7vyqWucwxK3cxkM3jsP57eQqyuNuy5MQe8woSJwu6BbK3O3LYHp8qp7HYB4XMcqFHXYqwsf6867OJmxZQth37Kl8ZZyo5a/x3NHcJnUXcLHIrHaxt77870DIrnW+lWjuIzyMRGOJCAQRc8t+Z53JqzeFeAk+r0kxY7zVH3ndi9gttSjbdmt/EDzqlquPh3tP+iwwwY/DzRssa6JAvroBZW0mxvawuL/CuR1R2Q1jfL83uPevkrYtN+pQshzPKsVIcMIWwusEK2oKCT0JJOlrePhagfCWTPiMTLg0s8SM95TbSEDEXPjq6W6ny2tZMHl+aw953ccyNcaiumQHqL2DBtx+FA+zLK48LiMwwytqaOZLE21aNJtf3E2PnXKHUy2ORzQQ4Aek71vVq3w9whedwZfk4RGhaaST0iobew21MTsBfkLUSx/B2HODOJwaGINEZgtzv6GqxBJsbDoelcePjlsOMWXGx4iWRo10oP0RC3HiLm/ME9aA572i4jHxvhsDhnWPuzrI9KTQBuPR9FFtt4nkKcUmRMI5GE/6iePsEiGiwUG4F4/fBalcNJG3pW+8D1IJ5X61beW9oOAxqL/tCRS8ikp7sn4nY/A184hq9qr1JaCs30X0xmHDEso1o6Nfkb7e+42oVhMszLD7CJZV521A/I3BFUfk/EeIwrq8ErxlegY6fivqkeVX7wbxe+Owyyh7N6si2B0sOYuehuCKyTYEc+zgrhmPhbXIS5nox040jAYkMpvdQtvdqLbiumXYHNSyaMK0Y+9rdFG48NR/hT6cVIfv2tz2U/yqHjXna2mUgX3CgXI8OWx86kMFgbprZZTlhxta4XLMQE+2eGM+Au5/jb8KCZpmODwqtLMwk0NboWLWvoA8bfzr2IbVqSTvmDS6VuLWKgEekNyhPU+dU3xpm7T4qQnSAjFAF2XY2J8d2ubnelFiRRm2tpDZC9MvE3azLionRNUCt91CeV+Rfny52sKQXl2HlXEVg1sAAVi6Zdzb+vGiHCclsbh/OUD94Ff51Ay4bt/XjWuExBjkVxzRgw/wkH+VVuFtISWHW23h/Kvpbs64cTAYCMAfaygSSNvclgLDfkALC1UIuAU5kIihdGxIGhebKzhgoPmpr6axbWNhsALCuT1XKMOPbfdXRN1OXJ3JO9Cc54khw1u9exI2Ubsfh/M17Ps0MMV0GqRiEjU9Wb+r/ClfD8DanMmKkZ3bdguwv5nmfhYeFeRgha5viynb9yuiB2UybtDQIJBh5ShJUMdIUnrvv/XuojkvFcOLNkbS43KNbV7x4/Cu/wBDQIE0LoAsFsCLe6l3NeBcM/ppqw8i7rJGSLHobe/3Va3yz/SQR8+VItcOE5MaVOP+FBjcMdI+3jBaM9TtunuI5edq75Bm8okOFxZBmUaklAssqD7w8HH3h8aYKqbrxZQQf+Qig4UV8usLHfYjY3rlenrtW4eXD4oSINKTgtboGHrW8jcH4mkavoWPMJ4xIPdcp7dLqWLVYkHaZBiIEhzLCCfRa0iEBuVr2JFiRzsbHwquyK7wYV2BZVYhd2IUkDzJAsPjUMiCOUDX7cG6Sa4jhWW3azDh4O5y/Cd0BexkIIBPNioJLH3nwpGyzinEYfFHEpITKxJctuH1G7Bh1B/K1Q8Ll8sgJjikdRzKIzAfECuAgYnSFJa9tNje/hbnfyqiLEx4w4AXfN7n7qRc4q0MR2s4TExBMbgTIRvYFWW/ipazLQLOO0kdy2HwGHTBwvcMVsZGvtzGw22vufMUqYvKpogDJDJGD1dGUfMiogFz/Kq4sDGbu3jtZr+nCZe73WAK1qZPl8iFQ8bqW3UMrAt7gRc/Ct8Tks8Y1SQyovi8bqPmRauj4jO6roqEpo5kXGOKwaMkEgRWbUbojb2te5F+QoJprvhMDJKbRo8h8EVmP4cqkXBosqNXsmdu1LMT/wC+P+nFb3+rzrRe03MLk/SOfO6Rn5ejtS/i8rmh/SxSR35a0Zb/ADFRlQ8huT8TSDwRYKXht7Jkk7Q8e3PEv8kH8FpelfUSxO5JJPmdzUmfKpY1DyRSohNtTIyg+QJHOueGwTynTGju3gilj+ANAe2rvZSDa4C4AVgrXefDNGxV1ZWGxVgVYe8HcVqV2qYIIsIWMt5t/XjXBan5Bl0k0pjiRpHO4Vd2IFybfCiSdn2Y9MHPv/dH51AJe6JcLYcS5hlsjGwd1Rj/AH4Tby5qI/nX0Hj/AFzXzeuCxGFGmRHimw8iYlVbZtJIVmFr9VQ8786+h1xomiSZSSJI1cHxDC/wrznWxcA+Tlox/iS5iMYhxjO/qYWIW5evIem/PSPxNeyfP4Z7pGfSXmCQTz5ggm/8qH43FJDjZldAyTojkEAi4uDsevLlXfhnIsHFq7lLFm1ekdRB6Bb7gViGM2XGAHK6ojeBqrZHb0C4l4pXCgaig/a1km/QBR5czR55IwSC6gjmCQOnmfMUGz54Hj0yqsimxAYbeR8Qd+dY24picDKNkxb9m8oDmnEHfQLiY4nV8MVmDkeiRqCugbqGUn5CniGS/utf+Yqus/zYmAwoAquViRAP1ja3w50/4U7bHy3622p5bAI20K3NfTZD4zG4g80kftlwwOFiawuJbX2uAVJt8xyqm2qy+2TOQ0keHU37u7OPNgLf9v8AGq0r1PSWObjN1Lk5Bt+y2VrV9J8G4hMRl8Ld1HGsqENGgsnMoQB4EDrvXzYFr6M7NEIyzCggg6Sd9tjIxH4Vg/xD/ksPvqTg5KWOEe0Z5cwGESKOPDXdI1QEMugHSSb2N9O4t1on2i5oMuUYqCGL6TMwjMrLchVUk7eJ2F/nyFV72fwMM6jGk3WSXULG42e9/Dp4c6c+3CMnCQEAkCc3PheM291YZYY250bG8OG+/PPKkCSwlMfBubHMcvV8Qitr1pItvQaxtexva4/8VWfAMgwuctAERlaWSEMwuyhS1mU9DsL+Ip+7IYyMsjuLXkkIvtcaufu86Qcjw7f/AJGRpbbFSsdjsPSNz4CxG/nSxwGvyYx8IBoJu4aVYfaRn5wUCYiNEact3UbuNWgMNTEe/SOte7OuJpMxwjtiAjMshjaw9FgVDC67jkbH3UL7bIycDGQCQs4uQL2ujDfw32rTsQiIwUxIIDT7EjY2jUG3jvt76yCNn4Z4v6g7n7qdnxKSUeCVlzuTBpdYlcsSOaxgBiB57hR8PCn7jvOhlODjjwSJE0jFVsAdIUXZt/WY3Aub9aXMRnIwfEckk3oxyegWINgHRQH/AGdQ3Pvo92w5HJiMLFLCpk7pyWCjUdLqPSAHMAgcvGt8kjpJ4Gy/AWj6E17qAFB1crn2Z8WyZik0GM0y6QGuyizKxsVYcjY2sfOl/H5McrzvD9xYRTsukEarK76HTfw6HmLj4lOxfh+WPvp5EZFZVRNQKk2OpjY/dGwv7/ChPHPFUU2bYYowMWGdAXHqk94Gcg9QNhfyNSYD5ySOH4NO49rpL9AJ5Tr2uC+WP/vYv89DOxfMWfDzRG2mJ102AB9MEm5HPcdaO9pWWSYjLpEhUu4ZGCruSFa5sOptvQjsjyGfDwzNPGY+9ZSqts1lBBJHMC561gY9v4Y5pO+r7qZH5iRe1n+05P2I/wDTFJ4p17XsOwzFmIIV0TSSDY2WxseRsdjSTbnXr+nm8aP6BZZPiKaeyr+0f+VN/pPTxxXiMVhsSuGwk5UZikIWMN6UUjEd46Dmisu9xtu1txVW8N5tLhsQ80LaJEvZrA2uSORBHKiz9qGYMysZwWS+ljFCSt9jpJS4uNtq0VarR/tOWPDZpCm/dJhkibqSh1ox8zYlr+NGuy3ifRry+YrqiY901/WF9xcm1gLFbcwfKqrz3P5sZIJMQ/eOFC3so2F7D0QB1NdMW5McMykhrd2x6h4/VPvKaT8DWTLxWzs0O9/7qbHaDauftAyZ3RZ4vXiJ2HVTz/r30L4SzdJXA1BHHNWNj/5oXwx2xWQR41DJaw75bXIPMuOth1G5oBxfBGJEmwzqYpBqTSwbTfcobctJ6GuViQSxfkyD6FdRmYWtNK3M7y6SQBoyhYH7wQADxBKkm1BuI5IEUtLMAwF7bFj7gKk8I8OocEpmTUzjUQ1+R5AdQLb1X3aDkgw8lkvoI1WPmfxANWSwtkkaHGkxkOY3U32RThCI4zFd+VIhg2jB6uw5nzC/LannNM7hwcRlnawvZQObEdAPOqy4e7Qo8HhhFHCWkuWLFrKWN+fX9XlStn2fTYuQyTPc9ByVR4KOlVnpz55vVswcKh2VtZNkqPnOaNiZ5Jn5yMT7h0HwFh8KH108a5ivRtaGgALATZtbinKHj/NFUASyWAAF4lO1vHT4UmXogM+n5d634flVGRCJatoP1VsRYL1k/ZE8PxLmEeIkxCvKJpQA7aAdQFrAgrawsOQrtmvFuZYiJopXlaNral7sC9jfey350G+vcR7Vvw/KsnPZ/at+H5VT5e3B2hthX3B3cjuD40zSNFjSWYIihVHdqbACwG6X2G1Rk4kzEYhsQJJu+ZAhfQN1G4W2m1gRflQoZ5P7Vvw/KsHPJ/av+H5UvLbk6G7ouDu5Gsx4szOeJo5ZJmjcWZdAFxzsbKDXss4ozKCNYopJljX1V0Agb8hdSed+tBfr2f2rfh+VajPZ/at+H5UeWGnTobXakXB3cpmc4zGYt1fEd7IyjSCV5C97CwA5m9T8m4lzLCqFheYIOSMutR7gwNvhagv15P7Vvw/KvfXk/tX/AAqRgLm6C1tdkrg7u/ZHs24szPEqVlebQdiqroB9+kAn4ml/6ul9m/7prf68n9q/zrJzuf2r/MflTjidGKY1oQfLnku/ZMWV8ZZpBGI0eTQuyh4w5A6AFhe3lvUePiLMhKZhJP3jLpLWv6N76bEWAv4Cgn17P7V/nW315P7V/wAPyqvyvJ0N3T1Qd3fspnEGe4vEaBinkbTfQHAAF7XtYDfYb0IBrrPjnktrYtblfzrmF51siZoaG0B9Flk06vTx810y9fSl9/8AM1DFTsF60v7X82qLapNVYXbAFO8UyKzrf1EIBY9Fv0B8t/DnT5mGMwsS90mGgMix99JFdigZBsrEHdwrPeq9HOiGS/p181cH3GNr1nnh1+onhRc2911zzPVxFtOGggt1jDaj5E3tb4Ub4T4NLhMRMpETG6Dq+k8z/dvt570oRrcivovPcKqxwqqgKo0gDkAFWwqTmhkdNWzDa10zWuGxR/LZFljVgCFI3A6Hwt4UH4wyiBoSJFBbkpN7787eVqW1mZblWIN+hI8K1lnZrFiSfM+dZXOadyN1129OIkvVt2VUcR5C+El0sDoa7Rt0Zb/xHI0Iq5u0fDqcpiYjdZFIPhcsD8xVO2rezgLhSUHuA7lcb1gV1Ub1qBvU1Ba2rxroRWrChCwKya8RXrUIWFrxFera1CFpXrVm1ZtQhYIrFq2NbKNxQhaVsBXnrH5UIXgtZtWa8KELyitga1NZoQv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9464" name="Picture 8" descr="http://www.pemic.cz/fotocache/bigorig/http--d----l----l--img.pemic.cz--l--sortimg--l--001--l--0--l--6--l--0010643-2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772816"/>
            <a:ext cx="2667000" cy="1847851"/>
          </a:xfrm>
          <a:prstGeom prst="rect">
            <a:avLst/>
          </a:prstGeom>
          <a:noFill/>
        </p:spPr>
      </p:pic>
      <p:pic>
        <p:nvPicPr>
          <p:cNvPr id="19466" name="Picture 10" descr="http://t1.gstatic.com/images?q=tbn:ANd9GcRdAu9g8mId2_CsDy5lczTKi2TskOuGTxpSqmzrscmMeupPLft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005064"/>
            <a:ext cx="2228850" cy="2047876"/>
          </a:xfrm>
          <a:prstGeom prst="rect">
            <a:avLst/>
          </a:prstGeom>
          <a:noFill/>
        </p:spPr>
      </p:pic>
      <p:pic>
        <p:nvPicPr>
          <p:cNvPr id="19468" name="Picture 12" descr="http://t0.gstatic.com/images?q=tbn:ANd9GcTgj0uTbSTFX9afpxj14EANx2KTb1gbHbSIiMW4J_sungov97Aoq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1772816"/>
            <a:ext cx="2524125" cy="1809751"/>
          </a:xfrm>
          <a:prstGeom prst="rect">
            <a:avLst/>
          </a:prstGeom>
          <a:noFill/>
        </p:spPr>
      </p:pic>
      <p:pic>
        <p:nvPicPr>
          <p:cNvPr id="19472" name="Picture 16" descr="http://t2.gstatic.com/images?q=tbn:ANd9GcR9U-u5eeCtaVfXpkdQu28MwxhXyDEnKpcVDIx13L-mFuMBv9fYS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4209228"/>
            <a:ext cx="2520280" cy="1692451"/>
          </a:xfrm>
          <a:prstGeom prst="rect">
            <a:avLst/>
          </a:prstGeom>
          <a:noFill/>
        </p:spPr>
      </p:pic>
      <p:pic>
        <p:nvPicPr>
          <p:cNvPr id="19476" name="Picture 20" descr="http://i.mimibazar.cz/s/bc/1/081007/12/a17036530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4797152"/>
            <a:ext cx="1714500" cy="11811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František </a:t>
            </a:r>
            <a:r>
              <a:rPr lang="cs-CZ" b="1" dirty="0" err="1" smtClean="0"/>
              <a:t>Hrubín</a:t>
            </a:r>
            <a:r>
              <a:rPr lang="cs-CZ" b="1" dirty="0" smtClean="0"/>
              <a:t>: Malá pohádka o řepě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3081536" cy="568863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Dědek řepu nasadil,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u pole se posadil,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čekal, </a:t>
            </a:r>
            <a:r>
              <a:rPr lang="cs-CZ" sz="1800" dirty="0" err="1" smtClean="0">
                <a:latin typeface="Arial Narrow" pitchFamily="34" charset="0"/>
              </a:rPr>
              <a:t>čekal</a:t>
            </a:r>
            <a:r>
              <a:rPr lang="cs-CZ" sz="1800" dirty="0" smtClean="0">
                <a:latin typeface="Arial Narrow" pitchFamily="34" charset="0"/>
              </a:rPr>
              <a:t>,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mráz ho lekal,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sluníčka se bál,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dešti jenom lál.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Bez večeře, bez oběda,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čeká dědeček,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najednou se hlína zvedá,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roste kopeček.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 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"Bábo, roste řepa!"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"Dědku, ty mě šidí!"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"Bábo, což si slepá?"</a:t>
            </a:r>
          </a:p>
          <a:p>
            <a:pPr>
              <a:buNone/>
            </a:pPr>
            <a:r>
              <a:rPr lang="cs-CZ" sz="1800" dirty="0" smtClean="0">
                <a:latin typeface="Arial Narrow" pitchFamily="34" charset="0"/>
              </a:rPr>
              <a:t>"Prosím tě, co vidíš?"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pPr>
              <a:buNone/>
            </a:pPr>
            <a:endParaRPr lang="cs-CZ" sz="1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1052736"/>
            <a:ext cx="302433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Zavolali vnučku,</a:t>
            </a:r>
          </a:p>
          <a:p>
            <a:r>
              <a:rPr lang="cs-CZ" dirty="0" smtClean="0">
                <a:latin typeface="Arial Narrow" pitchFamily="34" charset="0"/>
              </a:rPr>
              <a:t>vnučka pejska,</a:t>
            </a:r>
          </a:p>
          <a:p>
            <a:r>
              <a:rPr lang="cs-CZ" dirty="0" smtClean="0">
                <a:latin typeface="Arial Narrow" pitchFamily="34" charset="0"/>
              </a:rPr>
              <a:t>pejsek kočku, kočka myš.</a:t>
            </a:r>
          </a:p>
          <a:p>
            <a:r>
              <a:rPr lang="cs-CZ" dirty="0" smtClean="0">
                <a:latin typeface="Arial Narrow" pitchFamily="34" charset="0"/>
              </a:rPr>
              <a:t> </a:t>
            </a:r>
          </a:p>
          <a:p>
            <a:r>
              <a:rPr lang="cs-CZ" dirty="0" smtClean="0">
                <a:latin typeface="Arial Narrow" pitchFamily="34" charset="0"/>
              </a:rPr>
              <a:t>Chytli se a čekají,</a:t>
            </a:r>
          </a:p>
          <a:p>
            <a:r>
              <a:rPr lang="cs-CZ" dirty="0" smtClean="0">
                <a:latin typeface="Arial Narrow" pitchFamily="34" charset="0"/>
              </a:rPr>
              <a:t>šepty, </a:t>
            </a:r>
            <a:r>
              <a:rPr lang="cs-CZ" dirty="0" err="1" smtClean="0">
                <a:latin typeface="Arial Narrow" pitchFamily="34" charset="0"/>
              </a:rPr>
              <a:t>šepty</a:t>
            </a:r>
            <a:r>
              <a:rPr lang="cs-CZ" dirty="0" smtClean="0">
                <a:latin typeface="Arial Narrow" pitchFamily="34" charset="0"/>
              </a:rPr>
              <a:t>, šeptají -</a:t>
            </a:r>
          </a:p>
          <a:p>
            <a:r>
              <a:rPr lang="cs-CZ" dirty="0" smtClean="0">
                <a:latin typeface="Arial Narrow" pitchFamily="34" charset="0"/>
              </a:rPr>
              <a:t>neslyšíš?</a:t>
            </a:r>
          </a:p>
          <a:p>
            <a:r>
              <a:rPr lang="cs-CZ" dirty="0" smtClean="0">
                <a:latin typeface="Arial Narrow" pitchFamily="34" charset="0"/>
              </a:rPr>
              <a:t> </a:t>
            </a:r>
          </a:p>
          <a:p>
            <a:r>
              <a:rPr lang="cs-CZ" dirty="0" smtClean="0">
                <a:latin typeface="Arial Narrow" pitchFamily="34" charset="0"/>
              </a:rPr>
              <a:t>Myšce byla dlouhá chvíle,</a:t>
            </a:r>
          </a:p>
          <a:p>
            <a:r>
              <a:rPr lang="cs-CZ" sz="1600" dirty="0" smtClean="0">
                <a:latin typeface="Arial Narrow" pitchFamily="34" charset="0"/>
              </a:rPr>
              <a:t>hopsala</a:t>
            </a:r>
            <a:r>
              <a:rPr lang="cs-CZ" dirty="0" smtClean="0">
                <a:latin typeface="Arial Narrow" pitchFamily="34" charset="0"/>
              </a:rPr>
              <a:t> si rozpustile,</a:t>
            </a:r>
          </a:p>
          <a:p>
            <a:r>
              <a:rPr lang="cs-CZ" dirty="0" smtClean="0">
                <a:latin typeface="Arial Narrow" pitchFamily="34" charset="0"/>
              </a:rPr>
              <a:t>trhla kočkou,</a:t>
            </a:r>
          </a:p>
          <a:p>
            <a:r>
              <a:rPr lang="cs-CZ" dirty="0" smtClean="0">
                <a:latin typeface="Arial Narrow" pitchFamily="34" charset="0"/>
              </a:rPr>
              <a:t>kočka pejskem,</a:t>
            </a:r>
          </a:p>
          <a:p>
            <a:r>
              <a:rPr lang="cs-CZ" dirty="0" smtClean="0">
                <a:latin typeface="Arial Narrow" pitchFamily="34" charset="0"/>
              </a:rPr>
              <a:t>pejsek vnučkou,</a:t>
            </a:r>
          </a:p>
          <a:p>
            <a:r>
              <a:rPr lang="cs-CZ" dirty="0" smtClean="0">
                <a:latin typeface="Arial Narrow" pitchFamily="34" charset="0"/>
              </a:rPr>
              <a:t>bába </a:t>
            </a:r>
            <a:r>
              <a:rPr lang="cs-CZ" dirty="0" err="1" smtClean="0">
                <a:latin typeface="Arial Narrow" pitchFamily="34" charset="0"/>
              </a:rPr>
              <a:t>dědkem</a:t>
            </a:r>
            <a:r>
              <a:rPr lang="cs-CZ" dirty="0" smtClean="0">
                <a:latin typeface="Arial Narrow" pitchFamily="34" charset="0"/>
              </a:rPr>
              <a:t> -</a:t>
            </a:r>
          </a:p>
          <a:p>
            <a:r>
              <a:rPr lang="cs-CZ" dirty="0" err="1" smtClean="0">
                <a:latin typeface="Arial Narrow" pitchFamily="34" charset="0"/>
              </a:rPr>
              <a:t>dědek</a:t>
            </a:r>
            <a:r>
              <a:rPr lang="cs-CZ" dirty="0" smtClean="0">
                <a:latin typeface="Arial Narrow" pitchFamily="34" charset="0"/>
              </a:rPr>
              <a:t> prázdné ruce měl,</a:t>
            </a:r>
          </a:p>
          <a:p>
            <a:r>
              <a:rPr lang="cs-CZ" dirty="0" smtClean="0">
                <a:latin typeface="Arial Narrow" pitchFamily="34" charset="0"/>
              </a:rPr>
              <a:t>nikoho se nedržel,</a:t>
            </a:r>
          </a:p>
          <a:p>
            <a:r>
              <a:rPr lang="cs-CZ" dirty="0" smtClean="0">
                <a:latin typeface="Arial Narrow" pitchFamily="34" charset="0"/>
              </a:rPr>
              <a:t>udělali </a:t>
            </a:r>
            <a:r>
              <a:rPr lang="cs-CZ" dirty="0" err="1" smtClean="0">
                <a:latin typeface="Arial Narrow" pitchFamily="34" charset="0"/>
              </a:rPr>
              <a:t>bác</a:t>
            </a:r>
            <a:r>
              <a:rPr lang="cs-CZ" dirty="0" smtClean="0">
                <a:latin typeface="Arial Narrow" pitchFamily="34" charset="0"/>
              </a:rPr>
              <a:t>!</a:t>
            </a:r>
          </a:p>
          <a:p>
            <a:r>
              <a:rPr lang="cs-CZ" dirty="0" smtClean="0">
                <a:latin typeface="Arial Narrow" pitchFamily="34" charset="0"/>
              </a:rPr>
              <a:t>Kopeček se ještě chvěje,</a:t>
            </a:r>
          </a:p>
          <a:p>
            <a:r>
              <a:rPr lang="cs-CZ" dirty="0" smtClean="0">
                <a:latin typeface="Arial Narrow" pitchFamily="34" charset="0"/>
              </a:rPr>
              <a:t>jak se pod ním krtek směje.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692696"/>
            <a:ext cx="2088232" cy="724942"/>
          </a:xfrm>
          <a:ln w="38100">
            <a:solidFill>
              <a:srgbClr val="00B050"/>
            </a:solidFill>
            <a:prstDash val="solid"/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71600" y="980728"/>
            <a:ext cx="3600400" cy="2088232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Arial Narrow" pitchFamily="34" charset="0"/>
              </a:rPr>
              <a:t>Co se to leskne v rybníce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Arial Narrow" pitchFamily="34" charset="0"/>
              </a:rPr>
              <a:t>Komu to spadla čepice?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Arial Narrow" pitchFamily="34" charset="0"/>
              </a:rPr>
              <a:t>Třpytí se , </a:t>
            </a:r>
            <a:r>
              <a:rPr lang="cs-CZ" sz="2400" b="1" dirty="0" smtClean="0">
                <a:solidFill>
                  <a:srgbClr val="FF0000"/>
                </a:solidFill>
                <a:latin typeface="Arial Narrow" pitchFamily="34" charset="0"/>
              </a:rPr>
              <a:t>leskne</a:t>
            </a:r>
            <a:r>
              <a:rPr lang="cs-CZ" b="1" dirty="0" smtClean="0">
                <a:solidFill>
                  <a:srgbClr val="FF0000"/>
                </a:solidFill>
                <a:latin typeface="Arial Narrow" pitchFamily="34" charset="0"/>
              </a:rPr>
              <a:t> u sítí,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Arial Narrow" pitchFamily="34" charset="0"/>
              </a:rPr>
              <a:t>Nikdo ji rukou nechytí</a:t>
            </a:r>
            <a:endParaRPr lang="cs-CZ" b="1" dirty="0">
              <a:solidFill>
                <a:srgbClr val="FF0000"/>
              </a:solidFill>
              <a:latin typeface="Arial Narrow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772816"/>
            <a:ext cx="28803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Pán v červeném klobouce</a:t>
            </a: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rozhlíží se po louce,</a:t>
            </a: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slunci nikdy nesmeká,</a:t>
            </a: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Ale větru, ale větru</a:t>
            </a: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smekne zdaleka.</a:t>
            </a:r>
            <a:endParaRPr lang="cs-CZ" sz="2400" b="1" dirty="0">
              <a:solidFill>
                <a:schemeClr val="accent5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3573016"/>
            <a:ext cx="34563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Do šatů mě nabíráš,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pak přede mnou zavíráš,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 teple pro mne slzí oči,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vše se za mnou venku točí,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beru z hlavy klobouky,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nepouštěj mne do mouky.</a:t>
            </a:r>
            <a:endParaRPr lang="cs-CZ" sz="2000" b="1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5241776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MODRÁ  A BÍLÁ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4017640" cy="432048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BÍLÁ ………., MODRÉ MRAZY,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……………….CELÍ NAZÍ.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PROČ SI SNĚHULÁKU NÁŠ,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ZE ZIMY NIC NEDĚLÁŠ?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NIC LEPŠÍHO NAD MRÁZ NENÍ,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ZIMA JE MÉ POTĚŠENÍ,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MODRÁ ZIMA, BÍLÝ……….,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DĚTI V TEPLÝCH……………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2048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ČEPICÍCH</a:t>
            </a:r>
            <a:endParaRPr lang="cs-CZ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99695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SNĚHULÁCI</a:t>
            </a:r>
            <a:endParaRPr lang="cs-CZ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41490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ZIMA</a:t>
            </a:r>
            <a:endParaRPr lang="cs-CZ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37170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SNÍH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http://t2.gstatic.com/images?q=tbn:ANd9GcRavhQCFnTsPAy4ZIfovrEj_Eeh7ijo3vMV7P8WQtOPDe9YfFC1o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077072"/>
            <a:ext cx="1695460" cy="186500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187624" y="119675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František HRUBÍN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2" name="Picture 4" descr="http://t2.gstatic.com/images?q=tbn:ANd9GcR4wz8yP48j4gB6V2QqW0LQ0XJRYRBF4F70iBlvUOV56O0BnFg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620688"/>
            <a:ext cx="2016224" cy="20616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400" dirty="0" smtClean="0">
                <a:latin typeface="Arial Narrow" pitchFamily="34" charset="0"/>
              </a:rPr>
              <a:t>J. </a:t>
            </a:r>
            <a:r>
              <a:rPr lang="cs-CZ" sz="2400" dirty="0" err="1" smtClean="0">
                <a:latin typeface="Arial Narrow" pitchFamily="34" charset="0"/>
              </a:rPr>
              <a:t>Halasová</a:t>
            </a:r>
            <a:r>
              <a:rPr lang="cs-CZ" sz="2400" dirty="0" smtClean="0">
                <a:latin typeface="Arial Narrow" pitchFamily="34" charset="0"/>
              </a:rPr>
              <a:t>, S. </a:t>
            </a:r>
            <a:r>
              <a:rPr lang="cs-CZ" sz="2400" dirty="0" err="1" smtClean="0">
                <a:latin typeface="Arial Narrow" pitchFamily="34" charset="0"/>
              </a:rPr>
              <a:t>Grolichová</a:t>
            </a:r>
            <a:r>
              <a:rPr lang="cs-CZ" sz="2000" dirty="0" smtClean="0">
                <a:latin typeface="Arial Narrow" pitchFamily="34" charset="0"/>
              </a:rPr>
              <a:t/>
            </a:r>
            <a:br>
              <a:rPr lang="cs-CZ" sz="2000" dirty="0" smtClean="0">
                <a:latin typeface="Arial Narrow" pitchFamily="34" charset="0"/>
              </a:rPr>
            </a:br>
            <a:r>
              <a:rPr lang="cs-CZ" sz="2400" dirty="0" smtClean="0">
                <a:latin typeface="Arial Narrow" pitchFamily="34" charset="0"/>
              </a:rPr>
              <a:t>Čítanka </a:t>
            </a:r>
            <a:r>
              <a:rPr lang="cs-CZ" sz="2400" dirty="0" smtClean="0">
                <a:latin typeface="Arial Narrow" pitchFamily="34" charset="0"/>
              </a:rPr>
              <a:t>pro 2. ročník </a:t>
            </a:r>
            <a:r>
              <a:rPr lang="cs-CZ" sz="2400" dirty="0" smtClean="0">
                <a:latin typeface="Arial Narrow" pitchFamily="34" charset="0"/>
              </a:rPr>
              <a:t>DIDAKTIS 2007,</a:t>
            </a:r>
            <a:r>
              <a:rPr lang="cs-CZ" sz="2000" dirty="0" smtClean="0">
                <a:latin typeface="Arial Narrow" pitchFamily="34" charset="0"/>
              </a:rPr>
              <a:t> </a:t>
            </a:r>
            <a:r>
              <a:rPr lang="cs-CZ" sz="2400" dirty="0" smtClean="0">
                <a:latin typeface="Arial Narrow" pitchFamily="34" charset="0"/>
              </a:rPr>
              <a:t>ISBN: 978-80-7358-134-3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err="1" smtClean="0">
                <a:latin typeface="Arial Narrow" pitchFamily="34" charset="0"/>
              </a:rPr>
              <a:t>Hrubín</a:t>
            </a:r>
            <a:r>
              <a:rPr lang="cs-CZ" sz="2400" dirty="0" smtClean="0">
                <a:latin typeface="Arial Narrow" pitchFamily="34" charset="0"/>
              </a:rPr>
              <a:t> </a:t>
            </a:r>
            <a:r>
              <a:rPr lang="cs-CZ" sz="2400" dirty="0" smtClean="0">
                <a:latin typeface="Arial Narrow" pitchFamily="34" charset="0"/>
              </a:rPr>
              <a:t>František:Špalíček </a:t>
            </a:r>
            <a:r>
              <a:rPr lang="cs-CZ" sz="2400" dirty="0" smtClean="0">
                <a:latin typeface="Arial Narrow" pitchFamily="34" charset="0"/>
              </a:rPr>
              <a:t>veršů a </a:t>
            </a:r>
            <a:r>
              <a:rPr lang="cs-CZ" sz="2400" dirty="0" smtClean="0">
                <a:latin typeface="Arial Narrow" pitchFamily="34" charset="0"/>
              </a:rPr>
              <a:t>pohádek,ALBATROS </a:t>
            </a:r>
            <a:r>
              <a:rPr lang="cs-CZ" sz="2400" smtClean="0">
                <a:latin typeface="Arial Narrow" pitchFamily="34" charset="0"/>
              </a:rPr>
              <a:t>2008, ISBN:</a:t>
            </a:r>
            <a:r>
              <a:rPr lang="cs-CZ" sz="2400" smtClean="0">
                <a:latin typeface="Arial Narrow" pitchFamily="34" charset="0"/>
              </a:rPr>
              <a:t>978-80-00-02190-4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err="1" smtClean="0">
                <a:latin typeface="Arial Narrow" pitchFamily="34" charset="0"/>
              </a:rPr>
              <a:t>cs.wikipedia.org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smtClean="0">
                <a:latin typeface="Arial Narrow" pitchFamily="34" charset="0"/>
                <a:hlinkClick r:id="rId2"/>
              </a:rPr>
              <a:t>http://</a:t>
            </a:r>
            <a:r>
              <a:rPr lang="cs-CZ" sz="2400" dirty="0" smtClean="0">
                <a:latin typeface="Arial Narrow" pitchFamily="34" charset="0"/>
                <a:hlinkClick r:id="rId2"/>
              </a:rPr>
              <a:t>knihy.</a:t>
            </a:r>
            <a:r>
              <a:rPr lang="cs-CZ" sz="2400" dirty="0" err="1" smtClean="0">
                <a:latin typeface="Arial Narrow" pitchFamily="34" charset="0"/>
                <a:hlinkClick r:id="rId2"/>
              </a:rPr>
              <a:t>abz.cz</a:t>
            </a:r>
            <a:r>
              <a:rPr lang="cs-CZ" sz="2400" dirty="0" smtClean="0">
                <a:latin typeface="Arial Narrow" pitchFamily="34" charset="0"/>
                <a:hlinkClick r:id="rId2"/>
              </a:rPr>
              <a:t>/prodej/</a:t>
            </a:r>
            <a:r>
              <a:rPr lang="cs-CZ" sz="2400" dirty="0" err="1" smtClean="0">
                <a:latin typeface="Arial Narrow" pitchFamily="34" charset="0"/>
                <a:hlinkClick r:id="rId2"/>
              </a:rPr>
              <a:t>dvakrat</a:t>
            </a:r>
            <a:r>
              <a:rPr lang="cs-CZ" sz="2400" dirty="0" smtClean="0">
                <a:latin typeface="Arial Narrow" pitchFamily="34" charset="0"/>
                <a:hlinkClick r:id="rId2"/>
              </a:rPr>
              <a:t>-sedm-</a:t>
            </a:r>
            <a:r>
              <a:rPr lang="cs-CZ" sz="2400" dirty="0" err="1" smtClean="0">
                <a:latin typeface="Arial Narrow" pitchFamily="34" charset="0"/>
                <a:hlinkClick r:id="rId2"/>
              </a:rPr>
              <a:t>pohadek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smtClean="0">
                <a:latin typeface="Arial Narrow" pitchFamily="34" charset="0"/>
                <a:hlinkClick r:id="rId3"/>
              </a:rPr>
              <a:t>http://</a:t>
            </a:r>
            <a:r>
              <a:rPr lang="cs-CZ" sz="2400" dirty="0" smtClean="0">
                <a:latin typeface="Arial Narrow" pitchFamily="34" charset="0"/>
                <a:hlinkClick r:id="rId3"/>
              </a:rPr>
              <a:t>www.</a:t>
            </a:r>
            <a:r>
              <a:rPr lang="cs-CZ" sz="2400" dirty="0" err="1" smtClean="0">
                <a:latin typeface="Arial Narrow" pitchFamily="34" charset="0"/>
                <a:hlinkClick r:id="rId3"/>
              </a:rPr>
              <a:t>svetdetskefantazie.cz</a:t>
            </a:r>
            <a:r>
              <a:rPr lang="cs-CZ" sz="2400" dirty="0" smtClean="0">
                <a:latin typeface="Arial Narrow" pitchFamily="34" charset="0"/>
                <a:hlinkClick r:id="rId3"/>
              </a:rPr>
              <a:t>/hrajeme-si-cely-den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smtClean="0">
                <a:latin typeface="Arial Narrow" pitchFamily="34" charset="0"/>
                <a:hlinkClick r:id="rId4"/>
              </a:rPr>
              <a:t>http://arieswww.powweb.com/_</a:t>
            </a:r>
            <a:r>
              <a:rPr lang="cs-CZ" sz="2400" dirty="0" smtClean="0">
                <a:latin typeface="Arial Narrow" pitchFamily="34" charset="0"/>
                <a:hlinkClick r:id="rId4"/>
              </a:rPr>
              <a:t>etc_titbits/tb_20080706_JTrnka.htm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smtClean="0">
                <a:latin typeface="Arial Narrow" pitchFamily="34" charset="0"/>
                <a:hlinkClick r:id="rId5"/>
              </a:rPr>
              <a:t>http://</a:t>
            </a:r>
            <a:r>
              <a:rPr lang="cs-CZ" sz="2400" dirty="0" smtClean="0">
                <a:latin typeface="Arial Narrow" pitchFamily="34" charset="0"/>
                <a:hlinkClick r:id="rId5"/>
              </a:rPr>
              <a:t>www.</a:t>
            </a:r>
            <a:r>
              <a:rPr lang="cs-CZ" sz="2400" dirty="0" err="1" smtClean="0">
                <a:latin typeface="Arial Narrow" pitchFamily="34" charset="0"/>
                <a:hlinkClick r:id="rId5"/>
              </a:rPr>
              <a:t>ctesyrad.cz</a:t>
            </a:r>
            <a:r>
              <a:rPr lang="cs-CZ" sz="2400" dirty="0" smtClean="0">
                <a:latin typeface="Arial Narrow" pitchFamily="34" charset="0"/>
                <a:hlinkClick r:id="rId5"/>
              </a:rPr>
              <a:t>/</a:t>
            </a:r>
            <a:r>
              <a:rPr lang="cs-CZ" sz="2400" dirty="0" err="1" smtClean="0">
                <a:latin typeface="Arial Narrow" pitchFamily="34" charset="0"/>
                <a:hlinkClick r:id="rId5"/>
              </a:rPr>
              <a:t>nejctivejsi</a:t>
            </a:r>
            <a:r>
              <a:rPr lang="cs-CZ" sz="2400" dirty="0" smtClean="0">
                <a:latin typeface="Arial Narrow" pitchFamily="34" charset="0"/>
                <a:hlinkClick r:id="rId5"/>
              </a:rPr>
              <a:t>/</a:t>
            </a:r>
            <a:r>
              <a:rPr lang="cs-CZ" sz="2400" dirty="0" err="1" smtClean="0">
                <a:latin typeface="Arial Narrow" pitchFamily="34" charset="0"/>
                <a:hlinkClick r:id="rId5"/>
              </a:rPr>
              <a:t>rikejte</a:t>
            </a:r>
            <a:r>
              <a:rPr lang="cs-CZ" sz="2400" dirty="0" smtClean="0">
                <a:latin typeface="Arial Narrow" pitchFamily="34" charset="0"/>
                <a:hlinkClick r:id="rId5"/>
              </a:rPr>
              <a:t>-si-se-mnou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smtClean="0">
                <a:latin typeface="Arial Narrow" pitchFamily="34" charset="0"/>
                <a:hlinkClick r:id="rId6"/>
              </a:rPr>
              <a:t>http://www.</a:t>
            </a:r>
            <a:r>
              <a:rPr lang="cs-CZ" sz="2400" dirty="0" err="1" smtClean="0">
                <a:latin typeface="Arial Narrow" pitchFamily="34" charset="0"/>
                <a:hlinkClick r:id="rId6"/>
              </a:rPr>
              <a:t>knihydaniel.cz</a:t>
            </a:r>
            <a:r>
              <a:rPr lang="cs-CZ" sz="2400" dirty="0" smtClean="0">
                <a:latin typeface="Arial Narrow" pitchFamily="34" charset="0"/>
                <a:hlinkClick r:id="rId6"/>
              </a:rPr>
              <a:t>/</a:t>
            </a:r>
            <a:r>
              <a:rPr lang="cs-CZ" sz="2400" dirty="0" err="1" smtClean="0">
                <a:latin typeface="Arial Narrow" pitchFamily="34" charset="0"/>
                <a:hlinkClick r:id="rId6"/>
              </a:rPr>
              <a:t>rikejte</a:t>
            </a:r>
            <a:r>
              <a:rPr lang="cs-CZ" sz="2400" dirty="0" smtClean="0">
                <a:latin typeface="Arial Narrow" pitchFamily="34" charset="0"/>
                <a:hlinkClick r:id="rId6"/>
              </a:rPr>
              <a:t>-si-</a:t>
            </a:r>
            <a:r>
              <a:rPr lang="cs-CZ" sz="2400" dirty="0" err="1" smtClean="0">
                <a:latin typeface="Arial Narrow" pitchFamily="34" charset="0"/>
                <a:hlinkClick r:id="rId6"/>
              </a:rPr>
              <a:t>pohadky</a:t>
            </a:r>
            <a:r>
              <a:rPr lang="cs-CZ" sz="2400" dirty="0" smtClean="0">
                <a:latin typeface="Arial Narrow" pitchFamily="34" charset="0"/>
                <a:hlinkClick r:id="rId6"/>
              </a:rPr>
              <a:t>-</a:t>
            </a:r>
            <a:r>
              <a:rPr lang="cs-CZ" sz="2400" dirty="0" err="1" smtClean="0">
                <a:latin typeface="Arial Narrow" pitchFamily="34" charset="0"/>
                <a:hlinkClick r:id="rId6"/>
              </a:rPr>
              <a:t>frantisek</a:t>
            </a:r>
            <a:r>
              <a:rPr lang="cs-CZ" sz="2400" dirty="0" smtClean="0">
                <a:latin typeface="Arial Narrow" pitchFamily="34" charset="0"/>
                <a:hlinkClick r:id="rId6"/>
              </a:rPr>
              <a:t>-</a:t>
            </a:r>
            <a:r>
              <a:rPr lang="cs-CZ" sz="2400" dirty="0" err="1" smtClean="0">
                <a:latin typeface="Arial Narrow" pitchFamily="34" charset="0"/>
                <a:hlinkClick r:id="rId6"/>
              </a:rPr>
              <a:t>hrubin</a:t>
            </a:r>
            <a:r>
              <a:rPr lang="cs-CZ" sz="2400" dirty="0" smtClean="0">
                <a:latin typeface="Arial Narrow" pitchFamily="34" charset="0"/>
                <a:hlinkClick r:id="rId6"/>
              </a:rPr>
              <a:t>-ilustrace-</a:t>
            </a:r>
            <a:r>
              <a:rPr lang="cs-CZ" sz="2400" dirty="0" err="1" smtClean="0">
                <a:latin typeface="Arial Narrow" pitchFamily="34" charset="0"/>
                <a:hlinkClick r:id="rId6"/>
              </a:rPr>
              <a:t>jiri</a:t>
            </a:r>
            <a:r>
              <a:rPr lang="cs-CZ" sz="2400" dirty="0" smtClean="0">
                <a:latin typeface="Arial Narrow" pitchFamily="34" charset="0"/>
                <a:hlinkClick r:id="rId6"/>
              </a:rPr>
              <a:t>-trnka/d-163294</a:t>
            </a:r>
            <a:r>
              <a:rPr lang="cs-CZ" sz="2400" dirty="0" smtClean="0">
                <a:latin typeface="Arial Narrow" pitchFamily="34" charset="0"/>
                <a:hlinkClick r:id="rId6"/>
              </a:rPr>
              <a:t>/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smtClean="0">
                <a:latin typeface="Arial Narrow" pitchFamily="34" charset="0"/>
                <a:hlinkClick r:id="rId7"/>
              </a:rPr>
              <a:t>http://knihy.</a:t>
            </a:r>
            <a:r>
              <a:rPr lang="cs-CZ" sz="2400" dirty="0" err="1" smtClean="0">
                <a:latin typeface="Arial Narrow" pitchFamily="34" charset="0"/>
                <a:hlinkClick r:id="rId7"/>
              </a:rPr>
              <a:t>heureka.cz</a:t>
            </a:r>
            <a:r>
              <a:rPr lang="cs-CZ" sz="2400" dirty="0" smtClean="0">
                <a:latin typeface="Arial Narrow" pitchFamily="34" charset="0"/>
                <a:hlinkClick r:id="rId7"/>
              </a:rPr>
              <a:t>/</a:t>
            </a:r>
            <a:r>
              <a:rPr lang="cs-CZ" sz="2400" dirty="0" err="1" smtClean="0">
                <a:latin typeface="Arial Narrow" pitchFamily="34" charset="0"/>
                <a:hlinkClick r:id="rId7"/>
              </a:rPr>
              <a:t>spalicek</a:t>
            </a:r>
            <a:r>
              <a:rPr lang="cs-CZ" sz="2400" dirty="0" smtClean="0">
                <a:latin typeface="Arial Narrow" pitchFamily="34" charset="0"/>
                <a:hlinkClick r:id="rId7"/>
              </a:rPr>
              <a:t>-</a:t>
            </a:r>
            <a:r>
              <a:rPr lang="cs-CZ" sz="2400" dirty="0" err="1" smtClean="0">
                <a:latin typeface="Arial Narrow" pitchFamily="34" charset="0"/>
                <a:hlinkClick r:id="rId7"/>
              </a:rPr>
              <a:t>versu</a:t>
            </a:r>
            <a:r>
              <a:rPr lang="cs-CZ" sz="2400" dirty="0" smtClean="0">
                <a:latin typeface="Arial Narrow" pitchFamily="34" charset="0"/>
                <a:hlinkClick r:id="rId7"/>
              </a:rPr>
              <a:t>-a-</a:t>
            </a:r>
            <a:r>
              <a:rPr lang="cs-CZ" sz="2400" dirty="0" err="1" smtClean="0">
                <a:latin typeface="Arial Narrow" pitchFamily="34" charset="0"/>
                <a:hlinkClick r:id="rId7"/>
              </a:rPr>
              <a:t>pohadek</a:t>
            </a:r>
            <a:r>
              <a:rPr lang="cs-CZ" sz="2400" dirty="0" smtClean="0">
                <a:latin typeface="Arial Narrow" pitchFamily="34" charset="0"/>
                <a:hlinkClick r:id="rId7"/>
              </a:rPr>
              <a:t>-</a:t>
            </a:r>
            <a:r>
              <a:rPr lang="cs-CZ" sz="2400" dirty="0" err="1" smtClean="0">
                <a:latin typeface="Arial Narrow" pitchFamily="34" charset="0"/>
                <a:hlinkClick r:id="rId7"/>
              </a:rPr>
              <a:t>frantisek</a:t>
            </a:r>
            <a:r>
              <a:rPr lang="cs-CZ" sz="2400" dirty="0" smtClean="0">
                <a:latin typeface="Arial Narrow" pitchFamily="34" charset="0"/>
                <a:hlinkClick r:id="rId7"/>
              </a:rPr>
              <a:t>-</a:t>
            </a:r>
            <a:r>
              <a:rPr lang="cs-CZ" sz="2400" dirty="0" err="1" smtClean="0">
                <a:latin typeface="Arial Narrow" pitchFamily="34" charset="0"/>
                <a:hlinkClick r:id="rId7"/>
              </a:rPr>
              <a:t>hrubin</a:t>
            </a:r>
            <a:r>
              <a:rPr lang="cs-CZ" sz="2400" dirty="0" smtClean="0">
                <a:latin typeface="Arial Narrow" pitchFamily="34" charset="0"/>
                <a:hlinkClick r:id="rId7"/>
              </a:rPr>
              <a:t>-</a:t>
            </a:r>
            <a:r>
              <a:rPr lang="cs-CZ" sz="2400" dirty="0" err="1" smtClean="0">
                <a:latin typeface="Arial Narrow" pitchFamily="34" charset="0"/>
                <a:hlinkClick r:id="rId7"/>
              </a:rPr>
              <a:t>jiri</a:t>
            </a:r>
            <a:r>
              <a:rPr lang="cs-CZ" sz="2400" dirty="0" smtClean="0">
                <a:latin typeface="Arial Narrow" pitchFamily="34" charset="0"/>
                <a:hlinkClick r:id="rId7"/>
              </a:rPr>
              <a:t>-trnka</a:t>
            </a:r>
            <a:r>
              <a:rPr lang="cs-CZ" sz="2400" dirty="0" smtClean="0">
                <a:latin typeface="Arial Narrow" pitchFamily="34" charset="0"/>
                <a:hlinkClick r:id="rId7"/>
              </a:rPr>
              <a:t>/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smtClean="0">
                <a:latin typeface="Arial Narrow" pitchFamily="34" charset="0"/>
                <a:hlinkClick r:id="rId8"/>
              </a:rPr>
              <a:t>http://www.</a:t>
            </a:r>
            <a:r>
              <a:rPr lang="cs-CZ" sz="2400" dirty="0" err="1" smtClean="0">
                <a:latin typeface="Arial Narrow" pitchFamily="34" charset="0"/>
                <a:hlinkClick r:id="rId8"/>
              </a:rPr>
              <a:t>knihycz.cz</a:t>
            </a:r>
            <a:r>
              <a:rPr lang="cs-CZ" sz="2400" dirty="0" smtClean="0">
                <a:latin typeface="Arial Narrow" pitchFamily="34" charset="0"/>
                <a:hlinkClick r:id="rId8"/>
              </a:rPr>
              <a:t>/</a:t>
            </a:r>
            <a:r>
              <a:rPr lang="cs-CZ" sz="2400" dirty="0" err="1" smtClean="0">
                <a:latin typeface="Arial Narrow" pitchFamily="34" charset="0"/>
                <a:hlinkClick r:id="rId8"/>
              </a:rPr>
              <a:t>spalicek</a:t>
            </a:r>
            <a:r>
              <a:rPr lang="cs-CZ" sz="2400" dirty="0" smtClean="0">
                <a:latin typeface="Arial Narrow" pitchFamily="34" charset="0"/>
                <a:hlinkClick r:id="rId8"/>
              </a:rPr>
              <a:t>-</a:t>
            </a:r>
            <a:r>
              <a:rPr lang="cs-CZ" sz="2400" dirty="0" err="1" smtClean="0">
                <a:latin typeface="Arial Narrow" pitchFamily="34" charset="0"/>
                <a:hlinkClick r:id="rId8"/>
              </a:rPr>
              <a:t>versu</a:t>
            </a:r>
            <a:r>
              <a:rPr lang="cs-CZ" sz="2400" dirty="0" smtClean="0">
                <a:latin typeface="Arial Narrow" pitchFamily="34" charset="0"/>
                <a:hlinkClick r:id="rId8"/>
              </a:rPr>
              <a:t>-a-</a:t>
            </a:r>
            <a:r>
              <a:rPr lang="cs-CZ" sz="2400" dirty="0" err="1" smtClean="0">
                <a:latin typeface="Arial Narrow" pitchFamily="34" charset="0"/>
                <a:hlinkClick r:id="rId8"/>
              </a:rPr>
              <a:t>pohadek</a:t>
            </a:r>
            <a:r>
              <a:rPr lang="cs-CZ" sz="2400" dirty="0" smtClean="0">
                <a:latin typeface="Arial Narrow" pitchFamily="34" charset="0"/>
                <a:hlinkClick r:id="rId8"/>
              </a:rPr>
              <a:t>--</a:t>
            </a:r>
            <a:r>
              <a:rPr lang="cs-CZ" sz="2400" dirty="0" smtClean="0">
                <a:latin typeface="Arial Narrow" pitchFamily="34" charset="0"/>
                <a:hlinkClick r:id="rId8"/>
              </a:rPr>
              <a:t>P17291</a:t>
            </a:r>
            <a:endParaRPr lang="cs-CZ" sz="2400" dirty="0" smtClean="0">
              <a:latin typeface="Arial Narrow" pitchFamily="34" charset="0"/>
            </a:endParaRPr>
          </a:p>
          <a:p>
            <a:r>
              <a:rPr lang="cs-CZ" sz="2400" dirty="0" smtClean="0">
                <a:latin typeface="Arial Narrow" pitchFamily="34" charset="0"/>
              </a:rPr>
              <a:t>http://knihy.</a:t>
            </a:r>
            <a:r>
              <a:rPr lang="cs-CZ" sz="2400" dirty="0" err="1" smtClean="0">
                <a:latin typeface="Arial Narrow" pitchFamily="34" charset="0"/>
              </a:rPr>
              <a:t>abz.cz</a:t>
            </a:r>
            <a:r>
              <a:rPr lang="cs-CZ" sz="2400" dirty="0" smtClean="0">
                <a:latin typeface="Arial Narrow" pitchFamily="34" charset="0"/>
              </a:rPr>
              <a:t>/prodej/</a:t>
            </a:r>
            <a:r>
              <a:rPr lang="cs-CZ" sz="2400" dirty="0" err="1" smtClean="0">
                <a:latin typeface="Arial Narrow" pitchFamily="34" charset="0"/>
              </a:rPr>
              <a:t>kuratko</a:t>
            </a:r>
            <a:r>
              <a:rPr lang="cs-CZ" sz="2400" dirty="0" smtClean="0">
                <a:latin typeface="Arial Narrow" pitchFamily="34" charset="0"/>
              </a:rPr>
              <a:t>-a-obili-2</a:t>
            </a:r>
            <a:endParaRPr lang="cs-CZ" sz="2400" dirty="0" smtClean="0">
              <a:latin typeface="Arial Narrow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167</TotalTime>
  <Words>421</Words>
  <Application>Microsoft Office PowerPoint</Application>
  <PresentationFormat>Předvádění na obrazovce (4:3)</PresentationFormat>
  <Paragraphs>132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Špalíček veršů a pohádek</vt:lpstr>
      <vt:lpstr>Nejznámější knihy Františka Hrubína pro děti</vt:lpstr>
      <vt:lpstr>František Hrubín: Malá pohádka o řepě </vt:lpstr>
      <vt:lpstr>hádanky</vt:lpstr>
      <vt:lpstr>MODRÁ  A BÍLÁ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Jana1</cp:lastModifiedBy>
  <cp:revision>21</cp:revision>
  <dcterms:created xsi:type="dcterms:W3CDTF">2010-07-04T09:26:34Z</dcterms:created>
  <dcterms:modified xsi:type="dcterms:W3CDTF">2012-12-16T07:32:36Z</dcterms:modified>
</cp:coreProperties>
</file>