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44" r:id="rId1"/>
  </p:sldMasterIdLst>
  <p:notesMasterIdLst>
    <p:notesMasterId r:id="rId7"/>
  </p:notesMasterIdLst>
  <p:handoutMasterIdLst>
    <p:handoutMasterId r:id="rId8"/>
  </p:handoutMasterIdLst>
  <p:sldIdLst>
    <p:sldId id="261" r:id="rId2"/>
    <p:sldId id="259" r:id="rId3"/>
    <p:sldId id="263" r:id="rId4"/>
    <p:sldId id="264" r:id="rId5"/>
    <p:sldId id="260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58" autoAdjust="0"/>
  </p:normalViewPr>
  <p:slideViewPr>
    <p:cSldViewPr>
      <p:cViewPr varScale="1">
        <p:scale>
          <a:sx n="103" d="100"/>
          <a:sy n="103" d="100"/>
        </p:scale>
        <p:origin x="-204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ZŠaMŠ Staré Město, Jamnická 270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92CDFC-8FD0-49DC-A0A4-ED42502CDC35}" type="datetimeFigureOut">
              <a:rPr lang="cs-CZ" smtClean="0"/>
              <a:pPr/>
              <a:t>15.12.2012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Interaktivní škola pro 21.století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EC2A71F-541F-4D21-B04C-84FAB2006B03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ZŠaMŠ Staré Město, Jamnická 270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47D9224-DE73-446D-BF98-EEBBFC187DC5}" type="datetimeFigureOut">
              <a:rPr lang="cs-CZ" smtClean="0"/>
              <a:pPr/>
              <a:t>15.12.2012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Interaktivní škola pro 21.století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D561369-3170-43D5-BE99-2362ADE0537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hrave-aukce.takeit.cz/setrime-vase-penize-hrave-aukce-8059422-8059422?375747&amp;rtype=V&amp;rmain=7152418&amp;ritem=8059422&amp;rclanek=3458787&amp;rslovo=430425&amp;showdirect=1" TargetMode="External"/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ZŠaMŠ Staré Město, Jamnická 270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Interaktivní škola pro 21.století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561369-3170-43D5-BE99-2362ADE0537C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- V </a:t>
            </a:r>
            <a:r>
              <a:rPr lang="cs-CZ" dirty="0" smtClean="0">
                <a:hlinkClick r:id="rId3"/>
              </a:rPr>
              <a:t>roce</a:t>
            </a:r>
            <a:r>
              <a:rPr lang="cs-CZ" dirty="0" smtClean="0"/>
              <a:t> 1972 byla pod patronací UNESCO uzavřena Úmluva o ochraně světového kulturního a přírodního dědictví, která zavazuje k povinnosti chránit materiální výtvory našich předků a jedinečné úkazy vytvořené přírodou.</a:t>
            </a:r>
          </a:p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ZŠaMŠ Staré Město, Jamnická 270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Interaktivní škola pro 21.století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561369-3170-43D5-BE99-2362ADE0537C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Zaoblený obdélník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685F3-E133-4858-B294-0C6E49408448}" type="datetime1">
              <a:rPr lang="cs-CZ" smtClean="0"/>
              <a:pPr/>
              <a:t>15.12.2012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15.12.2012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délní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Zaoblený obdélník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E955E-D009-4903-8C19-D9F05332AE09}" type="datetime1">
              <a:rPr lang="cs-CZ" smtClean="0"/>
              <a:pPr/>
              <a:t>15.12.2012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Obdélník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BB2F36-BD2C-49D8-8191-9D7331C24EE2}" type="datetime1">
              <a:rPr lang="cs-CZ" smtClean="0"/>
              <a:pPr/>
              <a:t>15.12.2012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112E3-0750-447A-90FE-A30DF891D1BB}" type="datetime1">
              <a:rPr lang="cs-CZ" smtClean="0"/>
              <a:pPr/>
              <a:t>15.12.2012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C3B8B-2BE7-46BD-AD0D-1A575DB0D3E0}" type="datetime1">
              <a:rPr lang="cs-CZ" smtClean="0"/>
              <a:pPr/>
              <a:t>15.12.2012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AC1B2-999C-43D5-8EE2-D53AEF34293D}" type="datetime1">
              <a:rPr lang="cs-CZ" smtClean="0"/>
              <a:pPr/>
              <a:t>15.12.2012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Zaoblený obdélník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B0D9D-E761-40AC-B6CF-0CC5B762B30E}" type="datetime1">
              <a:rPr lang="cs-CZ" smtClean="0"/>
              <a:pPr/>
              <a:t>15.12.2012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8B553-629D-4CD8-A611-8DB37B3A896B}" type="datetime1">
              <a:rPr lang="cs-CZ" smtClean="0"/>
              <a:pPr/>
              <a:t>15.12.2012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22096-18D7-4782-B560-593545B1ED3F}" type="datetime1">
              <a:rPr lang="cs-CZ" smtClean="0"/>
              <a:pPr/>
              <a:t>15.12.2012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A7F02A-1B24-4407-AB42-6A36ABE131B3}" type="datetime1">
              <a:rPr lang="cs-CZ" smtClean="0"/>
              <a:pPr/>
              <a:t>15.12.2012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Zaoblený obdélník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623C3DFD-CF4D-4908-AC01-BBB60C592872}" type="datetime1">
              <a:rPr lang="cs-CZ" smtClean="0"/>
              <a:pPr/>
              <a:t>15.12.2012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hf hdr="0"/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://img.blesk.cz/img/1/full/249785_cestovani-tlitomysl-zamek-park.jpg" TargetMode="External"/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11" Type="http://schemas.openxmlformats.org/officeDocument/2006/relationships/image" Target="../media/image11.jpeg"/><Relationship Id="rId5" Type="http://schemas.openxmlformats.org/officeDocument/2006/relationships/image" Target="../media/image7.jpeg"/><Relationship Id="rId10" Type="http://schemas.openxmlformats.org/officeDocument/2006/relationships/hyperlink" Target="//upload.wikimedia.org/wikipedia/commons/1/1a/Holy_Trinity_Column-2.jpg" TargetMode="External"/><Relationship Id="rId4" Type="http://schemas.openxmlformats.org/officeDocument/2006/relationships/image" Target="../media/image6.jpeg"/><Relationship Id="rId9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oubor:Holy_Trinity_Column-2.jpg" TargetMode="External"/><Relationship Id="rId13" Type="http://schemas.openxmlformats.org/officeDocument/2006/relationships/hyperlink" Target="http://multipolarfuture.com/wp-content/uploads/2012/09/" TargetMode="External"/><Relationship Id="rId3" Type="http://schemas.openxmlformats.org/officeDocument/2006/relationships/hyperlink" Target="http://www.czech-unesco.cz/documents.php?tid=map" TargetMode="External"/><Relationship Id="rId7" Type="http://schemas.openxmlformats.org/officeDocument/2006/relationships/hyperlink" Target="http://cs.wikipedia.org/wiki/Praha" TargetMode="External"/><Relationship Id="rId12" Type="http://schemas.openxmlformats.org/officeDocument/2006/relationships/hyperlink" Target="http://www.unesco-czech.cz/mapa/" TargetMode="External"/><Relationship Id="rId2" Type="http://schemas.openxmlformats.org/officeDocument/2006/relationships/hyperlink" Target="http://www.infocesko.cz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monas-prague.cz/destination_unesco.html" TargetMode="External"/><Relationship Id="rId11" Type="http://schemas.openxmlformats.org/officeDocument/2006/relationships/hyperlink" Target="http://www.zdarns.cz/o-meste/zelena-hora.asp" TargetMode="External"/><Relationship Id="rId5" Type="http://schemas.openxmlformats.org/officeDocument/2006/relationships/hyperlink" Target="http://www.ticbrno.cz/o-meste/pamatky" TargetMode="External"/><Relationship Id="rId10" Type="http://schemas.openxmlformats.org/officeDocument/2006/relationships/hyperlink" Target="http://www.unesco-czech.cz/fotogalerie/" TargetMode="External"/><Relationship Id="rId4" Type="http://schemas.openxmlformats.org/officeDocument/2006/relationships/hyperlink" Target="http://www.radio.cz/cz/rubrika/udalosti/vstupne-na-prazsky-hrad-zdrazuje" TargetMode="External"/><Relationship Id="rId9" Type="http://schemas.openxmlformats.org/officeDocument/2006/relationships/hyperlink" Target="http://www.kudyznudy.cz/Aktuality/Uzijte-si-svatek-28-10-a-Den-Stredoceskeho-kraje-v.aspx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31640" y="3645024"/>
            <a:ext cx="6400800" cy="1872208"/>
          </a:xfrm>
        </p:spPr>
        <p:txBody>
          <a:bodyPr>
            <a:normAutofit lnSpcReduction="10000"/>
          </a:bodyPr>
          <a:lstStyle/>
          <a:p>
            <a:pPr algn="l"/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Předmět: </a:t>
            </a:r>
            <a:r>
              <a:rPr lang="cs-CZ" dirty="0" err="1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Prv</a:t>
            </a:r>
            <a:endParaRPr lang="cs-CZ" dirty="0" smtClean="0">
              <a:solidFill>
                <a:schemeClr val="accent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l"/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Ročník: 2.</a:t>
            </a:r>
          </a:p>
          <a:p>
            <a:pPr algn="l"/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Tematický celek: Domov</a:t>
            </a:r>
          </a:p>
          <a:p>
            <a:pPr algn="l"/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Autor prezentace</a:t>
            </a:r>
            <a:r>
              <a:rPr lang="cs-CZ" dirty="0" smtClean="0"/>
              <a:t>: Mgr. Jana </a:t>
            </a:r>
            <a:r>
              <a:rPr lang="cs-CZ" dirty="0" err="1" smtClean="0"/>
              <a:t>Koziorková</a:t>
            </a:r>
            <a:endParaRPr lang="cs-CZ" dirty="0" smtClean="0"/>
          </a:p>
          <a:p>
            <a:pPr algn="l"/>
            <a:endParaRPr lang="cs-CZ" dirty="0" smtClean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B0D9D-E761-40AC-B6CF-0CC5B762B30E}" type="datetime1">
              <a:rPr lang="cs-CZ" smtClean="0"/>
              <a:pPr/>
              <a:t>15.12.2012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EU do škol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1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755576" y="548680"/>
            <a:ext cx="7772400" cy="2232248"/>
          </a:xfrm>
        </p:spPr>
        <p:txBody>
          <a:bodyPr>
            <a:normAutofit fontScale="90000"/>
          </a:bodyPr>
          <a:lstStyle/>
          <a:p>
            <a:r>
              <a:rPr lang="cs-CZ" sz="3200" dirty="0" smtClean="0">
                <a:solidFill>
                  <a:srgbClr val="00B0F0"/>
                </a:solidFill>
              </a:rPr>
              <a:t>Základní škola a mateřská škola Staré Město </a:t>
            </a:r>
            <a:r>
              <a:rPr lang="cs-CZ" sz="3200" dirty="0" smtClean="0"/>
              <a:t/>
            </a:r>
            <a:br>
              <a:rPr lang="cs-CZ" sz="3200" dirty="0" smtClean="0"/>
            </a:br>
            <a:r>
              <a:rPr lang="cs-CZ" sz="3600" dirty="0" smtClean="0"/>
              <a:t/>
            </a:r>
            <a:br>
              <a:rPr lang="cs-CZ" sz="3600" dirty="0" smtClean="0"/>
            </a:br>
            <a:r>
              <a:rPr lang="cs-CZ" sz="4000" dirty="0" smtClean="0"/>
              <a:t>Interaktivní škola pro žáka 21.století</a:t>
            </a:r>
            <a:endParaRPr lang="cs-CZ" sz="40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2636912"/>
            <a:ext cx="2724150" cy="82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498178"/>
          </a:xfrm>
        </p:spPr>
        <p:txBody>
          <a:bodyPr>
            <a:noAutofit/>
          </a:bodyPr>
          <a:lstStyle/>
          <a:p>
            <a:r>
              <a:rPr lang="cs-CZ" sz="3600" dirty="0" smtClean="0">
                <a:latin typeface="Arial Narrow" pitchFamily="34" charset="0"/>
              </a:rPr>
              <a:t>Česká republika má tři části- Čechy, Moravu a Slezsko.</a:t>
            </a:r>
            <a:endParaRPr lang="cs-CZ" sz="3600" dirty="0">
              <a:latin typeface="Arial Narrow" pitchFamily="34" charset="0"/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BC4FF-95E9-470F-A7D2-95C1B12FE164}" type="datetime1">
              <a:rPr lang="cs-CZ" smtClean="0"/>
              <a:pPr/>
              <a:t>15.12.2012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2</a:t>
            </a:fld>
            <a:endParaRPr lang="cs-CZ"/>
          </a:p>
        </p:txBody>
      </p:sp>
      <p:pic>
        <p:nvPicPr>
          <p:cNvPr id="1030" name="Picture 6" descr="http://multipolarfuture.com/wp-content/uploads/2012/09/01a-Ceska-republika-300x18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63688" y="2420888"/>
            <a:ext cx="5609464" cy="33843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http://www.czech-unesco.cz/repository/images/obecne/mapa_unesc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60032" y="85795"/>
            <a:ext cx="4026023" cy="2335094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274638"/>
            <a:ext cx="4176464" cy="1143000"/>
          </a:xfrm>
        </p:spPr>
        <p:txBody>
          <a:bodyPr/>
          <a:lstStyle/>
          <a:p>
            <a:r>
              <a:rPr lang="cs-CZ" dirty="0" smtClean="0"/>
              <a:t>PAMÁTKY UNESCO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15.12.2012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3</a:t>
            </a:fld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>
          <a:xfrm>
            <a:off x="323528" y="1844824"/>
            <a:ext cx="8352928" cy="4536504"/>
          </a:xfrm>
        </p:spPr>
        <p:txBody>
          <a:bodyPr>
            <a:normAutofit fontScale="85000" lnSpcReduction="2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b="1" dirty="0" smtClean="0">
                <a:latin typeface="Arial" pitchFamily="34" charset="0"/>
                <a:cs typeface="Arial" pitchFamily="34" charset="0"/>
              </a:rPr>
              <a:t>Praha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- historické centrum </a:t>
            </a:r>
          </a:p>
          <a:p>
            <a:pPr marL="514350" indent="-514350">
              <a:buFont typeface="+mj-lt"/>
              <a:buAutoNum type="arabicPeriod"/>
            </a:pPr>
            <a:r>
              <a:rPr lang="cs-CZ" b="1" dirty="0" smtClean="0">
                <a:latin typeface="Arial" pitchFamily="34" charset="0"/>
                <a:cs typeface="Arial" pitchFamily="34" charset="0"/>
              </a:rPr>
              <a:t>Kutná Hora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- historické centrum</a:t>
            </a:r>
          </a:p>
          <a:p>
            <a:pPr marL="514350" indent="-514350">
              <a:buFont typeface="+mj-lt"/>
              <a:buAutoNum type="arabicPeriod"/>
            </a:pPr>
            <a:r>
              <a:rPr lang="cs-CZ" b="1" dirty="0" err="1" smtClean="0">
                <a:latin typeface="Arial" pitchFamily="34" charset="0"/>
                <a:cs typeface="Arial" pitchFamily="34" charset="0"/>
              </a:rPr>
              <a:t>Holašovice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- dochovaná vesnice jihočeského typu </a:t>
            </a:r>
          </a:p>
          <a:p>
            <a:pPr marL="514350" indent="-514350">
              <a:buFont typeface="+mj-lt"/>
              <a:buAutoNum type="arabicPeriod"/>
            </a:pPr>
            <a:r>
              <a:rPr lang="cs-CZ" b="1" dirty="0" smtClean="0">
                <a:latin typeface="Arial" pitchFamily="34" charset="0"/>
                <a:cs typeface="Arial" pitchFamily="34" charset="0"/>
              </a:rPr>
              <a:t>Český Krumlov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- historické centrum </a:t>
            </a:r>
          </a:p>
          <a:p>
            <a:pPr marL="514350" indent="-514350">
              <a:buFont typeface="+mj-lt"/>
              <a:buAutoNum type="arabicPeriod"/>
            </a:pPr>
            <a:r>
              <a:rPr lang="cs-CZ" b="1" dirty="0" smtClean="0">
                <a:latin typeface="Arial" pitchFamily="34" charset="0"/>
                <a:cs typeface="Arial" pitchFamily="34" charset="0"/>
              </a:rPr>
              <a:t>Telč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- historické centrum </a:t>
            </a:r>
          </a:p>
          <a:p>
            <a:pPr marL="514350" indent="-514350">
              <a:buFont typeface="+mj-lt"/>
              <a:buAutoNum type="arabicPeriod"/>
            </a:pPr>
            <a:r>
              <a:rPr lang="cs-CZ" b="1" dirty="0" smtClean="0">
                <a:latin typeface="Arial" pitchFamily="34" charset="0"/>
                <a:cs typeface="Arial" pitchFamily="34" charset="0"/>
              </a:rPr>
              <a:t>Žďár nad Sázavou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- Kostel sv. Jana Nepomuckého </a:t>
            </a:r>
          </a:p>
          <a:p>
            <a:pPr marL="514350" indent="-514350">
              <a:buFont typeface="+mj-lt"/>
              <a:buAutoNum type="arabicPeriod"/>
            </a:pPr>
            <a:r>
              <a:rPr lang="cs-CZ" b="1" dirty="0" smtClean="0">
                <a:latin typeface="Arial" pitchFamily="34" charset="0"/>
                <a:cs typeface="Arial" pitchFamily="34" charset="0"/>
              </a:rPr>
              <a:t>Třebíč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- románsko-gotická bazilika sv. Prokopa</a:t>
            </a:r>
          </a:p>
          <a:p>
            <a:pPr marL="514350" indent="-514350">
              <a:buFont typeface="+mj-lt"/>
              <a:buAutoNum type="arabicPeriod"/>
            </a:pPr>
            <a:r>
              <a:rPr lang="cs-CZ" b="1" dirty="0" smtClean="0">
                <a:latin typeface="Arial" pitchFamily="34" charset="0"/>
                <a:cs typeface="Arial" pitchFamily="34" charset="0"/>
              </a:rPr>
              <a:t>Litomyšl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- renesanční zámek a historické centrum města</a:t>
            </a:r>
          </a:p>
          <a:p>
            <a:pPr marL="514350" indent="-514350">
              <a:buFont typeface="+mj-lt"/>
              <a:buAutoNum type="arabicPeriod"/>
            </a:pPr>
            <a:r>
              <a:rPr lang="cs-CZ" b="1" dirty="0" smtClean="0">
                <a:latin typeface="Arial" pitchFamily="34" charset="0"/>
                <a:cs typeface="Arial" pitchFamily="34" charset="0"/>
              </a:rPr>
              <a:t>Brno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vila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Thugendat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cs-CZ" b="1" dirty="0" err="1" smtClean="0">
                <a:latin typeface="Arial" pitchFamily="34" charset="0"/>
                <a:cs typeface="Arial" pitchFamily="34" charset="0"/>
              </a:rPr>
              <a:t>Lednicko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 - valtický areál </a:t>
            </a:r>
          </a:p>
          <a:p>
            <a:pPr marL="514350" indent="-514350">
              <a:buFont typeface="+mj-lt"/>
              <a:buAutoNum type="arabicPeriod"/>
            </a:pPr>
            <a:r>
              <a:rPr lang="cs-CZ" b="1" dirty="0" smtClean="0">
                <a:latin typeface="Arial" pitchFamily="34" charset="0"/>
                <a:cs typeface="Arial" pitchFamily="34" charset="0"/>
              </a:rPr>
              <a:t>Olomouc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- sloup Nejsvětější Trojic</a:t>
            </a:r>
          </a:p>
          <a:p>
            <a:pPr marL="514350" indent="-514350">
              <a:buFont typeface="+mj-lt"/>
              <a:buAutoNum type="arabicPeriod"/>
            </a:pPr>
            <a:r>
              <a:rPr lang="cs-CZ" b="1" dirty="0" smtClean="0">
                <a:latin typeface="Arial" pitchFamily="34" charset="0"/>
                <a:cs typeface="Arial" pitchFamily="34" charset="0"/>
              </a:rPr>
              <a:t> Kroměříž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- areál Arcibiskupského zámku a zahrady 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15.12.2012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4</a:t>
            </a:fld>
            <a:endParaRPr lang="cs-CZ"/>
          </a:p>
        </p:txBody>
      </p:sp>
      <p:pic>
        <p:nvPicPr>
          <p:cNvPr id="20482" name="Picture 2" descr="http://t2.gstatic.com/images?q=tbn:ANd9GcQdKuNe4Wng5MLy7EeGbU_-cB0QTsgutfxHL3rrubq9mezKWJw&amp;t=1&amp;usg=__CdbnSxKqBNlXBHJD0XhFkgkXnWs=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2060848"/>
            <a:ext cx="2419350" cy="1885950"/>
          </a:xfrm>
          <a:prstGeom prst="rect">
            <a:avLst/>
          </a:prstGeom>
          <a:noFill/>
        </p:spPr>
      </p:pic>
      <p:pic>
        <p:nvPicPr>
          <p:cNvPr id="20486" name="Picture 6" descr="http://t1.gstatic.com/images?q=tbn:ANd9GcRJaPm1cbrSQTZ3y8f1XOs3vIUgN1u2x4-muW0HyQ6yyVx383U&amp;t=1&amp;usg=__LWt3G8dArtcMgXCiEiPNy0rm_NM=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92280" y="260648"/>
            <a:ext cx="1371600" cy="1371601"/>
          </a:xfrm>
          <a:prstGeom prst="rect">
            <a:avLst/>
          </a:prstGeom>
          <a:noFill/>
        </p:spPr>
      </p:pic>
      <p:pic>
        <p:nvPicPr>
          <p:cNvPr id="20488" name="Picture 8" descr="http://img.blesk.cz/img/1/article/241209_holasovice-unesco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03648" y="3982213"/>
            <a:ext cx="3168352" cy="2119468"/>
          </a:xfrm>
          <a:prstGeom prst="rect">
            <a:avLst/>
          </a:prstGeom>
          <a:noFill/>
        </p:spPr>
      </p:pic>
      <p:pic>
        <p:nvPicPr>
          <p:cNvPr id="20494" name="Picture 14" descr="http://t0.gstatic.com/images?q=tbn:ANd9GcSI_P94NVEOtAVjsQTPlZh9tsJw2WVK_Ko10UGw1xCG3-2fvuE&amp;t=1&amp;usg=__hiYZzuF1NA0iKZbcAvOk-4qmQM8=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88446" y="4005064"/>
            <a:ext cx="3000934" cy="2059683"/>
          </a:xfrm>
          <a:prstGeom prst="rect">
            <a:avLst/>
          </a:prstGeom>
          <a:noFill/>
        </p:spPr>
      </p:pic>
      <p:pic>
        <p:nvPicPr>
          <p:cNvPr id="20498" name="Picture 18" descr="http://t1.gstatic.com/images?q=tbn:ANd9GcTkp57Wynm-0iA34daqQIBafhZgJbZJ0sbOQblUfyiKDuNN-Do&amp;t=1&amp;usg=__2U173W3SlKFx9nx7HP98JZXTHhA=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53064" y="188640"/>
            <a:ext cx="2359962" cy="1783693"/>
          </a:xfrm>
          <a:prstGeom prst="rect">
            <a:avLst/>
          </a:prstGeom>
          <a:noFill/>
        </p:spPr>
      </p:pic>
      <p:pic>
        <p:nvPicPr>
          <p:cNvPr id="20500" name="Picture 20" descr="Zámek a zámecký areál v Litomyšli je na seznamu UNESCO od roku 1999.">
            <a:hlinkClick r:id="rId8" tooltip="Zámek a zámecký areál v Litomyšli je na seznamu UNESCO od roku 1999."/>
          </p:cNvPr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563888" y="620688"/>
            <a:ext cx="3175097" cy="2520280"/>
          </a:xfrm>
          <a:prstGeom prst="rect">
            <a:avLst/>
          </a:prstGeom>
          <a:noFill/>
        </p:spPr>
      </p:pic>
      <p:pic>
        <p:nvPicPr>
          <p:cNvPr id="5122" name="Picture 2" descr="Soubor:Holy Trinity Column-2.jpg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7092280" y="1772816"/>
            <a:ext cx="1566174" cy="208823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Nadpis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Přehled zdrojů a odkazů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66514-6054-4BDC-84C6-E336E59F1CDD}" type="datetime1">
              <a:rPr lang="cs-CZ" smtClean="0"/>
              <a:pPr/>
              <a:t>15.12.2012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5</a:t>
            </a:fld>
            <a:endParaRPr lang="cs-CZ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dirty="0" smtClean="0">
                <a:latin typeface="Arial Narrow" pitchFamily="34" charset="0"/>
              </a:rPr>
              <a:t> </a:t>
            </a:r>
            <a:r>
              <a:rPr lang="cs-CZ" dirty="0" smtClean="0">
                <a:latin typeface="Arial Narrow" pitchFamily="34" charset="0"/>
                <a:hlinkClick r:id="rId2"/>
              </a:rPr>
              <a:t>http://www.</a:t>
            </a:r>
            <a:r>
              <a:rPr lang="cs-CZ" dirty="0" err="1" smtClean="0">
                <a:latin typeface="Arial Narrow" pitchFamily="34" charset="0"/>
                <a:hlinkClick r:id="rId2"/>
              </a:rPr>
              <a:t>infocesko.cz</a:t>
            </a:r>
            <a:endParaRPr lang="cs-CZ" dirty="0" smtClean="0">
              <a:latin typeface="Arial Narrow" pitchFamily="34" charset="0"/>
            </a:endParaRPr>
          </a:p>
          <a:p>
            <a:r>
              <a:rPr lang="cs-CZ" smtClean="0">
                <a:latin typeface="Arial Narrow" pitchFamily="34" charset="0"/>
                <a:hlinkClick r:id="rId3"/>
              </a:rPr>
              <a:t>http</a:t>
            </a:r>
            <a:r>
              <a:rPr lang="cs-CZ" dirty="0" smtClean="0">
                <a:latin typeface="Arial Narrow" pitchFamily="34" charset="0"/>
                <a:hlinkClick r:id="rId3"/>
              </a:rPr>
              <a:t>://www.</a:t>
            </a:r>
            <a:r>
              <a:rPr lang="cs-CZ" dirty="0" err="1" smtClean="0">
                <a:latin typeface="Arial Narrow" pitchFamily="34" charset="0"/>
                <a:hlinkClick r:id="rId3"/>
              </a:rPr>
              <a:t>czech</a:t>
            </a:r>
            <a:r>
              <a:rPr lang="cs-CZ" dirty="0" smtClean="0">
                <a:latin typeface="Arial Narrow" pitchFamily="34" charset="0"/>
                <a:hlinkClick r:id="rId3"/>
              </a:rPr>
              <a:t>-</a:t>
            </a:r>
            <a:r>
              <a:rPr lang="cs-CZ" dirty="0" err="1" smtClean="0">
                <a:latin typeface="Arial Narrow" pitchFamily="34" charset="0"/>
                <a:hlinkClick r:id="rId3"/>
              </a:rPr>
              <a:t>unesco.cz</a:t>
            </a:r>
            <a:r>
              <a:rPr lang="cs-CZ" dirty="0" smtClean="0">
                <a:latin typeface="Arial Narrow" pitchFamily="34" charset="0"/>
                <a:hlinkClick r:id="rId3"/>
              </a:rPr>
              <a:t>/</a:t>
            </a:r>
            <a:r>
              <a:rPr lang="cs-CZ" dirty="0" err="1" smtClean="0">
                <a:latin typeface="Arial Narrow" pitchFamily="34" charset="0"/>
                <a:hlinkClick r:id="rId3"/>
              </a:rPr>
              <a:t>documents.php</a:t>
            </a:r>
            <a:r>
              <a:rPr lang="cs-CZ" dirty="0" smtClean="0">
                <a:latin typeface="Arial Narrow" pitchFamily="34" charset="0"/>
                <a:hlinkClick r:id="rId3"/>
              </a:rPr>
              <a:t>?</a:t>
            </a:r>
            <a:r>
              <a:rPr lang="cs-CZ" dirty="0" err="1" smtClean="0">
                <a:latin typeface="Arial Narrow" pitchFamily="34" charset="0"/>
                <a:hlinkClick r:id="rId3"/>
              </a:rPr>
              <a:t>tid</a:t>
            </a:r>
            <a:r>
              <a:rPr lang="cs-CZ" dirty="0" smtClean="0">
                <a:latin typeface="Arial Narrow" pitchFamily="34" charset="0"/>
                <a:hlinkClick r:id="rId3"/>
              </a:rPr>
              <a:t>=map</a:t>
            </a:r>
            <a:endParaRPr lang="cs-CZ" dirty="0" smtClean="0">
              <a:latin typeface="Arial Narrow" pitchFamily="34" charset="0"/>
            </a:endParaRPr>
          </a:p>
          <a:p>
            <a:r>
              <a:rPr lang="cs-CZ" dirty="0" smtClean="0">
                <a:latin typeface="Arial Narrow" pitchFamily="34" charset="0"/>
                <a:hlinkClick r:id="rId4"/>
              </a:rPr>
              <a:t>http://www.</a:t>
            </a:r>
            <a:r>
              <a:rPr lang="cs-CZ" dirty="0" err="1" smtClean="0">
                <a:latin typeface="Arial Narrow" pitchFamily="34" charset="0"/>
                <a:hlinkClick r:id="rId4"/>
              </a:rPr>
              <a:t>radio.cz</a:t>
            </a:r>
            <a:r>
              <a:rPr lang="cs-CZ" dirty="0" smtClean="0">
                <a:latin typeface="Arial Narrow" pitchFamily="34" charset="0"/>
                <a:hlinkClick r:id="rId4"/>
              </a:rPr>
              <a:t>/</a:t>
            </a:r>
            <a:r>
              <a:rPr lang="cs-CZ" dirty="0" err="1" smtClean="0">
                <a:latin typeface="Arial Narrow" pitchFamily="34" charset="0"/>
                <a:hlinkClick r:id="rId4"/>
              </a:rPr>
              <a:t>cz</a:t>
            </a:r>
            <a:r>
              <a:rPr lang="cs-CZ" dirty="0" smtClean="0">
                <a:latin typeface="Arial Narrow" pitchFamily="34" charset="0"/>
                <a:hlinkClick r:id="rId4"/>
              </a:rPr>
              <a:t>/rubrika/</a:t>
            </a:r>
            <a:r>
              <a:rPr lang="cs-CZ" dirty="0" err="1" smtClean="0">
                <a:latin typeface="Arial Narrow" pitchFamily="34" charset="0"/>
                <a:hlinkClick r:id="rId4"/>
              </a:rPr>
              <a:t>udalosti</a:t>
            </a:r>
            <a:r>
              <a:rPr lang="cs-CZ" dirty="0" smtClean="0">
                <a:latin typeface="Arial Narrow" pitchFamily="34" charset="0"/>
                <a:hlinkClick r:id="rId4"/>
              </a:rPr>
              <a:t>/</a:t>
            </a:r>
            <a:r>
              <a:rPr lang="cs-CZ" dirty="0" err="1" smtClean="0">
                <a:latin typeface="Arial Narrow" pitchFamily="34" charset="0"/>
                <a:hlinkClick r:id="rId4"/>
              </a:rPr>
              <a:t>vstupne</a:t>
            </a:r>
            <a:r>
              <a:rPr lang="cs-CZ" dirty="0" smtClean="0">
                <a:latin typeface="Arial Narrow" pitchFamily="34" charset="0"/>
                <a:hlinkClick r:id="rId4"/>
              </a:rPr>
              <a:t>-na-</a:t>
            </a:r>
            <a:r>
              <a:rPr lang="cs-CZ" dirty="0" err="1" smtClean="0">
                <a:latin typeface="Arial Narrow" pitchFamily="34" charset="0"/>
                <a:hlinkClick r:id="rId4"/>
              </a:rPr>
              <a:t>prazsky</a:t>
            </a:r>
            <a:r>
              <a:rPr lang="cs-CZ" dirty="0" smtClean="0">
                <a:latin typeface="Arial Narrow" pitchFamily="34" charset="0"/>
                <a:hlinkClick r:id="rId4"/>
              </a:rPr>
              <a:t>-hrad-</a:t>
            </a:r>
            <a:r>
              <a:rPr lang="cs-CZ" dirty="0" err="1" smtClean="0">
                <a:latin typeface="Arial Narrow" pitchFamily="34" charset="0"/>
                <a:hlinkClick r:id="rId4"/>
              </a:rPr>
              <a:t>zdrazuje</a:t>
            </a:r>
            <a:endParaRPr lang="cs-CZ" dirty="0" smtClean="0">
              <a:latin typeface="Arial Narrow" pitchFamily="34" charset="0"/>
            </a:endParaRPr>
          </a:p>
          <a:p>
            <a:r>
              <a:rPr lang="cs-CZ" dirty="0" smtClean="0">
                <a:latin typeface="Arial Narrow" pitchFamily="34" charset="0"/>
                <a:hlinkClick r:id="rId5"/>
              </a:rPr>
              <a:t>http://www.</a:t>
            </a:r>
            <a:r>
              <a:rPr lang="cs-CZ" dirty="0" err="1" smtClean="0">
                <a:latin typeface="Arial Narrow" pitchFamily="34" charset="0"/>
                <a:hlinkClick r:id="rId5"/>
              </a:rPr>
              <a:t>ticbrno.cz</a:t>
            </a:r>
            <a:r>
              <a:rPr lang="cs-CZ" dirty="0" smtClean="0">
                <a:latin typeface="Arial Narrow" pitchFamily="34" charset="0"/>
                <a:hlinkClick r:id="rId5"/>
              </a:rPr>
              <a:t>/o-</a:t>
            </a:r>
            <a:r>
              <a:rPr lang="cs-CZ" dirty="0" err="1" smtClean="0">
                <a:latin typeface="Arial Narrow" pitchFamily="34" charset="0"/>
                <a:hlinkClick r:id="rId5"/>
              </a:rPr>
              <a:t>meste</a:t>
            </a:r>
            <a:r>
              <a:rPr lang="cs-CZ" dirty="0" smtClean="0">
                <a:latin typeface="Arial Narrow" pitchFamily="34" charset="0"/>
                <a:hlinkClick r:id="rId5"/>
              </a:rPr>
              <a:t>/</a:t>
            </a:r>
            <a:r>
              <a:rPr lang="cs-CZ" dirty="0" err="1" smtClean="0">
                <a:latin typeface="Arial Narrow" pitchFamily="34" charset="0"/>
                <a:hlinkClick r:id="rId5"/>
              </a:rPr>
              <a:t>pamatky</a:t>
            </a:r>
            <a:endParaRPr lang="cs-CZ" dirty="0" smtClean="0">
              <a:latin typeface="Arial Narrow" pitchFamily="34" charset="0"/>
            </a:endParaRPr>
          </a:p>
          <a:p>
            <a:r>
              <a:rPr lang="cs-CZ" dirty="0" smtClean="0">
                <a:latin typeface="Arial Narrow" pitchFamily="34" charset="0"/>
                <a:hlinkClick r:id="rId6"/>
              </a:rPr>
              <a:t>http://www.</a:t>
            </a:r>
            <a:r>
              <a:rPr lang="cs-CZ" dirty="0" err="1" smtClean="0">
                <a:latin typeface="Arial Narrow" pitchFamily="34" charset="0"/>
                <a:hlinkClick r:id="rId6"/>
              </a:rPr>
              <a:t>monas</a:t>
            </a:r>
            <a:r>
              <a:rPr lang="cs-CZ" dirty="0" smtClean="0">
                <a:latin typeface="Arial Narrow" pitchFamily="34" charset="0"/>
                <a:hlinkClick r:id="rId6"/>
              </a:rPr>
              <a:t>-</a:t>
            </a:r>
            <a:r>
              <a:rPr lang="cs-CZ" dirty="0" err="1" smtClean="0">
                <a:latin typeface="Arial Narrow" pitchFamily="34" charset="0"/>
                <a:hlinkClick r:id="rId6"/>
              </a:rPr>
              <a:t>prague.cz</a:t>
            </a:r>
            <a:r>
              <a:rPr lang="cs-CZ" dirty="0" smtClean="0">
                <a:latin typeface="Arial Narrow" pitchFamily="34" charset="0"/>
                <a:hlinkClick r:id="rId6"/>
              </a:rPr>
              <a:t>/</a:t>
            </a:r>
            <a:r>
              <a:rPr lang="cs-CZ" dirty="0" err="1" smtClean="0">
                <a:latin typeface="Arial Narrow" pitchFamily="34" charset="0"/>
                <a:hlinkClick r:id="rId6"/>
              </a:rPr>
              <a:t>destination</a:t>
            </a:r>
            <a:r>
              <a:rPr lang="cs-CZ" dirty="0" smtClean="0">
                <a:latin typeface="Arial Narrow" pitchFamily="34" charset="0"/>
                <a:hlinkClick r:id="rId6"/>
              </a:rPr>
              <a:t>_</a:t>
            </a:r>
            <a:r>
              <a:rPr lang="cs-CZ" dirty="0" err="1" smtClean="0">
                <a:latin typeface="Arial Narrow" pitchFamily="34" charset="0"/>
                <a:hlinkClick r:id="rId6"/>
              </a:rPr>
              <a:t>unesco.html</a:t>
            </a:r>
            <a:endParaRPr lang="cs-CZ" dirty="0" smtClean="0">
              <a:latin typeface="Arial Narrow" pitchFamily="34" charset="0"/>
            </a:endParaRPr>
          </a:p>
          <a:p>
            <a:r>
              <a:rPr lang="cs-CZ" dirty="0" smtClean="0">
                <a:latin typeface="Arial Narrow" pitchFamily="34" charset="0"/>
                <a:hlinkClick r:id="rId7"/>
              </a:rPr>
              <a:t>http://cs.wikipedia.org/wiki/Praha</a:t>
            </a:r>
            <a:endParaRPr lang="cs-CZ" dirty="0" smtClean="0">
              <a:latin typeface="Arial Narrow" pitchFamily="34" charset="0"/>
            </a:endParaRPr>
          </a:p>
          <a:p>
            <a:r>
              <a:rPr lang="cs-CZ" dirty="0" smtClean="0">
                <a:latin typeface="Arial Narrow" pitchFamily="34" charset="0"/>
                <a:hlinkClick r:id="rId8"/>
              </a:rPr>
              <a:t>http://cs.wikipedia.org/wiki/Soubor:Holy_Trinity_Column-2.jpg</a:t>
            </a:r>
            <a:endParaRPr lang="cs-CZ" dirty="0" smtClean="0">
              <a:latin typeface="Arial Narrow" pitchFamily="34" charset="0"/>
            </a:endParaRPr>
          </a:p>
          <a:p>
            <a:r>
              <a:rPr lang="cs-CZ" dirty="0" smtClean="0">
                <a:latin typeface="Arial Narrow" pitchFamily="34" charset="0"/>
                <a:hlinkClick r:id="rId9"/>
              </a:rPr>
              <a:t>http://www.</a:t>
            </a:r>
            <a:r>
              <a:rPr lang="cs-CZ" dirty="0" err="1" smtClean="0">
                <a:latin typeface="Arial Narrow" pitchFamily="34" charset="0"/>
                <a:hlinkClick r:id="rId9"/>
              </a:rPr>
              <a:t>kudyznudy.cz</a:t>
            </a:r>
            <a:r>
              <a:rPr lang="cs-CZ" dirty="0" smtClean="0">
                <a:latin typeface="Arial Narrow" pitchFamily="34" charset="0"/>
                <a:hlinkClick r:id="rId9"/>
              </a:rPr>
              <a:t>/Aktuality/</a:t>
            </a:r>
            <a:r>
              <a:rPr lang="cs-CZ" dirty="0" err="1" smtClean="0">
                <a:latin typeface="Arial Narrow" pitchFamily="34" charset="0"/>
                <a:hlinkClick r:id="rId9"/>
              </a:rPr>
              <a:t>Uzijte</a:t>
            </a:r>
            <a:r>
              <a:rPr lang="cs-CZ" dirty="0" smtClean="0">
                <a:latin typeface="Arial Narrow" pitchFamily="34" charset="0"/>
                <a:hlinkClick r:id="rId9"/>
              </a:rPr>
              <a:t>-si-</a:t>
            </a:r>
            <a:r>
              <a:rPr lang="cs-CZ" dirty="0" err="1" smtClean="0">
                <a:latin typeface="Arial Narrow" pitchFamily="34" charset="0"/>
                <a:hlinkClick r:id="rId9"/>
              </a:rPr>
              <a:t>svatek</a:t>
            </a:r>
            <a:r>
              <a:rPr lang="cs-CZ" dirty="0" smtClean="0">
                <a:latin typeface="Arial Narrow" pitchFamily="34" charset="0"/>
                <a:hlinkClick r:id="rId9"/>
              </a:rPr>
              <a:t>-28-10-a-Den-</a:t>
            </a:r>
            <a:r>
              <a:rPr lang="cs-CZ" dirty="0" err="1" smtClean="0">
                <a:latin typeface="Arial Narrow" pitchFamily="34" charset="0"/>
                <a:hlinkClick r:id="rId9"/>
              </a:rPr>
              <a:t>Stredoceskeho</a:t>
            </a:r>
            <a:r>
              <a:rPr lang="cs-CZ" dirty="0" smtClean="0">
                <a:latin typeface="Arial Narrow" pitchFamily="34" charset="0"/>
                <a:hlinkClick r:id="rId9"/>
              </a:rPr>
              <a:t>-kraje-v.</a:t>
            </a:r>
            <a:r>
              <a:rPr lang="cs-CZ" dirty="0" err="1" smtClean="0">
                <a:latin typeface="Arial Narrow" pitchFamily="34" charset="0"/>
                <a:hlinkClick r:id="rId9"/>
              </a:rPr>
              <a:t>aspx</a:t>
            </a:r>
            <a:endParaRPr lang="cs-CZ" dirty="0" smtClean="0">
              <a:latin typeface="Arial Narrow" pitchFamily="34" charset="0"/>
            </a:endParaRPr>
          </a:p>
          <a:p>
            <a:r>
              <a:rPr lang="cs-CZ" dirty="0" smtClean="0">
                <a:latin typeface="Arial Narrow" pitchFamily="34" charset="0"/>
                <a:hlinkClick r:id="rId10"/>
              </a:rPr>
              <a:t>http://www.</a:t>
            </a:r>
            <a:r>
              <a:rPr lang="cs-CZ" dirty="0" err="1" smtClean="0">
                <a:latin typeface="Arial Narrow" pitchFamily="34" charset="0"/>
                <a:hlinkClick r:id="rId10"/>
              </a:rPr>
              <a:t>unesco</a:t>
            </a:r>
            <a:r>
              <a:rPr lang="cs-CZ" dirty="0" smtClean="0">
                <a:latin typeface="Arial Narrow" pitchFamily="34" charset="0"/>
                <a:hlinkClick r:id="rId10"/>
              </a:rPr>
              <a:t>-</a:t>
            </a:r>
            <a:r>
              <a:rPr lang="cs-CZ" dirty="0" err="1" smtClean="0">
                <a:latin typeface="Arial Narrow" pitchFamily="34" charset="0"/>
                <a:hlinkClick r:id="rId10"/>
              </a:rPr>
              <a:t>czech.cz</a:t>
            </a:r>
            <a:r>
              <a:rPr lang="cs-CZ" dirty="0" smtClean="0">
                <a:latin typeface="Arial Narrow" pitchFamily="34" charset="0"/>
                <a:hlinkClick r:id="rId10"/>
              </a:rPr>
              <a:t>/</a:t>
            </a:r>
            <a:r>
              <a:rPr lang="cs-CZ" dirty="0" err="1" smtClean="0">
                <a:latin typeface="Arial Narrow" pitchFamily="34" charset="0"/>
                <a:hlinkClick r:id="rId10"/>
              </a:rPr>
              <a:t>fotogalerie</a:t>
            </a:r>
            <a:r>
              <a:rPr lang="cs-CZ" dirty="0" smtClean="0">
                <a:latin typeface="Arial Narrow" pitchFamily="34" charset="0"/>
                <a:hlinkClick r:id="rId10"/>
              </a:rPr>
              <a:t>/</a:t>
            </a:r>
            <a:endParaRPr lang="cs-CZ" dirty="0" smtClean="0">
              <a:latin typeface="Arial Narrow" pitchFamily="34" charset="0"/>
            </a:endParaRPr>
          </a:p>
          <a:p>
            <a:r>
              <a:rPr lang="cs-CZ" dirty="0" smtClean="0">
                <a:latin typeface="Arial Narrow" pitchFamily="34" charset="0"/>
                <a:hlinkClick r:id="rId11"/>
              </a:rPr>
              <a:t>http://www.</a:t>
            </a:r>
            <a:r>
              <a:rPr lang="cs-CZ" dirty="0" err="1" smtClean="0">
                <a:latin typeface="Arial Narrow" pitchFamily="34" charset="0"/>
                <a:hlinkClick r:id="rId11"/>
              </a:rPr>
              <a:t>zdarns.cz</a:t>
            </a:r>
            <a:r>
              <a:rPr lang="cs-CZ" dirty="0" smtClean="0">
                <a:latin typeface="Arial Narrow" pitchFamily="34" charset="0"/>
                <a:hlinkClick r:id="rId11"/>
              </a:rPr>
              <a:t>/o-</a:t>
            </a:r>
            <a:r>
              <a:rPr lang="cs-CZ" dirty="0" err="1" smtClean="0">
                <a:latin typeface="Arial Narrow" pitchFamily="34" charset="0"/>
                <a:hlinkClick r:id="rId11"/>
              </a:rPr>
              <a:t>meste</a:t>
            </a:r>
            <a:r>
              <a:rPr lang="cs-CZ" dirty="0" smtClean="0">
                <a:latin typeface="Arial Narrow" pitchFamily="34" charset="0"/>
                <a:hlinkClick r:id="rId11"/>
              </a:rPr>
              <a:t>/zelena-hora.</a:t>
            </a:r>
            <a:r>
              <a:rPr lang="cs-CZ" dirty="0" err="1" smtClean="0">
                <a:latin typeface="Arial Narrow" pitchFamily="34" charset="0"/>
                <a:hlinkClick r:id="rId11"/>
              </a:rPr>
              <a:t>asp</a:t>
            </a:r>
            <a:endParaRPr lang="cs-CZ" dirty="0" smtClean="0">
              <a:latin typeface="Arial Narrow" pitchFamily="34" charset="0"/>
            </a:endParaRPr>
          </a:p>
          <a:p>
            <a:r>
              <a:rPr lang="cs-CZ" dirty="0" smtClean="0">
                <a:latin typeface="Arial Narrow" pitchFamily="34" charset="0"/>
                <a:hlinkClick r:id="rId12"/>
              </a:rPr>
              <a:t>http://www.</a:t>
            </a:r>
            <a:r>
              <a:rPr lang="cs-CZ" dirty="0" err="1" smtClean="0">
                <a:latin typeface="Arial Narrow" pitchFamily="34" charset="0"/>
                <a:hlinkClick r:id="rId12"/>
              </a:rPr>
              <a:t>unesco</a:t>
            </a:r>
            <a:r>
              <a:rPr lang="cs-CZ" dirty="0" smtClean="0">
                <a:latin typeface="Arial Narrow" pitchFamily="34" charset="0"/>
                <a:hlinkClick r:id="rId12"/>
              </a:rPr>
              <a:t>-</a:t>
            </a:r>
            <a:r>
              <a:rPr lang="cs-CZ" dirty="0" err="1" smtClean="0">
                <a:latin typeface="Arial Narrow" pitchFamily="34" charset="0"/>
                <a:hlinkClick r:id="rId12"/>
              </a:rPr>
              <a:t>czech.cz</a:t>
            </a:r>
            <a:r>
              <a:rPr lang="cs-CZ" dirty="0" smtClean="0">
                <a:latin typeface="Arial Narrow" pitchFamily="34" charset="0"/>
                <a:hlinkClick r:id="rId12"/>
              </a:rPr>
              <a:t>/mapa/</a:t>
            </a:r>
            <a:endParaRPr lang="cs-CZ" dirty="0" smtClean="0">
              <a:latin typeface="Arial Narrow" pitchFamily="34" charset="0"/>
            </a:endParaRPr>
          </a:p>
          <a:p>
            <a:r>
              <a:rPr lang="cs-CZ" dirty="0" smtClean="0">
                <a:latin typeface="Arial Narrow" pitchFamily="34" charset="0"/>
                <a:hlinkClick r:id="rId13"/>
              </a:rPr>
              <a:t>http://multipolarfuture.com/wp-content/uploads/2012/09/</a:t>
            </a:r>
            <a:endParaRPr lang="cs-CZ" dirty="0" smtClean="0">
              <a:latin typeface="Arial Narrow" pitchFamily="34" charset="0"/>
            </a:endParaRPr>
          </a:p>
          <a:p>
            <a:endParaRPr lang="cs-CZ" dirty="0" smtClean="0">
              <a:latin typeface="Arial Narrow" pitchFamily="34" charset="0"/>
            </a:endParaRPr>
          </a:p>
          <a:p>
            <a:endParaRPr lang="cs-CZ" dirty="0" smtClean="0">
              <a:latin typeface="Arial Narrow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Jmění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Jmění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Jmění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187</TotalTime>
  <Words>230</Words>
  <Application>Microsoft Office PowerPoint</Application>
  <PresentationFormat>Předvádění na obrazovce (4:3)</PresentationFormat>
  <Paragraphs>54</Paragraphs>
  <Slides>5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Jmění</vt:lpstr>
      <vt:lpstr>Základní škola a mateřská škola Staré Město   Interaktivní škola pro žáka 21.století</vt:lpstr>
      <vt:lpstr>Česká republika má tři části- Čechy, Moravu a Slezsko.</vt:lpstr>
      <vt:lpstr>PAMÁTKY UNESCO</vt:lpstr>
      <vt:lpstr>Snímek 4</vt:lpstr>
      <vt:lpstr>Přehled zdrojů a odkazů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Interaktivní škola pro žáka 21.století</dc:title>
  <dc:creator>icts</dc:creator>
  <cp:lastModifiedBy>Jana1</cp:lastModifiedBy>
  <cp:revision>24</cp:revision>
  <dcterms:created xsi:type="dcterms:W3CDTF">2010-07-04T09:26:34Z</dcterms:created>
  <dcterms:modified xsi:type="dcterms:W3CDTF">2012-12-15T08:51:32Z</dcterms:modified>
</cp:coreProperties>
</file>