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2" r:id="rId3"/>
    <p:sldId id="263" r:id="rId4"/>
    <p:sldId id="265" r:id="rId5"/>
    <p:sldId id="264" r:id="rId6"/>
    <p:sldId id="266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00"/>
    <a:srgbClr val="FFCC99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8404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27155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finsko.org/mapa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u="sng" dirty="0" smtClean="0">
                <a:solidFill>
                  <a:srgbClr val="7030A0"/>
                </a:solidFill>
              </a:rPr>
              <a:t>Zajímavost:</a:t>
            </a:r>
            <a:r>
              <a:rPr lang="cs-CZ" sz="1200" dirty="0" smtClean="0">
                <a:solidFill>
                  <a:srgbClr val="7030A0"/>
                </a:solidFill>
              </a:rPr>
              <a:t> Zemí rybníků je Finsko. Když se podíváte na mapu Finska - </a:t>
            </a:r>
            <a:r>
              <a:rPr lang="cs-CZ" sz="1200" dirty="0" smtClean="0">
                <a:solidFill>
                  <a:srgbClr val="7030A0"/>
                </a:solidFill>
                <a:hlinkClick r:id="rId3"/>
              </a:rPr>
              <a:t>Finsko</a:t>
            </a:r>
            <a:r>
              <a:rPr lang="cs-CZ" sz="1200" dirty="0" smtClean="0">
                <a:solidFill>
                  <a:srgbClr val="7030A0"/>
                </a:solidFill>
              </a:rPr>
              <a:t>- uvidíte (v dolní části) samé modré rybníky, přehrady, kolečka, plochy atd. …</a:t>
            </a:r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Hrčava</a:t>
            </a:r>
            <a:r>
              <a:rPr lang="cs-CZ" dirty="0" smtClean="0"/>
              <a:t> – trojmezí- posezení,</a:t>
            </a:r>
            <a:r>
              <a:rPr lang="cs-CZ" baseline="0" dirty="0" smtClean="0"/>
              <a:t> Aš-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n%C4%9B%C5%BEka" TargetMode="External"/><Relationship Id="rId3" Type="http://schemas.openxmlformats.org/officeDocument/2006/relationships/hyperlink" Target="http://pavel.lasakovi.com/projekty/cestovatelske/hrcava/" TargetMode="External"/><Relationship Id="rId7" Type="http://schemas.openxmlformats.org/officeDocument/2006/relationships/hyperlink" Target="http://marffushe.rajce.idnes.cz/Praha,_nejkrasnejsi_mesto_na_Svete" TargetMode="External"/><Relationship Id="rId2" Type="http://schemas.openxmlformats.org/officeDocument/2006/relationships/hyperlink" Target="http://meceblesky.akada.eu/90fan/s90-03stripky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raha" TargetMode="External"/><Relationship Id="rId5" Type="http://schemas.openxmlformats.org/officeDocument/2006/relationships/hyperlink" Target="http://www.ceskevylety.cz/oblasti.php" TargetMode="External"/><Relationship Id="rId4" Type="http://schemas.openxmlformats.org/officeDocument/2006/relationships/hyperlink" Target="http://www.hory-krkonos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Léto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Učivo: Krajina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u="sng" dirty="0" smtClean="0">
                <a:solidFill>
                  <a:srgbClr val="7030A0"/>
                </a:solidFill>
              </a:rPr>
              <a:t>TYPY KRAJINY</a:t>
            </a:r>
            <a:endParaRPr lang="cs-CZ" sz="4400" u="sng" dirty="0">
              <a:solidFill>
                <a:srgbClr val="7030A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1026" name="Picture 2" descr="C:\Users\Jana1\Pictures\cr-pohor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7518400" cy="4318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79912" y="2636912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wavy" dirty="0" smtClean="0">
                <a:solidFill>
                  <a:srgbClr val="0066FF"/>
                </a:solidFill>
              </a:rPr>
              <a:t>Labe</a:t>
            </a:r>
            <a:endParaRPr lang="cs-CZ" sz="1400" u="wavy" dirty="0">
              <a:solidFill>
                <a:srgbClr val="0066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4149080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>
                <a:solidFill>
                  <a:srgbClr val="0066FF"/>
                </a:solidFill>
              </a:rPr>
              <a:t>Vltava</a:t>
            </a:r>
            <a:endParaRPr lang="cs-CZ" u="sng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  <a:latin typeface="Arial Narrow" pitchFamily="34" charset="0"/>
              </a:rPr>
              <a:t>Vysvětlivky na mapě</a:t>
            </a:r>
            <a:endParaRPr lang="cs-CZ" b="1" u="sng" dirty="0">
              <a:solidFill>
                <a:srgbClr val="7030A0"/>
              </a:solidFill>
              <a:latin typeface="Arial Narrow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Hnědě</a:t>
            </a:r>
            <a:r>
              <a:rPr lang="cs-CZ" dirty="0" smtClean="0">
                <a:latin typeface="Arial Narrow" pitchFamily="34" charset="0"/>
              </a:rPr>
              <a:t> </a:t>
            </a:r>
            <a:r>
              <a:rPr lang="cs-CZ" dirty="0" smtClean="0">
                <a:solidFill>
                  <a:srgbClr val="7030A0"/>
                </a:solidFill>
                <a:latin typeface="Arial Narrow" pitchFamily="34" charset="0"/>
              </a:rPr>
              <a:t>na mapě jsou vyznačeny hory a pohoří. Čím tmavší tím vyšší hora (pohoří) je.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endParaRPr lang="cs-CZ" dirty="0" smtClean="0">
              <a:solidFill>
                <a:srgbClr val="7030A0"/>
              </a:solidFill>
              <a:latin typeface="Arial Narrow" pitchFamily="34" charset="0"/>
            </a:endParaRPr>
          </a:p>
          <a:p>
            <a:pPr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Arial Narrow" pitchFamily="34" charset="0"/>
              </a:rPr>
              <a:t>Zeleně </a:t>
            </a:r>
            <a:r>
              <a:rPr lang="cs-CZ" dirty="0" smtClean="0">
                <a:solidFill>
                  <a:srgbClr val="7030A0"/>
                </a:solidFill>
                <a:latin typeface="Arial Narrow" pitchFamily="34" charset="0"/>
              </a:rPr>
              <a:t>zase jsou vyznačeny nížiny (roviny, údolí, louky…).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endParaRPr lang="cs-CZ" dirty="0" smtClean="0">
              <a:solidFill>
                <a:srgbClr val="7030A0"/>
              </a:solidFill>
              <a:latin typeface="Arial Narrow" pitchFamily="34" charset="0"/>
            </a:endParaRPr>
          </a:p>
          <a:p>
            <a:pPr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rial Narrow" pitchFamily="34" charset="0"/>
              </a:rPr>
              <a:t>Modré </a:t>
            </a:r>
            <a:r>
              <a:rPr lang="cs-CZ" dirty="0" smtClean="0">
                <a:solidFill>
                  <a:srgbClr val="7030A0"/>
                </a:solidFill>
                <a:latin typeface="Arial Narrow" pitchFamily="34" charset="0"/>
              </a:rPr>
              <a:t>„čárky“ jsou řeky. Modré plochy („kolečka“) jsou většinou přehrady, nebo rybníky.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endParaRPr lang="cs-CZ" u="sng" dirty="0" smtClean="0">
              <a:solidFill>
                <a:srgbClr val="7030A0"/>
              </a:solidFill>
            </a:endParaRP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endParaRPr lang="cs-CZ" u="sng" dirty="0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7030A0"/>
                </a:solidFill>
              </a:rPr>
              <a:t>Shrnutí</a:t>
            </a:r>
            <a:endParaRPr lang="cs-CZ" u="sng" dirty="0">
              <a:solidFill>
                <a:srgbClr val="7030A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89793" y="1449363"/>
            <a:ext cx="7772400" cy="4572000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Mezi typy krajiny nejčastěji zařazujeme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: lesy, pole, louky, řeky, rybníky a hory.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800" u="sng" dirty="0" smtClean="0">
                <a:solidFill>
                  <a:srgbClr val="7030A0"/>
                </a:solidFill>
                <a:latin typeface="Arial Narrow" pitchFamily="34" charset="0"/>
              </a:rPr>
              <a:t>Zajímavosti ze světa přírody v ČR aneb naše </a:t>
            </a:r>
            <a:r>
              <a:rPr lang="cs-CZ" sz="2800" u="sng" dirty="0" err="1" smtClean="0">
                <a:solidFill>
                  <a:srgbClr val="7030A0"/>
                </a:solidFill>
                <a:latin typeface="Arial Narrow" pitchFamily="34" charset="0"/>
              </a:rPr>
              <a:t>Nej</a:t>
            </a:r>
            <a:endParaRPr lang="cs-CZ" sz="2800" u="sng" dirty="0" smtClean="0">
              <a:solidFill>
                <a:srgbClr val="7030A0"/>
              </a:solidFill>
              <a:latin typeface="Arial Narrow" pitchFamily="34" charset="0"/>
            </a:endParaRP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největší hora: Sněžka – 1602 m.</a:t>
            </a:r>
            <a:r>
              <a:rPr lang="cs-CZ" sz="2400" dirty="0" err="1" smtClean="0">
                <a:solidFill>
                  <a:srgbClr val="7030A0"/>
                </a:solidFill>
                <a:latin typeface="Arial Narrow" pitchFamily="34" charset="0"/>
              </a:rPr>
              <a:t>n.m</a:t>
            </a: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.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nejdelší řeka: Vltava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největší pohoří: Krkonoše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3 největší města: 1. Praha, 2. Brno, 3. Ostrava</a:t>
            </a:r>
            <a:endParaRPr lang="cs-CZ" dirty="0" smtClean="0">
              <a:solidFill>
                <a:srgbClr val="7030A0"/>
              </a:solidFill>
              <a:latin typeface="Arial Narrow" pitchFamily="34" charset="0"/>
            </a:endParaRP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nejvýchodnější město: </a:t>
            </a:r>
            <a:r>
              <a:rPr lang="cs-CZ" sz="2400" dirty="0" err="1" smtClean="0">
                <a:solidFill>
                  <a:srgbClr val="7030A0"/>
                </a:solidFill>
                <a:latin typeface="Arial Narrow" pitchFamily="34" charset="0"/>
              </a:rPr>
              <a:t>Hrčava</a:t>
            </a: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-trojmezí  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nejzápadnější město: Aš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nejjižnější město: Vyšší brod </a:t>
            </a:r>
          </a:p>
          <a:p>
            <a:pPr>
              <a:buClr>
                <a:schemeClr val="accent5">
                  <a:lumMod val="50000"/>
                </a:schemeClr>
              </a:buCl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 Narrow" pitchFamily="34" charset="0"/>
              </a:rPr>
              <a:t>Naše nejsevernější město: Šluknov</a:t>
            </a:r>
          </a:p>
        </p:txBody>
      </p:sp>
      <p:pic>
        <p:nvPicPr>
          <p:cNvPr id="4099" name="Picture 3" descr="C:\Users\Jana1\AppData\Local\Microsoft\Windows\Temporary Internet Files\Content.IE5\XF3Q5TCR\MC9002390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356992"/>
            <a:ext cx="1493837" cy="18161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24328" y="30689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Sever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336" y="51571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88424" y="429309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Východ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0050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7030A0"/>
                </a:solidFill>
                <a:latin typeface="Arial Narrow" pitchFamily="34" charset="0"/>
              </a:rPr>
              <a:t>Cvičení č.1</a:t>
            </a:r>
            <a:endParaRPr lang="cs-CZ" u="sng" dirty="0">
              <a:solidFill>
                <a:srgbClr val="7030A0"/>
              </a:solidFill>
              <a:latin typeface="Arial Narrow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82898" y="1421656"/>
            <a:ext cx="7772400" cy="4572000"/>
          </a:xfrm>
        </p:spPr>
        <p:txBody>
          <a:bodyPr/>
          <a:lstStyle/>
          <a:p>
            <a:pPr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7030A0"/>
                </a:solidFill>
                <a:latin typeface="Arial Narrow" pitchFamily="34" charset="0"/>
              </a:rPr>
              <a:t>Přiřaď:</a:t>
            </a:r>
            <a:endParaRPr lang="cs-CZ" u="sng" dirty="0">
              <a:solidFill>
                <a:srgbClr val="7030A0"/>
              </a:solidFill>
              <a:latin typeface="Arial Narrow" pitchFamily="34" charset="0"/>
            </a:endParaRPr>
          </a:p>
        </p:txBody>
      </p:sp>
      <p:pic>
        <p:nvPicPr>
          <p:cNvPr id="3074" name="Picture 2" descr="C:\Users\Jana1\AppData\Local\Microsoft\Windows\Temporary Internet Files\Content.IE5\N0ANNCVW\MC9003258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611" y="1809031"/>
            <a:ext cx="1800200" cy="1656184"/>
          </a:xfrm>
          <a:prstGeom prst="rect">
            <a:avLst/>
          </a:prstGeom>
          <a:noFill/>
        </p:spPr>
      </p:pic>
      <p:pic>
        <p:nvPicPr>
          <p:cNvPr id="3075" name="Picture 3" descr="C:\Users\Jana1\AppData\Local\Microsoft\Windows\Temporary Internet Files\Content.IE5\01P94G45\MC9002905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1844824"/>
            <a:ext cx="2138363" cy="1057328"/>
          </a:xfrm>
          <a:prstGeom prst="rect">
            <a:avLst/>
          </a:prstGeom>
          <a:noFill/>
        </p:spPr>
      </p:pic>
      <p:pic>
        <p:nvPicPr>
          <p:cNvPr id="3076" name="Picture 4" descr="C:\Users\Jana1\AppData\Local\Microsoft\Windows\Temporary Internet Files\Content.IE5\XF3Q5TCR\MP9004385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32656"/>
            <a:ext cx="1800200" cy="1912193"/>
          </a:xfrm>
          <a:prstGeom prst="rect">
            <a:avLst/>
          </a:prstGeom>
          <a:noFill/>
        </p:spPr>
      </p:pic>
      <p:pic>
        <p:nvPicPr>
          <p:cNvPr id="3077" name="Picture 5" descr="C:\Users\Jana1\AppData\Local\Microsoft\Windows\Temporary Internet Files\Content.IE5\N0ANNCVW\MC9003351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332656"/>
            <a:ext cx="1811337" cy="1482725"/>
          </a:xfrm>
          <a:prstGeom prst="rect">
            <a:avLst/>
          </a:prstGeom>
          <a:noFill/>
        </p:spPr>
      </p:pic>
      <p:pic>
        <p:nvPicPr>
          <p:cNvPr id="3078" name="Picture 6" descr="C:\Users\Jana1\AppData\Local\Microsoft\Windows\Temporary Internet Files\Content.IE5\01P94G45\MC9002314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1700808"/>
            <a:ext cx="2343150" cy="1976438"/>
          </a:xfrm>
          <a:prstGeom prst="rect">
            <a:avLst/>
          </a:prstGeom>
          <a:noFill/>
        </p:spPr>
      </p:pic>
      <p:pic>
        <p:nvPicPr>
          <p:cNvPr id="3079" name="Picture 7" descr="C:\Users\Jana1\AppData\Local\Microsoft\Windows\Temporary Internet Files\Content.IE5\T1U6YO66\MC90035031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2564904"/>
            <a:ext cx="1816100" cy="131445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27584" y="522920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Arial Narrow" pitchFamily="34" charset="0"/>
              </a:rPr>
              <a:t>Rybníky     Hory     Lesy     Pole     Louky     Řeky</a:t>
            </a:r>
            <a:endParaRPr lang="cs-CZ" sz="3200" dirty="0">
              <a:solidFill>
                <a:srgbClr val="7030A0"/>
              </a:solidFill>
              <a:latin typeface="Arial Narrow" pitchFamily="34" charset="0"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1619672" y="3356992"/>
            <a:ext cx="3456384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2987824" y="3789040"/>
            <a:ext cx="424847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>
            <a:off x="1619672" y="3356992"/>
            <a:ext cx="2520280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6200000" flipV="1">
            <a:off x="3059832" y="3140968"/>
            <a:ext cx="2448272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 flipH="1" flipV="1">
            <a:off x="5184068" y="3465004"/>
            <a:ext cx="31683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Tvar 30"/>
          <p:cNvCxnSpPr>
            <a:endCxn id="3077" idx="3"/>
          </p:cNvCxnSpPr>
          <p:nvPr/>
        </p:nvCxnSpPr>
        <p:spPr>
          <a:xfrm rot="16200000" flipV="1">
            <a:off x="4516203" y="1933042"/>
            <a:ext cx="4155181" cy="2437135"/>
          </a:xfrm>
          <a:prstGeom prst="curved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354162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7030A0"/>
                </a:solidFill>
                <a:latin typeface="Arial Narrow" pitchFamily="34" charset="0"/>
              </a:rPr>
              <a:t>Cvičení č.2 aneb co sis zapamatoval ze zajímavostí České Republiky </a:t>
            </a:r>
            <a:r>
              <a:rPr lang="cs-CZ" sz="3600" dirty="0" smtClean="0">
                <a:solidFill>
                  <a:srgbClr val="7030A0"/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rgbClr val="7030A0"/>
                </a:solidFill>
                <a:latin typeface="Arial Narrow" pitchFamily="34" charset="0"/>
              </a:rPr>
              <a:t>- </a:t>
            </a:r>
            <a:r>
              <a:rPr lang="cs-CZ" sz="2700" dirty="0" smtClean="0">
                <a:solidFill>
                  <a:srgbClr val="7030A0"/>
                </a:solidFill>
                <a:latin typeface="Arial Narrow" pitchFamily="34" charset="0"/>
              </a:rPr>
              <a:t>přiřaď název rekordu Česka a pak zkus přiřadit i obrázek:</a:t>
            </a:r>
            <a:endParaRPr lang="cs-CZ" u="sng" dirty="0">
              <a:solidFill>
                <a:srgbClr val="7030A0"/>
              </a:solidFill>
              <a:latin typeface="Arial Narrow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97808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latin typeface="Arial Narrow" pitchFamily="34" charset="0"/>
              </a:rPr>
              <a:t>Vltava      Sněžka    Praha      </a:t>
            </a:r>
            <a:r>
              <a:rPr lang="cs-CZ" dirty="0" err="1" smtClean="0">
                <a:latin typeface="Arial Narrow" pitchFamily="34" charset="0"/>
              </a:rPr>
              <a:t>Hrčava</a:t>
            </a:r>
            <a:r>
              <a:rPr lang="cs-CZ" dirty="0" smtClean="0">
                <a:latin typeface="Arial Narrow" pitchFamily="34" charset="0"/>
              </a:rPr>
              <a:t>      Krkonoše       Aš  </a:t>
            </a: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 Narrow" pitchFamily="34" charset="0"/>
              </a:rPr>
              <a:t> 1. Nejvýchodnější město ČR     2. Největší město ČR       3. Největší pohoří ČR</a:t>
            </a:r>
          </a:p>
          <a:p>
            <a:pPr>
              <a:buNone/>
            </a:pPr>
            <a:endParaRPr lang="cs-CZ" sz="20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 Narrow" pitchFamily="34" charset="0"/>
              </a:rPr>
              <a:t> 4. Největší řeka ČR              5. Nejzápadnější město ČR          6. Největší hora ČR</a:t>
            </a:r>
          </a:p>
          <a:p>
            <a:pPr>
              <a:buNone/>
            </a:pPr>
            <a:r>
              <a:rPr lang="cs-CZ" sz="2000" dirty="0" smtClean="0"/>
              <a:t>        </a:t>
            </a:r>
            <a:endParaRPr lang="cs-CZ" sz="2000" dirty="0"/>
          </a:p>
        </p:txBody>
      </p:sp>
      <p:pic>
        <p:nvPicPr>
          <p:cNvPr id="5122" name="Picture 2" descr="C:\Users\Jana1\Pictures\Vlta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573016"/>
            <a:ext cx="2114287" cy="1585715"/>
          </a:xfrm>
          <a:prstGeom prst="rect">
            <a:avLst/>
          </a:prstGeom>
          <a:noFill/>
        </p:spPr>
      </p:pic>
      <p:pic>
        <p:nvPicPr>
          <p:cNvPr id="5123" name="Picture 3" descr="C:\Users\Jana1\Pictures\Sněž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5373216"/>
            <a:ext cx="1728192" cy="1243707"/>
          </a:xfrm>
          <a:prstGeom prst="rect">
            <a:avLst/>
          </a:prstGeom>
          <a:noFill/>
        </p:spPr>
      </p:pic>
      <p:pic>
        <p:nvPicPr>
          <p:cNvPr id="5125" name="Picture 5" descr="C:\Users\Jana1\Pictures\Hrčava - trojmezí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861048"/>
            <a:ext cx="2088232" cy="1368152"/>
          </a:xfrm>
          <a:prstGeom prst="rect">
            <a:avLst/>
          </a:prstGeom>
          <a:noFill/>
        </p:spPr>
      </p:pic>
      <p:pic>
        <p:nvPicPr>
          <p:cNvPr id="5126" name="Picture 6" descr="C:\Users\Jana1\Pictures\Krkonoš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3717032"/>
            <a:ext cx="2592288" cy="1296144"/>
          </a:xfrm>
          <a:prstGeom prst="rect">
            <a:avLst/>
          </a:prstGeom>
          <a:noFill/>
        </p:spPr>
      </p:pic>
      <p:pic>
        <p:nvPicPr>
          <p:cNvPr id="5127" name="Picture 7" descr="C:\Users\Jana1\Pictures\Aš - srand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5157192"/>
            <a:ext cx="2952328" cy="1512168"/>
          </a:xfrm>
          <a:prstGeom prst="rect">
            <a:avLst/>
          </a:prstGeom>
          <a:noFill/>
        </p:spPr>
      </p:pic>
      <p:cxnSp>
        <p:nvCxnSpPr>
          <p:cNvPr id="14" name="Přímá spojovací šipka 13"/>
          <p:cNvCxnSpPr/>
          <p:nvPr/>
        </p:nvCxnSpPr>
        <p:spPr>
          <a:xfrm rot="10800000" flipV="1">
            <a:off x="2627784" y="1916832"/>
            <a:ext cx="22322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H="1">
            <a:off x="6372200" y="1916832"/>
            <a:ext cx="50405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6200000" flipH="1">
            <a:off x="3959932" y="1808820"/>
            <a:ext cx="64807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0800000" flipV="1">
            <a:off x="4716016" y="1844824"/>
            <a:ext cx="309634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16200000" flipH="1">
            <a:off x="1151620" y="2384884"/>
            <a:ext cx="129614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2915816" y="1844824"/>
            <a:ext cx="439248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619672" y="37170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51520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483768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788024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676456" y="33569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740352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1028" name="Picture 4" descr="http://www.mesta.4fan.cz/wp-content/uploads/praha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4461115"/>
            <a:ext cx="1296144" cy="17281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Vliv lidí na krajinu</a:t>
            </a:r>
            <a:endParaRPr lang="cs-CZ" dirty="0"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146" name="Picture 2" descr="C:\Users\Jana1\AppData\Local\Microsoft\Windows\Temporary Internet Files\Content.IE5\N0ANNCVW\MC900231477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2445945" cy="1668855"/>
          </a:xfrm>
          <a:prstGeom prst="rect">
            <a:avLst/>
          </a:prstGeom>
          <a:noFill/>
        </p:spPr>
      </p:pic>
      <p:pic>
        <p:nvPicPr>
          <p:cNvPr id="6147" name="Picture 3" descr="C:\Users\Jana1\AppData\Local\Microsoft\Windows\Temporary Internet Files\Content.IE5\T1U6YO66\MC9002314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548680"/>
            <a:ext cx="2511358" cy="2285065"/>
          </a:xfrm>
          <a:prstGeom prst="rect">
            <a:avLst/>
          </a:prstGeom>
          <a:noFill/>
        </p:spPr>
      </p:pic>
      <p:pic>
        <p:nvPicPr>
          <p:cNvPr id="6148" name="Picture 4" descr="C:\Users\Jana1\AppData\Local\Microsoft\Windows\Temporary Internet Files\Content.IE5\XF3Q5TCR\MC9003113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772816"/>
            <a:ext cx="2511188" cy="1807753"/>
          </a:xfrm>
          <a:prstGeom prst="rect">
            <a:avLst/>
          </a:prstGeom>
          <a:noFill/>
        </p:spPr>
      </p:pic>
      <p:pic>
        <p:nvPicPr>
          <p:cNvPr id="6149" name="Picture 5" descr="C:\Users\Jana1\AppData\Local\Microsoft\Windows\Temporary Internet Files\Content.IE5\01P94G45\MP9001807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2924944"/>
            <a:ext cx="2310384" cy="3657600"/>
          </a:xfrm>
          <a:prstGeom prst="rect">
            <a:avLst/>
          </a:prstGeom>
          <a:noFill/>
        </p:spPr>
      </p:pic>
      <p:pic>
        <p:nvPicPr>
          <p:cNvPr id="6151" name="Picture 7" descr="C:\Users\Jana1\AppData\Local\Microsoft\Windows\Temporary Internet Files\Content.IE5\01P94G45\MM90028359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005064"/>
            <a:ext cx="2016224" cy="2016224"/>
          </a:xfrm>
          <a:prstGeom prst="rect">
            <a:avLst/>
          </a:prstGeom>
          <a:noFill/>
        </p:spPr>
      </p:pic>
      <p:pic>
        <p:nvPicPr>
          <p:cNvPr id="6152" name="Picture 8" descr="C:\Users\Jana1\AppData\Local\Microsoft\Windows\Temporary Internet Files\Content.IE5\01P94G45\MP9002892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4005065"/>
            <a:ext cx="3052936" cy="2020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 Narrow" pitchFamily="34" charset="0"/>
              </a:rPr>
              <a:t>ADÁMKOVÁ, Petra; HORÁČKOVÁ, Martina; PALKOVÁ, Martina a kol. </a:t>
            </a:r>
            <a:r>
              <a:rPr lang="cs-CZ" i="1" dirty="0" smtClean="0">
                <a:latin typeface="Arial Narrow" pitchFamily="34" charset="0"/>
              </a:rPr>
              <a:t>Člověk a jeho svět</a:t>
            </a:r>
            <a:r>
              <a:rPr lang="cs-CZ" dirty="0" smtClean="0">
                <a:latin typeface="Arial Narrow" pitchFamily="34" charset="0"/>
              </a:rPr>
              <a:t>. Brno: DIDAKTIS, 2007, ISBN 978-80-7358-079-7.</a:t>
            </a:r>
          </a:p>
          <a:p>
            <a:r>
              <a:rPr lang="cs-CZ" dirty="0" smtClean="0">
                <a:latin typeface="Arial Narrow" pitchFamily="34" charset="0"/>
                <a:cs typeface="Arial" pitchFamily="34" charset="0"/>
              </a:rPr>
              <a:t>Kliparty Microsoft </a:t>
            </a:r>
            <a:r>
              <a:rPr lang="cs-CZ" dirty="0" err="1" smtClean="0">
                <a:latin typeface="Arial Narrow" pitchFamily="34" charset="0"/>
                <a:cs typeface="Arial" pitchFamily="34" charset="0"/>
              </a:rPr>
              <a:t>Power</a:t>
            </a:r>
            <a:r>
              <a:rPr lang="cs-CZ" dirty="0" smtClean="0">
                <a:latin typeface="Arial Narrow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 Narrow" pitchFamily="34" charset="0"/>
                <a:cs typeface="Arial" pitchFamily="34" charset="0"/>
              </a:rPr>
              <a:t>Point</a:t>
            </a:r>
            <a:r>
              <a:rPr lang="cs-CZ" smtClean="0">
                <a:latin typeface="Arial Narrow" pitchFamily="34" charset="0"/>
                <a:cs typeface="Arial" pitchFamily="34" charset="0"/>
              </a:rPr>
              <a:t>, www.office.microsoft.com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>
                <a:latin typeface="Arial Narrow" pitchFamily="34" charset="0"/>
                <a:cs typeface="Arial" pitchFamily="34" charset="0"/>
                <a:hlinkClick r:id="rId2"/>
              </a:rPr>
              <a:t>http://meceblesky.akada.eu/90fan/s90-03stripky.htm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>
                <a:latin typeface="Arial Narrow" pitchFamily="34" charset="0"/>
                <a:cs typeface="Arial" pitchFamily="34" charset="0"/>
                <a:hlinkClick r:id="rId3"/>
              </a:rPr>
              <a:t>http://pavel.lasakovi.com/projekty/cestovatelske/hrcava/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>
                <a:latin typeface="Arial Narrow" pitchFamily="34" charset="0"/>
                <a:cs typeface="Arial" pitchFamily="34" charset="0"/>
                <a:hlinkClick r:id="rId4"/>
              </a:rPr>
              <a:t>http://www.hory-</a:t>
            </a:r>
            <a:r>
              <a:rPr lang="cs-CZ" dirty="0" err="1" smtClean="0">
                <a:latin typeface="Arial Narrow" pitchFamily="34" charset="0"/>
                <a:cs typeface="Arial" pitchFamily="34" charset="0"/>
                <a:hlinkClick r:id="rId4"/>
              </a:rPr>
              <a:t>krkonose.cz</a:t>
            </a:r>
            <a:r>
              <a:rPr lang="cs-CZ" dirty="0" smtClean="0">
                <a:latin typeface="Arial Narrow" pitchFamily="34" charset="0"/>
                <a:cs typeface="Arial" pitchFamily="34" charset="0"/>
                <a:hlinkClick r:id="rId4"/>
              </a:rPr>
              <a:t>/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>
                <a:latin typeface="Arial Narrow" pitchFamily="34" charset="0"/>
                <a:cs typeface="Arial" pitchFamily="34" charset="0"/>
                <a:hlinkClick r:id="rId5"/>
              </a:rPr>
              <a:t>http://www.</a:t>
            </a:r>
            <a:r>
              <a:rPr lang="cs-CZ" dirty="0" err="1" smtClean="0">
                <a:latin typeface="Arial Narrow" pitchFamily="34" charset="0"/>
                <a:cs typeface="Arial" pitchFamily="34" charset="0"/>
                <a:hlinkClick r:id="rId5"/>
              </a:rPr>
              <a:t>ceskevylety.cz</a:t>
            </a:r>
            <a:r>
              <a:rPr lang="cs-CZ" dirty="0" smtClean="0">
                <a:latin typeface="Arial Narrow" pitchFamily="34" charset="0"/>
                <a:cs typeface="Arial" pitchFamily="34" charset="0"/>
                <a:hlinkClick r:id="rId5"/>
              </a:rPr>
              <a:t>/oblasti.</a:t>
            </a:r>
            <a:r>
              <a:rPr lang="cs-CZ" dirty="0" err="1" smtClean="0">
                <a:latin typeface="Arial Narrow" pitchFamily="34" charset="0"/>
                <a:cs typeface="Arial" pitchFamily="34" charset="0"/>
                <a:hlinkClick r:id="rId5"/>
              </a:rPr>
              <a:t>php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>
                <a:latin typeface="Arial Narrow" pitchFamily="34" charset="0"/>
                <a:cs typeface="Arial" pitchFamily="34" charset="0"/>
                <a:hlinkClick r:id="rId6"/>
              </a:rPr>
              <a:t>http://cs.wikipedia.org/wiki/Praha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>
                <a:latin typeface="Arial Narrow" pitchFamily="34" charset="0"/>
                <a:cs typeface="Arial" pitchFamily="34" charset="0"/>
                <a:hlinkClick r:id="rId7"/>
              </a:rPr>
              <a:t>http://marffushe.rajce.idnes.cz/Praha,_nejkrasnejsi_mesto_na_Svete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r>
              <a:rPr lang="cs-CZ" dirty="0" smtClean="0">
                <a:latin typeface="Arial Narrow" pitchFamily="34" charset="0"/>
                <a:cs typeface="Arial" pitchFamily="34" charset="0"/>
                <a:hlinkClick r:id="rId8"/>
              </a:rPr>
              <a:t>http://cs.wikipedia.org/wiki/Sn%C4%9B%C5%BEka</a:t>
            </a: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 Narrow" pitchFamily="34" charset="0"/>
              <a:cs typeface="Arial" pitchFamily="34" charset="0"/>
            </a:endParaRPr>
          </a:p>
          <a:p>
            <a:endParaRPr lang="cs-CZ" dirty="0" smtClean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500</TotalTime>
  <Words>413</Words>
  <Application>Microsoft Office PowerPoint</Application>
  <PresentationFormat>Předvádění na obrazovce (4:3)</PresentationFormat>
  <Paragraphs>79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TYPY KRAJINY</vt:lpstr>
      <vt:lpstr>Vysvětlivky na mapě</vt:lpstr>
      <vt:lpstr>Shrnutí</vt:lpstr>
      <vt:lpstr>Cvičení č.1</vt:lpstr>
      <vt:lpstr>Cvičení č.2 aneb co sis zapamatoval ze zajímavostí České Republiky  - přiřaď název rekordu Česka a pak zkus přiřadit i obrázek:</vt:lpstr>
      <vt:lpstr>Vliv lidí na krajinu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61</cp:revision>
  <dcterms:created xsi:type="dcterms:W3CDTF">2010-07-04T09:26:34Z</dcterms:created>
  <dcterms:modified xsi:type="dcterms:W3CDTF">2012-12-20T14:13:56Z</dcterms:modified>
</cp:coreProperties>
</file>