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56" r:id="rId3"/>
    <p:sldId id="257" r:id="rId4"/>
    <p:sldId id="280" r:id="rId5"/>
    <p:sldId id="275" r:id="rId6"/>
    <p:sldId id="265" r:id="rId7"/>
    <p:sldId id="286" r:id="rId8"/>
    <p:sldId id="281" r:id="rId9"/>
    <p:sldId id="287" r:id="rId10"/>
    <p:sldId id="27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88" autoAdjust="0"/>
  </p:normalViewPr>
  <p:slideViewPr>
    <p:cSldViewPr>
      <p:cViewPr>
        <p:scale>
          <a:sx n="80" d="100"/>
          <a:sy n="80" d="100"/>
        </p:scale>
        <p:origin x="48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26989-8399-4BE9-8EF7-4346B924E4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CE2368-3EE5-4DE5-B8BD-BE20BE1A5793}" type="datetimeFigureOut">
              <a:rPr lang="cs-CZ"/>
              <a:pPr>
                <a:defRPr/>
              </a:pPr>
              <a:t>19.12.2012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538576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alphaModFix amt="14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DA433-F33D-4512-BA77-B0992ECFC972}" type="datetimeFigureOut">
              <a:rPr lang="cs-CZ" smtClean="0"/>
              <a:pPr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7E76A-4E05-4EBA-BEDD-65180DF362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08" name="Group 40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xmlns="" val="779081242"/>
              </p:ext>
            </p:extLst>
          </p:nvPr>
        </p:nvGraphicFramePr>
        <p:xfrm>
          <a:off x="468313" y="1268413"/>
          <a:ext cx="8229600" cy="4080196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INOVACE_32_Pravopis číslovek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Lenka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Nečilová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Tvarosloví 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– číslovky, pravopis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prima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14.11.2012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Pravopis, psaní číslovek, psaní teček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samostudiu. Procvičovací cvičení lze použít jako test nebo domácí cvičení.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 ve třídě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720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713" y="5229225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73196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122413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Pravopis číslovek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3045498"/>
            <a:ext cx="2853084" cy="355796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5957262" y="3068960"/>
            <a:ext cx="2827164" cy="3557964"/>
          </a:xfrm>
          <a:prstGeom prst="rect">
            <a:avLst/>
          </a:prstGeom>
        </p:spPr>
      </p:pic>
      <p:sp>
        <p:nvSpPr>
          <p:cNvPr id="7" name="Oválný popisek 6"/>
          <p:cNvSpPr/>
          <p:nvPr/>
        </p:nvSpPr>
        <p:spPr>
          <a:xfrm>
            <a:off x="1187624" y="2060848"/>
            <a:ext cx="4320480" cy="1128085"/>
          </a:xfrm>
          <a:prstGeom prst="wedgeEllipseCallout">
            <a:avLst>
              <a:gd name="adj1" fmla="val -16994"/>
              <a:gd name="adj2" fmla="val 109563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Dvacátého prvního dvanáctý léta páně </a:t>
            </a:r>
            <a:r>
              <a:rPr lang="cs-CZ" sz="2000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dvoutisícíhodvanáctého</a:t>
            </a:r>
            <a:r>
              <a:rPr lang="cs-CZ" sz="2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…</a:t>
            </a:r>
            <a:endParaRPr lang="cs-CZ" sz="1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5242164" y="1806649"/>
            <a:ext cx="2354172" cy="1382284"/>
          </a:xfrm>
          <a:prstGeom prst="cloudCallout">
            <a:avLst>
              <a:gd name="adj1" fmla="val 3260"/>
              <a:gd name="adj2" fmla="val 9071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už aby ti Mayové přišli…</a:t>
            </a:r>
            <a:endParaRPr lang="cs-CZ" sz="2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4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94833" y="3205091"/>
            <a:ext cx="1392237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862847"/>
            <a:ext cx="1392237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24236" y="1730543"/>
            <a:ext cx="8496944" cy="10081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200" b="1" dirty="0" smtClean="0">
                <a:solidFill>
                  <a:schemeClr val="accent6">
                    <a:lumMod val="50000"/>
                  </a:schemeClr>
                </a:solidFill>
              </a:rPr>
              <a:t>za </a:t>
            </a:r>
            <a:r>
              <a:rPr lang="cs-CZ" sz="22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řadovou číslovkou </a:t>
            </a:r>
            <a:r>
              <a:rPr lang="cs-CZ" sz="2200" b="1" dirty="0">
                <a:solidFill>
                  <a:schemeClr val="accent6">
                    <a:lumMod val="50000"/>
                  </a:schemeClr>
                </a:solidFill>
              </a:rPr>
              <a:t>píšeme vždy tečku</a:t>
            </a:r>
          </a:p>
          <a:p>
            <a:pPr marL="0" indent="0">
              <a:buNone/>
            </a:pPr>
            <a:r>
              <a:rPr lang="cs-CZ" sz="2200" b="1" dirty="0" smtClean="0">
                <a:solidFill>
                  <a:schemeClr val="accent6">
                    <a:lumMod val="50000"/>
                  </a:schemeClr>
                </a:solidFill>
              </a:rPr>
              <a:t>příklad </a:t>
            </a:r>
            <a:endParaRPr lang="cs-CZ" sz="2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Pravopis číslovek</a:t>
            </a:r>
          </a:p>
        </p:txBody>
      </p:sp>
      <p:sp>
        <p:nvSpPr>
          <p:cNvPr id="2" name="Obdélník 1"/>
          <p:cNvSpPr/>
          <p:nvPr/>
        </p:nvSpPr>
        <p:spPr>
          <a:xfrm>
            <a:off x="467544" y="5157192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200" b="1" dirty="0">
                <a:solidFill>
                  <a:schemeClr val="accent6">
                    <a:lumMod val="50000"/>
                  </a:schemeClr>
                </a:solidFill>
              </a:rPr>
              <a:t>za  </a:t>
            </a:r>
            <a:r>
              <a:rPr lang="cs-CZ" sz="22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letopočtem</a:t>
            </a:r>
            <a:r>
              <a:rPr lang="cs-CZ" sz="2200" b="1" dirty="0">
                <a:solidFill>
                  <a:schemeClr val="accent6">
                    <a:lumMod val="50000"/>
                  </a:schemeClr>
                </a:solidFill>
              </a:rPr>
              <a:t> a </a:t>
            </a:r>
            <a:r>
              <a:rPr lang="cs-CZ" sz="22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datem napsaným zlomkem </a:t>
            </a:r>
            <a:r>
              <a:rPr lang="cs-CZ" sz="2200" b="1" dirty="0">
                <a:solidFill>
                  <a:schemeClr val="accent6">
                    <a:lumMod val="50000"/>
                  </a:schemeClr>
                </a:solidFill>
              </a:rPr>
              <a:t>tečku </a:t>
            </a:r>
            <a:r>
              <a:rPr lang="cs-CZ" sz="2200" b="1" dirty="0" smtClean="0">
                <a:solidFill>
                  <a:schemeClr val="accent6">
                    <a:lumMod val="50000"/>
                  </a:schemeClr>
                </a:solidFill>
              </a:rPr>
              <a:t>nepíšeme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53544" y="3116326"/>
            <a:ext cx="1392237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Šipka doprava 4"/>
          <p:cNvSpPr/>
          <p:nvPr/>
        </p:nvSpPr>
        <p:spPr>
          <a:xfrm>
            <a:off x="1553631" y="3801853"/>
            <a:ext cx="1152128" cy="506958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1. strana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 rot="20108100">
            <a:off x="2691803" y="3850886"/>
            <a:ext cx="138364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první strana 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Šipka doleva 6"/>
          <p:cNvSpPr/>
          <p:nvPr/>
        </p:nvSpPr>
        <p:spPr>
          <a:xfrm>
            <a:off x="6252269" y="3801853"/>
            <a:ext cx="1423689" cy="635259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3. strana</a:t>
            </a:r>
            <a:endParaRPr lang="cs-CZ" dirty="0"/>
          </a:p>
        </p:txBody>
      </p:sp>
      <p:sp>
        <p:nvSpPr>
          <p:cNvPr id="15" name="Šipka doleva 14"/>
          <p:cNvSpPr/>
          <p:nvPr/>
        </p:nvSpPr>
        <p:spPr>
          <a:xfrm rot="20139517">
            <a:off x="5107183" y="2215900"/>
            <a:ext cx="1423689" cy="635259"/>
          </a:xfrm>
          <a:prstGeom prst="lef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2</a:t>
            </a:r>
            <a:r>
              <a:rPr lang="cs-CZ" dirty="0" smtClean="0"/>
              <a:t>. strana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 rot="910799">
            <a:off x="4149863" y="3391053"/>
            <a:ext cx="90119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druhá</a:t>
            </a:r>
          </a:p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strana 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250785" y="3869424"/>
            <a:ext cx="849406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třetí strana </a:t>
            </a:r>
            <a:endParaRPr lang="cs-CZ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355976" y="5511135"/>
            <a:ext cx="148338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b="1" dirty="0" smtClean="0">
                <a:solidFill>
                  <a:schemeClr val="accent6">
                    <a:lumMod val="50000"/>
                  </a:schemeClr>
                </a:solidFill>
              </a:rPr>
              <a:t>příklad</a:t>
            </a:r>
            <a:endParaRPr lang="cs-CZ" sz="22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2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200" b="1" dirty="0" smtClean="0">
                <a:solidFill>
                  <a:schemeClr val="accent6">
                    <a:lumMod val="50000"/>
                  </a:schemeClr>
                </a:solidFill>
              </a:rPr>
              <a:t>       1989</a:t>
            </a:r>
            <a:endParaRPr lang="cs-CZ" sz="22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200" b="1" dirty="0" smtClean="0">
                <a:solidFill>
                  <a:schemeClr val="accent6">
                    <a:lumMod val="50000"/>
                  </a:schemeClr>
                </a:solidFill>
              </a:rPr>
              <a:t>1/9</a:t>
            </a:r>
            <a:endParaRPr lang="cs-CZ" sz="2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31" name="Picture 7" descr="File:Prague November 1989 - Wenceslas Square 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59077" y="5296700"/>
            <a:ext cx="2429348" cy="1344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8359904" y="5902433"/>
            <a:ext cx="7738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http://upload.wikimedia.org/wikipedia/commons/c/cf/Prague_November_1989_-_Wenceslas_Square_3.jpg</a:t>
            </a:r>
          </a:p>
        </p:txBody>
      </p:sp>
      <p:pic>
        <p:nvPicPr>
          <p:cNvPr id="1033" name="Picture 9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217" t="11089" r="24560"/>
          <a:stretch/>
        </p:blipFill>
        <p:spPr bwMode="auto">
          <a:xfrm>
            <a:off x="3383626" y="5902432"/>
            <a:ext cx="762155" cy="843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0"/>
                            </p:stCondLst>
                            <p:childTnLst>
                              <p:par>
                                <p:cTn id="33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000"/>
                            </p:stCondLst>
                            <p:childTnLst>
                              <p:par>
                                <p:cTn id="38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0"/>
                            </p:stCondLst>
                            <p:childTnLst>
                              <p:par>
                                <p:cTn id="4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"/>
                            </p:stCondLst>
                            <p:childTnLst>
                              <p:par>
                                <p:cTn id="5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500"/>
                            </p:stCondLst>
                            <p:childTnLst>
                              <p:par>
                                <p:cTn id="5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5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 build="p"/>
      <p:bldP spid="5" grpId="0" animBg="1"/>
      <p:bldP spid="6" grpId="0"/>
      <p:bldP spid="6" grpId="1"/>
      <p:bldP spid="7" grpId="0" animBg="1"/>
      <p:bldP spid="15" grpId="0" animBg="1"/>
      <p:bldP spid="16" grpId="0"/>
      <p:bldP spid="16" grpId="1"/>
      <p:bldP spid="17" grpId="0"/>
      <p:bldP spid="17" grpId="1"/>
      <p:bldP spid="9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354396"/>
            <a:ext cx="8496944" cy="33123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jednoduchá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čísla </a:t>
            </a:r>
            <a:r>
              <a:rPr lang="cs-CZ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textu píšeme slovem 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příklad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Všichni tři se vrátili během čtyř dní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marL="0" indent="0">
              <a:buNone/>
            </a:pP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400" b="1" u="sng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číslice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používáme v případě, že číslo je složitější</a:t>
            </a:r>
          </a:p>
          <a:p>
            <a:pPr marL="0" indent="0">
              <a:buNone/>
            </a:pP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př. 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	rok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2012, strana 149, kapitola 25</a:t>
            </a:r>
          </a:p>
          <a:p>
            <a:pPr marL="0" indent="0">
              <a:buNone/>
            </a:pP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			</a:t>
            </a:r>
            <a:endParaRPr lang="cs-CZ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Pravopis číslovek</a:t>
            </a:r>
          </a:p>
        </p:txBody>
      </p:sp>
      <p:sp>
        <p:nvSpPr>
          <p:cNvPr id="2" name="Obdélník 1"/>
          <p:cNvSpPr/>
          <p:nvPr/>
        </p:nvSpPr>
        <p:spPr>
          <a:xfrm>
            <a:off x="4270207" y="5771277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149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. strana, 25. kapitola</a:t>
            </a:r>
          </a:p>
          <a:p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724128" y="5309612"/>
            <a:ext cx="7521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ALE!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331640" y="4208760"/>
            <a:ext cx="2284577" cy="36933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rok dva tisíce dvanáct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1907704" y="4940280"/>
            <a:ext cx="2583904" cy="369332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strana sto čtyřicet devět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24129" y="4569078"/>
            <a:ext cx="2016224" cy="369332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</a:rPr>
              <a:t>kapitola dvacet pět</a:t>
            </a:r>
            <a:endParaRPr lang="cs-CZ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258303" y="6267340"/>
            <a:ext cx="2274137" cy="369332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dvacátá pátá kapitola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770298" y="6267340"/>
            <a:ext cx="2739308" cy="369332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sto čtyřicátá devátá strana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26901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6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5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500"/>
                            </p:stCondLst>
                            <p:childTnLst>
                              <p:par>
                                <p:cTn id="40" presetID="1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0"/>
                            </p:stCondLst>
                            <p:childTnLst>
                              <p:par>
                                <p:cTn id="4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9500"/>
                            </p:stCondLst>
                            <p:childTnLst>
                              <p:par>
                                <p:cTn id="48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5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500"/>
                            </p:stCondLst>
                            <p:childTnLst>
                              <p:par>
                                <p:cTn id="52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3500"/>
                            </p:stCondLst>
                            <p:childTnLst>
                              <p:par>
                                <p:cTn id="5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2" grpId="0"/>
      <p:bldP spid="5" grpId="0"/>
      <p:bldP spid="5" grpId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060848"/>
            <a:ext cx="8496944" cy="3701008"/>
          </a:xfrm>
        </p:spPr>
        <p:txBody>
          <a:bodyPr>
            <a:noAutofit/>
          </a:bodyPr>
          <a:lstStyle/>
          <a:p>
            <a:r>
              <a:rPr lang="cs-CZ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číslovky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od 21 do 99 je možné zapisovat dvojím způsobem</a:t>
            </a:r>
          </a:p>
          <a:p>
            <a:pPr lvl="1"/>
            <a:r>
              <a:rPr lang="cs-CZ" sz="2000" dirty="0">
                <a:solidFill>
                  <a:schemeClr val="accent6">
                    <a:lumMod val="50000"/>
                  </a:schemeClr>
                </a:solidFill>
              </a:rPr>
              <a:t>př. 54 - padesát čtyři nebo čtyřiapadesát</a:t>
            </a:r>
          </a:p>
          <a:p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u </a:t>
            </a:r>
            <a:r>
              <a:rPr lang="cs-CZ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složitějších číslovek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píšeme každý člen zvlášť</a:t>
            </a:r>
          </a:p>
          <a:p>
            <a:pPr lvl="1"/>
            <a:r>
              <a:rPr lang="cs-CZ" sz="2000" dirty="0">
                <a:solidFill>
                  <a:schemeClr val="accent6">
                    <a:lumMod val="50000"/>
                  </a:schemeClr>
                </a:solidFill>
              </a:rPr>
              <a:t>př. 1976 - tisíc devět set sedmdesát šest</a:t>
            </a:r>
          </a:p>
          <a:p>
            <a:endParaRPr lang="cs-CZ" sz="24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b="1" u="sng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letopočty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píšeme dvojím způsobem - jako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řadové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nebo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 číslovky</a:t>
            </a:r>
          </a:p>
          <a:p>
            <a:pPr lvl="1"/>
            <a:r>
              <a:rPr lang="cs-CZ" sz="2000" dirty="0">
                <a:solidFill>
                  <a:schemeClr val="accent6">
                    <a:lumMod val="50000"/>
                  </a:schemeClr>
                </a:solidFill>
              </a:rPr>
              <a:t>roku 1848 - roku tisíc devět set čtyřicet osm </a:t>
            </a:r>
          </a:p>
          <a:p>
            <a:pPr lvl="1"/>
            <a:r>
              <a:rPr lang="cs-CZ" sz="2000" dirty="0">
                <a:solidFill>
                  <a:schemeClr val="accent6">
                    <a:lumMod val="50000"/>
                  </a:schemeClr>
                </a:solidFill>
              </a:rPr>
              <a:t>NEBO        roku tisícího osmistého </a:t>
            </a:r>
            <a:r>
              <a:rPr lang="cs-CZ" sz="2000" dirty="0" err="1">
                <a:solidFill>
                  <a:schemeClr val="accent6">
                    <a:lumMod val="50000"/>
                  </a:schemeClr>
                </a:solidFill>
              </a:rPr>
              <a:t>čtyřicítého</a:t>
            </a:r>
            <a:r>
              <a:rPr lang="cs-CZ" sz="2000" dirty="0">
                <a:solidFill>
                  <a:schemeClr val="accent6">
                    <a:lumMod val="50000"/>
                  </a:schemeClr>
                </a:solidFill>
              </a:rPr>
              <a:t> osmého</a:t>
            </a:r>
            <a:endParaRPr lang="cs-CZ" sz="16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Pravopis číslovek</a:t>
            </a:r>
          </a:p>
        </p:txBody>
      </p:sp>
    </p:spTree>
    <p:extLst>
      <p:ext uri="{BB962C8B-B14F-4D97-AF65-F5344CB8AC3E}">
        <p14:creationId xmlns:p14="http://schemas.microsoft.com/office/powerpoint/2010/main" xmlns="" val="1098002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143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Procvičování  číslovek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2204864"/>
            <a:ext cx="8136904" cy="4464496"/>
          </a:xfrm>
        </p:spPr>
        <p:txBody>
          <a:bodyPr>
            <a:noAutofit/>
          </a:bodyPr>
          <a:lstStyle/>
          <a:p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Karel IV nechal v Praze postavit řadu </a:t>
            </a:r>
            <a:b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významných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staveb. 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Naši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fotbalisté se ujali vedení v 8 minutě. 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1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9 1939 začala 2 světová válka útokem na Polsko. 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V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1 díle, v kapitole 22, na 63 straně se můžeme dočíst o dětství hlavního hrdiny. 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V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roce 1993 vznikla Česká republika. 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V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recitační soutěži obsadila Adéla 2 místo. </a:t>
            </a:r>
            <a:endParaRPr lang="cs-CZ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Za </a:t>
            </a:r>
            <a:r>
              <a:rPr lang="cs-CZ" sz="2400" b="1" dirty="0">
                <a:solidFill>
                  <a:schemeClr val="accent6">
                    <a:lumMod val="50000"/>
                  </a:schemeClr>
                </a:solidFill>
              </a:rPr>
              <a:t>domácí úkol napište 4 cvičení na straně 24 nahoře</a:t>
            </a:r>
            <a:r>
              <a:rPr lang="cs-CZ" sz="2400" b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5940152" y="1585107"/>
            <a:ext cx="2355332" cy="91940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cs-CZ" sz="2800" b="1" spc="150" dirty="0" smtClean="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Úkol:</a:t>
            </a:r>
          </a:p>
          <a:p>
            <a:pPr indent="-285750">
              <a:buFont typeface="Arial" pitchFamily="34" charset="0"/>
              <a:buChar char="•"/>
            </a:pPr>
            <a:r>
              <a:rPr lang="cs-CZ" sz="2000" b="1" spc="150" dirty="0" smtClean="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doplňte tečky</a:t>
            </a:r>
            <a:endParaRPr lang="cs-CZ" sz="2000" b="1" spc="150" dirty="0">
              <a:ln w="11430">
                <a:solidFill>
                  <a:schemeClr val="bg1">
                    <a:lumMod val="50000"/>
                  </a:schemeClr>
                </a:solidFill>
              </a:ln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55527" y="1566841"/>
            <a:ext cx="783530" cy="78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9029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143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Procvičování  číslovek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836530" y="2636912"/>
            <a:ext cx="1378000" cy="3600400"/>
          </a:xfrm>
        </p:spPr>
        <p:txBody>
          <a:bodyPr>
            <a:noAutofit/>
          </a:bodyPr>
          <a:lstStyle/>
          <a:p>
            <a:pPr marL="0" indent="0" algn="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1415</a:t>
            </a:r>
          </a:p>
          <a:p>
            <a:pPr marL="0" indent="0" algn="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1968</a:t>
            </a:r>
          </a:p>
          <a:p>
            <a:pPr marL="0" indent="0" algn="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863</a:t>
            </a:r>
          </a:p>
          <a:p>
            <a:pPr marL="0" indent="0" algn="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1945</a:t>
            </a:r>
          </a:p>
          <a:p>
            <a:pPr marL="0" indent="0" algn="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1918</a:t>
            </a:r>
          </a:p>
          <a:p>
            <a:pPr marL="0" indent="0" algn="r">
              <a:buNone/>
            </a:pP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1621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755576" y="1585107"/>
            <a:ext cx="7539908" cy="91940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cs-CZ" sz="2800" b="1" spc="150" dirty="0" smtClean="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Úkol: </a:t>
            </a:r>
            <a:r>
              <a:rPr lang="cs-CZ" sz="2000" b="1" spc="150" dirty="0" smtClean="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Přečtěte letopočty obojím způsobem a zkuste k nim najít, co se událo.</a:t>
            </a:r>
            <a:endParaRPr lang="cs-CZ" sz="2000" b="1" spc="150" dirty="0">
              <a:ln w="11430">
                <a:solidFill>
                  <a:schemeClr val="bg1">
                    <a:lumMod val="50000"/>
                  </a:schemeClr>
                </a:solidFill>
              </a:ln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55527" y="1566841"/>
            <a:ext cx="783530" cy="783530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426" y="2636912"/>
            <a:ext cx="2232248" cy="1490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23455" y="2611050"/>
            <a:ext cx="1605140" cy="2135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5112" y="5106279"/>
            <a:ext cx="2533945" cy="1579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963998"/>
            <a:ext cx="1907069" cy="1269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1041" y="3963998"/>
            <a:ext cx="2174531" cy="1629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25137"/>
            <a:ext cx="1312614" cy="2053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8" name="Volný tvar 2057"/>
          <p:cNvSpPr/>
          <p:nvPr/>
        </p:nvSpPr>
        <p:spPr>
          <a:xfrm>
            <a:off x="2114550" y="2976149"/>
            <a:ext cx="2137410" cy="3267699"/>
          </a:xfrm>
          <a:custGeom>
            <a:avLst/>
            <a:gdLst>
              <a:gd name="connsiteX0" fmla="*/ 2137410 w 2137410"/>
              <a:gd name="connsiteY0" fmla="*/ 29941 h 3267699"/>
              <a:gd name="connsiteX1" fmla="*/ 1840230 w 2137410"/>
              <a:gd name="connsiteY1" fmla="*/ 395701 h 3267699"/>
              <a:gd name="connsiteX2" fmla="*/ 1680210 w 2137410"/>
              <a:gd name="connsiteY2" fmla="*/ 2807431 h 3267699"/>
              <a:gd name="connsiteX3" fmla="*/ 0 w 2137410"/>
              <a:gd name="connsiteY3" fmla="*/ 3264631 h 3267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7410" h="3267699">
                <a:moveTo>
                  <a:pt x="2137410" y="29941"/>
                </a:moveTo>
                <a:cubicBezTo>
                  <a:pt x="2026920" y="-18637"/>
                  <a:pt x="1916430" y="-67214"/>
                  <a:pt x="1840230" y="395701"/>
                </a:cubicBezTo>
                <a:cubicBezTo>
                  <a:pt x="1764030" y="858616"/>
                  <a:pt x="1986915" y="2329276"/>
                  <a:pt x="1680210" y="2807431"/>
                </a:cubicBezTo>
                <a:cubicBezTo>
                  <a:pt x="1373505" y="3285586"/>
                  <a:pt x="686752" y="3275108"/>
                  <a:pt x="0" y="3264631"/>
                </a:cubicBezTo>
              </a:path>
            </a:pathLst>
          </a:cu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59" name="Volný tvar 2058"/>
          <p:cNvSpPr/>
          <p:nvPr/>
        </p:nvSpPr>
        <p:spPr>
          <a:xfrm>
            <a:off x="3531870" y="3459965"/>
            <a:ext cx="720090" cy="1697559"/>
          </a:xfrm>
          <a:custGeom>
            <a:avLst/>
            <a:gdLst>
              <a:gd name="connsiteX0" fmla="*/ 720090 w 720090"/>
              <a:gd name="connsiteY0" fmla="*/ 60475 h 1697559"/>
              <a:gd name="connsiteX1" fmla="*/ 285750 w 720090"/>
              <a:gd name="connsiteY1" fmla="*/ 163345 h 1697559"/>
              <a:gd name="connsiteX2" fmla="*/ 262890 w 720090"/>
              <a:gd name="connsiteY2" fmla="*/ 1454935 h 1697559"/>
              <a:gd name="connsiteX3" fmla="*/ 0 w 720090"/>
              <a:gd name="connsiteY3" fmla="*/ 1694965 h 1697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0090" h="1697559">
                <a:moveTo>
                  <a:pt x="720090" y="60475"/>
                </a:moveTo>
                <a:cubicBezTo>
                  <a:pt x="541020" y="-4295"/>
                  <a:pt x="361950" y="-69065"/>
                  <a:pt x="285750" y="163345"/>
                </a:cubicBezTo>
                <a:cubicBezTo>
                  <a:pt x="209550" y="395755"/>
                  <a:pt x="310515" y="1199665"/>
                  <a:pt x="262890" y="1454935"/>
                </a:cubicBezTo>
                <a:cubicBezTo>
                  <a:pt x="215265" y="1710205"/>
                  <a:pt x="107632" y="1702585"/>
                  <a:pt x="0" y="1694965"/>
                </a:cubicBezTo>
              </a:path>
            </a:pathLst>
          </a:cu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61" name="Volný tvar 2060"/>
          <p:cNvSpPr/>
          <p:nvPr/>
        </p:nvSpPr>
        <p:spPr>
          <a:xfrm>
            <a:off x="5154930" y="3431844"/>
            <a:ext cx="1905017" cy="725293"/>
          </a:xfrm>
          <a:custGeom>
            <a:avLst/>
            <a:gdLst>
              <a:gd name="connsiteX0" fmla="*/ 0 w 1905017"/>
              <a:gd name="connsiteY0" fmla="*/ 682956 h 725293"/>
              <a:gd name="connsiteX1" fmla="*/ 114300 w 1905017"/>
              <a:gd name="connsiteY1" fmla="*/ 660096 h 725293"/>
              <a:gd name="connsiteX2" fmla="*/ 217170 w 1905017"/>
              <a:gd name="connsiteY2" fmla="*/ 65736 h 725293"/>
              <a:gd name="connsiteX3" fmla="*/ 1760220 w 1905017"/>
              <a:gd name="connsiteY3" fmla="*/ 8586 h 725293"/>
              <a:gd name="connsiteX4" fmla="*/ 1748790 w 1905017"/>
              <a:gd name="connsiteY4" fmla="*/ 8586 h 725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05017" h="725293">
                <a:moveTo>
                  <a:pt x="0" y="682956"/>
                </a:moveTo>
                <a:cubicBezTo>
                  <a:pt x="39052" y="722961"/>
                  <a:pt x="78105" y="762966"/>
                  <a:pt x="114300" y="660096"/>
                </a:cubicBezTo>
                <a:cubicBezTo>
                  <a:pt x="150495" y="557226"/>
                  <a:pt x="-57150" y="174321"/>
                  <a:pt x="217170" y="65736"/>
                </a:cubicBezTo>
                <a:cubicBezTo>
                  <a:pt x="491490" y="-42849"/>
                  <a:pt x="1504950" y="18111"/>
                  <a:pt x="1760220" y="8586"/>
                </a:cubicBezTo>
                <a:cubicBezTo>
                  <a:pt x="2015490" y="-939"/>
                  <a:pt x="1882140" y="3823"/>
                  <a:pt x="1748790" y="8586"/>
                </a:cubicBezTo>
              </a:path>
            </a:pathLst>
          </a:cu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62" name="Volný tvar 2061"/>
          <p:cNvSpPr/>
          <p:nvPr/>
        </p:nvSpPr>
        <p:spPr>
          <a:xfrm>
            <a:off x="5177790" y="4704080"/>
            <a:ext cx="1082367" cy="1377338"/>
          </a:xfrm>
          <a:custGeom>
            <a:avLst/>
            <a:gdLst>
              <a:gd name="connsiteX0" fmla="*/ 0 w 1082367"/>
              <a:gd name="connsiteY0" fmla="*/ 16510 h 1377338"/>
              <a:gd name="connsiteX1" fmla="*/ 171450 w 1082367"/>
              <a:gd name="connsiteY1" fmla="*/ 165100 h 1377338"/>
              <a:gd name="connsiteX2" fmla="*/ 171450 w 1082367"/>
              <a:gd name="connsiteY2" fmla="*/ 1205230 h 1377338"/>
              <a:gd name="connsiteX3" fmla="*/ 982980 w 1082367"/>
              <a:gd name="connsiteY3" fmla="*/ 1365250 h 1377338"/>
              <a:gd name="connsiteX4" fmla="*/ 1040130 w 1082367"/>
              <a:gd name="connsiteY4" fmla="*/ 1353820 h 1377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2367" h="1377338">
                <a:moveTo>
                  <a:pt x="0" y="16510"/>
                </a:moveTo>
                <a:cubicBezTo>
                  <a:pt x="71437" y="-8255"/>
                  <a:pt x="142875" y="-33020"/>
                  <a:pt x="171450" y="165100"/>
                </a:cubicBezTo>
                <a:cubicBezTo>
                  <a:pt x="200025" y="363220"/>
                  <a:pt x="36195" y="1005205"/>
                  <a:pt x="171450" y="1205230"/>
                </a:cubicBezTo>
                <a:cubicBezTo>
                  <a:pt x="306705" y="1405255"/>
                  <a:pt x="838200" y="1340485"/>
                  <a:pt x="982980" y="1365250"/>
                </a:cubicBezTo>
                <a:cubicBezTo>
                  <a:pt x="1127760" y="1390015"/>
                  <a:pt x="1083945" y="1371917"/>
                  <a:pt x="1040130" y="1353820"/>
                </a:cubicBezTo>
              </a:path>
            </a:pathLst>
          </a:cu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63" name="Volný tvar 2062"/>
          <p:cNvSpPr/>
          <p:nvPr/>
        </p:nvSpPr>
        <p:spPr>
          <a:xfrm>
            <a:off x="5199496" y="4457700"/>
            <a:ext cx="344054" cy="902362"/>
          </a:xfrm>
          <a:custGeom>
            <a:avLst/>
            <a:gdLst>
              <a:gd name="connsiteX0" fmla="*/ 344054 w 344054"/>
              <a:gd name="connsiteY0" fmla="*/ 0 h 902362"/>
              <a:gd name="connsiteX1" fmla="*/ 286904 w 344054"/>
              <a:gd name="connsiteY1" fmla="*/ 240030 h 902362"/>
              <a:gd name="connsiteX2" fmla="*/ 298334 w 344054"/>
              <a:gd name="connsiteY2" fmla="*/ 845820 h 902362"/>
              <a:gd name="connsiteX3" fmla="*/ 12584 w 344054"/>
              <a:gd name="connsiteY3" fmla="*/ 880110 h 902362"/>
              <a:gd name="connsiteX4" fmla="*/ 46874 w 344054"/>
              <a:gd name="connsiteY4" fmla="*/ 880110 h 9023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054" h="902362">
                <a:moveTo>
                  <a:pt x="344054" y="0"/>
                </a:moveTo>
                <a:cubicBezTo>
                  <a:pt x="319289" y="49530"/>
                  <a:pt x="294524" y="99060"/>
                  <a:pt x="286904" y="240030"/>
                </a:cubicBezTo>
                <a:cubicBezTo>
                  <a:pt x="279284" y="381000"/>
                  <a:pt x="344054" y="739140"/>
                  <a:pt x="298334" y="845820"/>
                </a:cubicBezTo>
                <a:cubicBezTo>
                  <a:pt x="252614" y="952500"/>
                  <a:pt x="54494" y="874395"/>
                  <a:pt x="12584" y="880110"/>
                </a:cubicBezTo>
                <a:cubicBezTo>
                  <a:pt x="-29326" y="885825"/>
                  <a:pt x="46874" y="880110"/>
                  <a:pt x="46874" y="880110"/>
                </a:cubicBezTo>
              </a:path>
            </a:pathLst>
          </a:cu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64" name="Volný tvar 2063"/>
          <p:cNvSpPr/>
          <p:nvPr/>
        </p:nvSpPr>
        <p:spPr>
          <a:xfrm>
            <a:off x="2697480" y="3383280"/>
            <a:ext cx="1601510" cy="2620061"/>
          </a:xfrm>
          <a:custGeom>
            <a:avLst/>
            <a:gdLst>
              <a:gd name="connsiteX0" fmla="*/ 0 w 1601510"/>
              <a:gd name="connsiteY0" fmla="*/ 0 h 2620061"/>
              <a:gd name="connsiteX1" fmla="*/ 1463040 w 1601510"/>
              <a:gd name="connsiteY1" fmla="*/ 1017270 h 2620061"/>
              <a:gd name="connsiteX2" fmla="*/ 1291590 w 1601510"/>
              <a:gd name="connsiteY2" fmla="*/ 2491740 h 2620061"/>
              <a:gd name="connsiteX3" fmla="*/ 1554480 w 1601510"/>
              <a:gd name="connsiteY3" fmla="*/ 2548890 h 2620061"/>
              <a:gd name="connsiteX4" fmla="*/ 1600200 w 1601510"/>
              <a:gd name="connsiteY4" fmla="*/ 2537460 h 2620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01510" h="2620061">
                <a:moveTo>
                  <a:pt x="0" y="0"/>
                </a:moveTo>
                <a:cubicBezTo>
                  <a:pt x="623887" y="300990"/>
                  <a:pt x="1247775" y="601980"/>
                  <a:pt x="1463040" y="1017270"/>
                </a:cubicBezTo>
                <a:cubicBezTo>
                  <a:pt x="1678305" y="1432560"/>
                  <a:pt x="1276350" y="2236470"/>
                  <a:pt x="1291590" y="2491740"/>
                </a:cubicBezTo>
                <a:cubicBezTo>
                  <a:pt x="1306830" y="2747010"/>
                  <a:pt x="1503045" y="2541270"/>
                  <a:pt x="1554480" y="2548890"/>
                </a:cubicBezTo>
                <a:cubicBezTo>
                  <a:pt x="1605915" y="2556510"/>
                  <a:pt x="1603057" y="2546985"/>
                  <a:pt x="1600200" y="2537460"/>
                </a:cubicBez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65" name="Obdélník 2064"/>
          <p:cNvSpPr/>
          <p:nvPr/>
        </p:nvSpPr>
        <p:spPr>
          <a:xfrm>
            <a:off x="111469" y="4226867"/>
            <a:ext cx="11495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" dirty="0"/>
              <a:t>http://upload.wikimedia.org/wikipedia/commons/thumb/f/fb/Street_Scene_with_Poster_of_1968_Soviet_Invasion_-_Prague_-_Czech_Republic.jpg/800px-Street_Scene_with_Poster_of_1968_Soviet_Invasion_-_Prague_-_Czech_Republic.jpg</a:t>
            </a:r>
          </a:p>
        </p:txBody>
      </p:sp>
      <p:sp>
        <p:nvSpPr>
          <p:cNvPr id="2066" name="Obdélník 2065"/>
          <p:cNvSpPr/>
          <p:nvPr/>
        </p:nvSpPr>
        <p:spPr>
          <a:xfrm>
            <a:off x="4367424" y="6495464"/>
            <a:ext cx="200819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" dirty="0"/>
              <a:t>http://upload.wikimedia.org/wikipedia/commons/thumb/f/fc/Bundesarchiv_Bild_183-R77767%2C_Berlin%2C_Rotarmisten_Unter_den_Linden.jpg/800px-Bundesarchiv_Bild_183-R77767%2C_Berlin%2C_Rotarmisten_Unter_den_Linden.jpg</a:t>
            </a:r>
          </a:p>
        </p:txBody>
      </p:sp>
      <p:sp>
        <p:nvSpPr>
          <p:cNvPr id="2067" name="Obdélník 2066"/>
          <p:cNvSpPr/>
          <p:nvPr/>
        </p:nvSpPr>
        <p:spPr>
          <a:xfrm>
            <a:off x="7487181" y="4746883"/>
            <a:ext cx="147730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" dirty="0"/>
              <a:t>http://upload.wikimedia.org/wikipedia/commons/thumb/c/cb/Flag_of_the_Czech_Republic.svg/800px-Flag_of_the_Czech_Republic.svg.png</a:t>
            </a:r>
          </a:p>
        </p:txBody>
      </p:sp>
      <p:sp>
        <p:nvSpPr>
          <p:cNvPr id="2068" name="Obdélník 2067"/>
          <p:cNvSpPr/>
          <p:nvPr/>
        </p:nvSpPr>
        <p:spPr>
          <a:xfrm>
            <a:off x="1995888" y="6495464"/>
            <a:ext cx="1149572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" dirty="0"/>
              <a:t>http://upload.wikimedia.org/wikipedia/commons/b/b0/Jan_Hus_at_the_Stake.jpg</a:t>
            </a:r>
          </a:p>
        </p:txBody>
      </p:sp>
      <p:sp>
        <p:nvSpPr>
          <p:cNvPr id="2069" name="Obdélník 2068"/>
          <p:cNvSpPr/>
          <p:nvPr/>
        </p:nvSpPr>
        <p:spPr>
          <a:xfrm>
            <a:off x="6085018" y="2690336"/>
            <a:ext cx="89725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" dirty="0"/>
              <a:t>http://upload.wikimedia.org/wikipedia/commons/thumb/d/de/Sculpture_of_Konstantin_and_Method_on_Radhost.jpg/450px-Sculpture_of_Konstantin_and_Method_on_Radhost.jpg</a:t>
            </a:r>
          </a:p>
        </p:txBody>
      </p:sp>
      <p:sp>
        <p:nvSpPr>
          <p:cNvPr id="2070" name="Obdélník 2069"/>
          <p:cNvSpPr/>
          <p:nvPr/>
        </p:nvSpPr>
        <p:spPr>
          <a:xfrm>
            <a:off x="2616134" y="2737213"/>
            <a:ext cx="629816" cy="414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" dirty="0"/>
              <a:t>http://upload.wikimedia.org/wikipedia/commons/a/a1/Staromestske_namesti_a_radnice.jpg</a:t>
            </a:r>
          </a:p>
        </p:txBody>
      </p:sp>
    </p:spTree>
    <p:extLst>
      <p:ext uri="{BB962C8B-B14F-4D97-AF65-F5344CB8AC3E}">
        <p14:creationId xmlns:p14="http://schemas.microsoft.com/office/powerpoint/2010/main" xmlns="" val="2284831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058" grpId="0" animBg="1"/>
      <p:bldP spid="2059" grpId="0" animBg="1"/>
      <p:bldP spid="2061" grpId="0" animBg="1"/>
      <p:bldP spid="2062" grpId="0" animBg="1"/>
      <p:bldP spid="2063" grpId="0" animBg="1"/>
      <p:bldP spid="2064" grpId="0" animBg="1"/>
      <p:bldP spid="2065" grpId="0"/>
      <p:bldP spid="2066" grpId="0"/>
      <p:bldP spid="2067" grpId="0"/>
      <p:bldP spid="2068" grpId="0"/>
      <p:bldP spid="2069" grpId="0"/>
      <p:bldP spid="20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1143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Procvičování  číslovek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53274" y="2512508"/>
            <a:ext cx="8208912" cy="35283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300" b="1" dirty="0" smtClean="0">
                <a:solidFill>
                  <a:schemeClr val="accent6">
                    <a:lumMod val="50000"/>
                  </a:schemeClr>
                </a:solidFill>
              </a:rPr>
              <a:t>8 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listopadu  1620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vivrcholilo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 České stavovské povstání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Bytvou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 na Bílé Hoře. České stavovské vojsko zde bylo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bjehěm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necelích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dvouch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 hodin poraženo spojenými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katolickýmy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 vojsky. Tato událost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nepříznivjě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ovlyvnila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 české dějiny na dalších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třista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 let. krátce po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bytvě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 prchá z Čech král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fridrich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 falcký spolu s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nejvišími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 zemskými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ůředníky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. Na trůn se opět vracejí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habsburkové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, kteří se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brzi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300" b="1" dirty="0" smtClean="0">
                <a:solidFill>
                  <a:schemeClr val="accent6">
                    <a:lumMod val="50000"/>
                  </a:schemeClr>
                </a:solidFill>
              </a:rPr>
              <a:t>postarají o 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vyrovnání účtů s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odbojnýmy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23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sz="23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300" b="1" dirty="0" err="1" smtClean="0">
                <a:solidFill>
                  <a:schemeClr val="accent6">
                    <a:lumMod val="50000"/>
                  </a:schemeClr>
                </a:solidFill>
              </a:rPr>
              <a:t>čechy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. Hlavní </a:t>
            </a:r>
            <a:r>
              <a:rPr lang="cs-CZ" sz="2300" b="1" dirty="0" smtClean="0">
                <a:solidFill>
                  <a:schemeClr val="accent6">
                    <a:lumMod val="50000"/>
                  </a:schemeClr>
                </a:solidFill>
              </a:rPr>
              <a:t>vůdcové 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povstání jsou roku 1621 </a:t>
            </a:r>
            <a:r>
              <a:rPr lang="cs-CZ" sz="23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sz="23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300" b="1" dirty="0" smtClean="0">
                <a:solidFill>
                  <a:schemeClr val="accent6">
                    <a:lumMod val="50000"/>
                  </a:schemeClr>
                </a:solidFill>
              </a:rPr>
              <a:t>popraveni 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na </a:t>
            </a:r>
            <a:r>
              <a:rPr lang="cs-CZ" sz="2300" b="1" dirty="0" smtClean="0">
                <a:solidFill>
                  <a:schemeClr val="accent6">
                    <a:lumMod val="50000"/>
                  </a:schemeClr>
                </a:solidFill>
              </a:rPr>
              <a:t>staroměstském </a:t>
            </a:r>
            <a:r>
              <a:rPr lang="cs-CZ" sz="2300" b="1" dirty="0" err="1">
                <a:solidFill>
                  <a:schemeClr val="accent6">
                    <a:lumMod val="50000"/>
                  </a:schemeClr>
                </a:solidFill>
              </a:rPr>
              <a:t>námjestí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. Jednalo </a:t>
            </a:r>
            <a:r>
              <a:rPr lang="cs-CZ" sz="23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sz="23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300" b="1" dirty="0" smtClean="0">
                <a:solidFill>
                  <a:schemeClr val="accent6">
                    <a:lumMod val="50000"/>
                  </a:schemeClr>
                </a:solidFill>
              </a:rPr>
              <a:t>se 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o 27. českých </a:t>
            </a:r>
            <a:r>
              <a:rPr lang="cs-CZ" sz="2300" b="1" dirty="0" smtClean="0">
                <a:solidFill>
                  <a:schemeClr val="accent6">
                    <a:lumMod val="50000"/>
                  </a:schemeClr>
                </a:solidFill>
              </a:rPr>
              <a:t>šlechticů</a:t>
            </a:r>
            <a:r>
              <a:rPr lang="cs-CZ" sz="2300" b="1" dirty="0">
                <a:solidFill>
                  <a:schemeClr val="accent6">
                    <a:lumMod val="50000"/>
                  </a:schemeClr>
                </a:solidFill>
              </a:rPr>
              <a:t>. </a:t>
            </a:r>
            <a:endParaRPr lang="cs-CZ" sz="23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1560" y="1628801"/>
            <a:ext cx="8136904" cy="57888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cs-CZ" sz="2800" b="1" spc="150" dirty="0" smtClean="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Úkol: </a:t>
            </a:r>
            <a:r>
              <a:rPr lang="cs-CZ" sz="2000" b="1" spc="150" dirty="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Najděte v textu chyby. Opravený text přepište.</a:t>
            </a: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64934" y="1725540"/>
            <a:ext cx="783530" cy="78353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9917" y="4797152"/>
            <a:ext cx="2539206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/>
          <p:cNvSpPr/>
          <p:nvPr/>
        </p:nvSpPr>
        <p:spPr>
          <a:xfrm>
            <a:off x="4311720" y="6268675"/>
            <a:ext cx="220245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600" dirty="0"/>
              <a:t>http://upload.wikimedia.org/wikipedia/commons/c/cc/Letohr%C3%A1dek_Hvezda_2005-03-26_00.jpeg</a:t>
            </a:r>
          </a:p>
        </p:txBody>
      </p:sp>
    </p:spTree>
    <p:extLst>
      <p:ext uri="{BB962C8B-B14F-4D97-AF65-F5344CB8AC3E}">
        <p14:creationId xmlns:p14="http://schemas.microsoft.com/office/powerpoint/2010/main" xmlns="" val="1828877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12" name="Zástupný symbol pro obsah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29163461"/>
              </p:ext>
            </p:extLst>
          </p:nvPr>
        </p:nvGraphicFramePr>
        <p:xfrm>
          <a:off x="460648" y="2403516"/>
          <a:ext cx="8229599" cy="41938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84831"/>
                <a:gridCol w="584831"/>
                <a:gridCol w="584831"/>
                <a:gridCol w="584831"/>
                <a:gridCol w="584831"/>
                <a:gridCol w="584831"/>
                <a:gridCol w="584831"/>
                <a:gridCol w="584831"/>
                <a:gridCol w="584831"/>
                <a:gridCol w="2966120"/>
              </a:tblGrid>
              <a:tr h="46598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vztažné zájmeno</a:t>
                      </a:r>
                      <a:endParaRPr lang="cs-CZ" dirty="0"/>
                    </a:p>
                  </a:txBody>
                  <a:tcPr/>
                </a:tc>
              </a:tr>
              <a:tr h="46598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vzor rodu</a:t>
                      </a:r>
                      <a:r>
                        <a:rPr lang="cs-CZ" baseline="0" dirty="0" smtClean="0"/>
                        <a:t> mužského</a:t>
                      </a:r>
                      <a:endParaRPr lang="cs-CZ" dirty="0"/>
                    </a:p>
                  </a:txBody>
                  <a:tcPr/>
                </a:tc>
              </a:tr>
              <a:tr h="46598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antonymum</a:t>
                      </a:r>
                      <a:r>
                        <a:rPr lang="cs-CZ" baseline="0" dirty="0" smtClean="0"/>
                        <a:t> k velký</a:t>
                      </a:r>
                      <a:endParaRPr lang="cs-CZ" dirty="0"/>
                    </a:p>
                  </a:txBody>
                  <a:tcPr/>
                </a:tc>
              </a:tr>
              <a:tr h="46598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dobrý –</a:t>
                      </a:r>
                      <a:r>
                        <a:rPr lang="cs-CZ" baseline="0" dirty="0" smtClean="0"/>
                        <a:t> 2. stupeň</a:t>
                      </a:r>
                      <a:endParaRPr lang="cs-CZ" dirty="0"/>
                    </a:p>
                  </a:txBody>
                  <a:tcPr/>
                </a:tc>
              </a:tr>
              <a:tr h="46598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číslovka</a:t>
                      </a:r>
                      <a:r>
                        <a:rPr lang="cs-CZ" baseline="0" dirty="0" smtClean="0"/>
                        <a:t> 3 – násobná</a:t>
                      </a:r>
                      <a:endParaRPr lang="cs-CZ" dirty="0"/>
                    </a:p>
                  </a:txBody>
                  <a:tcPr/>
                </a:tc>
              </a:tr>
              <a:tr h="465982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antonymum k líná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46598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vzor</a:t>
                      </a:r>
                      <a:r>
                        <a:rPr lang="cs-CZ" baseline="0" dirty="0" smtClean="0"/>
                        <a:t> tvrdých přídavných jmen</a:t>
                      </a:r>
                      <a:endParaRPr lang="cs-CZ" dirty="0"/>
                    </a:p>
                  </a:txBody>
                  <a:tcPr/>
                </a:tc>
              </a:tr>
              <a:tr h="46598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antonymum k mrtev</a:t>
                      </a:r>
                      <a:endParaRPr lang="cs-CZ" dirty="0"/>
                    </a:p>
                  </a:txBody>
                  <a:tcPr/>
                </a:tc>
              </a:tr>
              <a:tr h="465982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mluvnická kategorie sloves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4" name="Nadpis 1"/>
          <p:cNvSpPr txBox="1">
            <a:spLocks/>
          </p:cNvSpPr>
          <p:nvPr/>
        </p:nvSpPr>
        <p:spPr>
          <a:xfrm>
            <a:off x="518864" y="274638"/>
            <a:ext cx="8229600" cy="1210146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Procvičování</a:t>
            </a:r>
            <a:endParaRPr lang="cs-CZ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83568" y="1604378"/>
            <a:ext cx="7783761" cy="51077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defPPr>
              <a:defRPr lang="cs-CZ"/>
            </a:defPPr>
            <a:lvl1pPr>
              <a:defRPr sz="2000" b="1" spc="150">
                <a:ln w="11430">
                  <a:solidFill>
                    <a:schemeClr val="bg1">
                      <a:lumMod val="50000"/>
                    </a:schemeClr>
                  </a:solidFill>
                </a:ln>
                <a:solidFill>
                  <a:schemeClr val="accent3">
                    <a:lumMod val="50000"/>
                  </a:schemeClr>
                </a:solidFill>
              </a:defRPr>
            </a:lvl1pPr>
          </a:lstStyle>
          <a:p>
            <a:r>
              <a:rPr lang="cs-CZ" sz="2400" dirty="0"/>
              <a:t>Úkol: </a:t>
            </a:r>
            <a:r>
              <a:rPr lang="nb-NO" sz="2400" dirty="0"/>
              <a:t>Jak se číslovky nazývají latinsky?</a:t>
            </a:r>
            <a:endParaRPr lang="cs-CZ" sz="2400" dirty="0"/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23728" y="1604378"/>
            <a:ext cx="783530" cy="78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1860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2437" y="1700808"/>
            <a:ext cx="8229600" cy="4525963"/>
          </a:xfrm>
        </p:spPr>
        <p:txBody>
          <a:bodyPr>
            <a:normAutofit fontScale="85000" lnSpcReduction="20000"/>
          </a:bodyPr>
          <a:lstStyle/>
          <a:p>
            <a:pPr marL="457200" indent="-457200"/>
            <a:r>
              <a:rPr lang="cs-CZ" dirty="0"/>
              <a:t>KRAUSOVÁ, Zdeňka a Renata TERŠOVÁ. </a:t>
            </a:r>
            <a:r>
              <a:rPr lang="cs-CZ" i="1" dirty="0"/>
              <a:t>Český jazyk pro 6. ročník základní školy a primu víceletého gymnázia</a:t>
            </a:r>
            <a:r>
              <a:rPr lang="cs-CZ" dirty="0"/>
              <a:t>. 1. vyd. Plzeň: Fraus, 2003, 136 s. ISBN 80-7238-206-3. </a:t>
            </a:r>
            <a:endParaRPr lang="cs-CZ" dirty="0" smtClean="0"/>
          </a:p>
          <a:p>
            <a:pPr marL="457200" indent="-457200"/>
            <a:r>
              <a:rPr lang="cs-CZ" dirty="0" smtClean="0"/>
              <a:t>MELICHAR, Jiří a Vlastimil STYBLÍK. </a:t>
            </a:r>
            <a:r>
              <a:rPr lang="cs-CZ" i="1" dirty="0" smtClean="0"/>
              <a:t>Český jazyk: rozšířený přehled učiva základní školy s cvičeními a klíčem</a:t>
            </a:r>
            <a:r>
              <a:rPr lang="cs-CZ" dirty="0" smtClean="0"/>
              <a:t>. Praha: Státní pedagogické nakladatelství, 1991. ISBN 80-042-5228-1. </a:t>
            </a:r>
            <a:endParaRPr lang="cs-CZ" dirty="0" smtClean="0"/>
          </a:p>
          <a:p>
            <a:r>
              <a:rPr lang="cs-CZ" dirty="0" smtClean="0"/>
              <a:t>http://commons.wikimedia.org</a:t>
            </a:r>
          </a:p>
          <a:p>
            <a:r>
              <a:rPr lang="cs-CZ" dirty="0" smtClean="0"/>
              <a:t>http://cs.wikipedia.org</a:t>
            </a:r>
          </a:p>
          <a:p>
            <a:r>
              <a:rPr lang="cs-CZ" dirty="0" smtClean="0"/>
              <a:t>Ostatní materiál je z archivu autorky</a:t>
            </a:r>
          </a:p>
          <a:p>
            <a:r>
              <a:rPr lang="cs-CZ" dirty="0" smtClean="0"/>
              <a:t>Materiál stažen 21. 11. </a:t>
            </a:r>
            <a:r>
              <a:rPr lang="cs-CZ" smtClean="0"/>
              <a:t>2012</a:t>
            </a:r>
          </a:p>
          <a:p>
            <a:pPr marL="457200" indent="-457200"/>
            <a:endParaRPr lang="cs-CZ" dirty="0" smtClean="0"/>
          </a:p>
          <a:p>
            <a:pPr marL="457200" indent="-457200"/>
            <a:endParaRPr lang="cs-CZ" dirty="0" smtClean="0"/>
          </a:p>
          <a:p>
            <a:pPr marL="457200" indent="-457200"/>
            <a:endParaRPr lang="cs-CZ" dirty="0"/>
          </a:p>
          <a:p>
            <a:endParaRPr lang="cs-CZ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45435" y="556078"/>
            <a:ext cx="82296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400" b="1" dirty="0" smtClean="0"/>
              <a:t>Zdroje:</a:t>
            </a: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53525" cy="55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6" descr="logo_pruh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69398" y="256721"/>
            <a:ext cx="85725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2849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535</Words>
  <Application>Microsoft Office PowerPoint</Application>
  <PresentationFormat>Předvádění na obrazovce (4:3)</PresentationFormat>
  <Paragraphs>112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Pravopis číslovek</vt:lpstr>
      <vt:lpstr>Pravopis číslovek</vt:lpstr>
      <vt:lpstr>Pravopis číslovek</vt:lpstr>
      <vt:lpstr>Pravopis číslovek</vt:lpstr>
      <vt:lpstr>Procvičování  číslovek</vt:lpstr>
      <vt:lpstr>Procvičování  číslovek</vt:lpstr>
      <vt:lpstr>Procvičování  číslovek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Lenka</dc:creator>
  <cp:lastModifiedBy>Lenka</cp:lastModifiedBy>
  <cp:revision>45</cp:revision>
  <dcterms:created xsi:type="dcterms:W3CDTF">2012-10-30T20:52:10Z</dcterms:created>
  <dcterms:modified xsi:type="dcterms:W3CDTF">2012-12-19T20:11:49Z</dcterms:modified>
</cp:coreProperties>
</file>