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91" r:id="rId4"/>
    <p:sldId id="292" r:id="rId5"/>
    <p:sldId id="293" r:id="rId6"/>
    <p:sldId id="294" r:id="rId7"/>
    <p:sldId id="284" r:id="rId8"/>
    <p:sldId id="295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26989-8399-4BE9-8EF7-4346B924E4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E2368-3EE5-4DE5-B8BD-BE20BE1A5793}" type="datetimeFigureOut">
              <a:rPr lang="cs-CZ"/>
              <a:pPr>
                <a:defRPr/>
              </a:pPr>
              <a:t>19.12.2012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385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1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xmlns="" val="3517876506"/>
              </p:ext>
            </p:extLst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INOVACE_32_Přivlastňovací zájmena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Tvarosloví – přivlastňovací zájmena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22.11.2012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Zájmena,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můj, tvůj, svůj,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 při výuce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7319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12241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Přivlastňovací zájmena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045498"/>
            <a:ext cx="2853084" cy="355796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919554" y="3092956"/>
            <a:ext cx="2827164" cy="3557964"/>
          </a:xfrm>
          <a:prstGeom prst="rect">
            <a:avLst/>
          </a:prstGeom>
        </p:spPr>
      </p:pic>
      <p:sp>
        <p:nvSpPr>
          <p:cNvPr id="7" name="Oválný popisek 6"/>
          <p:cNvSpPr/>
          <p:nvPr/>
        </p:nvSpPr>
        <p:spPr>
          <a:xfrm>
            <a:off x="2267744" y="2060848"/>
            <a:ext cx="3096344" cy="1368152"/>
          </a:xfrm>
          <a:prstGeom prst="wedgeEllipseCallout">
            <a:avLst>
              <a:gd name="adj1" fmla="val -31960"/>
              <a:gd name="adj2" fmla="val 10228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 je moje,</a:t>
            </a:r>
          </a:p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je i tvoje…</a:t>
            </a:r>
            <a:endParaRPr lang="cs-CZ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724128" y="1772816"/>
            <a:ext cx="3240360" cy="1296144"/>
          </a:xfrm>
          <a:prstGeom prst="cloudCallout">
            <a:avLst>
              <a:gd name="adj1" fmla="val -22564"/>
              <a:gd name="adj2" fmla="val 9979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…a co je moje, do toho ti nic není</a:t>
            </a:r>
            <a:endParaRPr lang="cs-CZ" sz="2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850"/>
                            </p:stCondLst>
                            <p:childTnLst>
                              <p:par>
                                <p:cTn id="27" presetID="27" presetClass="emph" presetSubtype="0" repeatCount="500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496944" cy="3701008"/>
          </a:xfrm>
        </p:spPr>
        <p:txBody>
          <a:bodyPr>
            <a:noAutofit/>
          </a:bodyPr>
          <a:lstStyle/>
          <a:p>
            <a:pPr>
              <a:tabLst>
                <a:tab pos="2155825" algn="l"/>
              </a:tabLst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skloňují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podle vzoru mladý</a:t>
            </a:r>
          </a:p>
          <a:p>
            <a:pPr>
              <a:tabLst>
                <a:tab pos="2155825" algn="l"/>
              </a:tabLst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v 1., 4. a 5. pádě jsou odlišné tvary</a:t>
            </a:r>
          </a:p>
          <a:p>
            <a:pPr>
              <a:tabLst>
                <a:tab pos="2155825" algn="l"/>
              </a:tabLst>
            </a:pPr>
            <a:endParaRPr lang="cs-CZ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tabLst>
                <a:tab pos="2155825" algn="l"/>
              </a:tabLst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zvratné zájmeno svůj používáme tehdy, pokud něco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přivlastňujeme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podmětu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Příklad: </a:t>
            </a:r>
          </a:p>
          <a:p>
            <a:pPr>
              <a:tabLst>
                <a:tab pos="2155825" algn="l"/>
              </a:tabLst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mám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svého psa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2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tabLst>
                <a:tab pos="2155825" algn="l"/>
              </a:tabLst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svého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psa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Skloňování zájmen můj, tvůj,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svůj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4134" y="4077072"/>
            <a:ext cx="4242048" cy="2561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449706" y="5877272"/>
            <a:ext cx="804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http://upload.wikimedia.org/wikipedia/commons/8/8c/Sleeping_Pups.jpg</a:t>
            </a:r>
          </a:p>
        </p:txBody>
      </p:sp>
    </p:spTree>
    <p:extLst>
      <p:ext uri="{BB962C8B-B14F-4D97-AF65-F5344CB8AC3E}">
        <p14:creationId xmlns:p14="http://schemas.microsoft.com/office/powerpoint/2010/main" xmlns="" val="378362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dvAuto="50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3096344" cy="4608512"/>
          </a:xfrm>
        </p:spPr>
        <p:txBody>
          <a:bodyPr numCol="1">
            <a:noAutofit/>
          </a:bodyPr>
          <a:lstStyle/>
          <a:p>
            <a:pPr marL="0" indent="0">
              <a:buNone/>
              <a:tabLst>
                <a:tab pos="2155825" algn="l"/>
              </a:tabLst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jednotné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			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1. můj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2. mého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3. mému</a:t>
            </a:r>
          </a:p>
          <a:p>
            <a:pPr marL="0" indent="0" defTabSz="249238">
              <a:buNone/>
              <a:tabLst>
                <a:tab pos="2155825" algn="l"/>
              </a:tabLst>
            </a:pP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4. mého (otce)</a:t>
            </a:r>
            <a:b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     můj (vůz)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5. můj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6. mém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7. mým</a:t>
            </a:r>
          </a:p>
          <a:p>
            <a:pPr>
              <a:tabLst>
                <a:tab pos="2155825" algn="l"/>
              </a:tabLst>
            </a:pPr>
            <a:endParaRPr lang="cs-CZ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tabLst>
                <a:tab pos="2155825" algn="l"/>
              </a:tabLst>
            </a:pP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  <a:tabLst>
                <a:tab pos="2155825" algn="l"/>
              </a:tabLst>
            </a:pP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Skloňování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– rod mužský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131840" y="1638400"/>
            <a:ext cx="5760640" cy="433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tabLst>
                <a:tab pos="2155825" algn="l"/>
              </a:tabLst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množné</a:t>
            </a:r>
          </a:p>
          <a:p>
            <a:pPr>
              <a:spcBef>
                <a:spcPct val="20000"/>
              </a:spcBef>
              <a:tabLst>
                <a:tab pos="2155825" algn="l"/>
              </a:tabLst>
            </a:pP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mí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moji (synové)	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mé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 (domy)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mí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moji (synové)	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mé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 (domy)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mí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moji (synové)	mé, moje (domy)</a:t>
            </a:r>
          </a:p>
          <a:p>
            <a:pPr>
              <a:spcBef>
                <a:spcPct val="20000"/>
              </a:spcBef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4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mé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 (syny, domy)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5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mí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moji (synové)	mé, moje (domy)</a:t>
            </a:r>
          </a:p>
          <a:p>
            <a:pPr>
              <a:spcBef>
                <a:spcPct val="20000"/>
              </a:spcBef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6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mých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7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mými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3" y="5078118"/>
            <a:ext cx="2160240" cy="149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64191">
            <a:off x="5732513" y="5230518"/>
            <a:ext cx="2160240" cy="149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457477">
            <a:off x="6548189" y="5389737"/>
            <a:ext cx="2160240" cy="149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84913" y="5382918"/>
            <a:ext cx="2160240" cy="149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583110" y="6062216"/>
            <a:ext cx="1997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http://upload.wikimedia.org/wikipedia/commons/thumb/0/0a/25104200021_Twistringen_Villa.jpg/800px-25104200021_Twistringen_Villa.jpg</a:t>
            </a:r>
          </a:p>
        </p:txBody>
      </p:sp>
    </p:spTree>
    <p:extLst>
      <p:ext uri="{BB962C8B-B14F-4D97-AF65-F5344CB8AC3E}">
        <p14:creationId xmlns:p14="http://schemas.microsoft.com/office/powerpoint/2010/main" xmlns="" val="99453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dvAuto="0"/>
      <p:bldP spid="5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714700"/>
            <a:ext cx="3096344" cy="4608512"/>
          </a:xfrm>
        </p:spPr>
        <p:txBody>
          <a:bodyPr numCol="1">
            <a:noAutofit/>
          </a:bodyPr>
          <a:lstStyle/>
          <a:p>
            <a:pPr marL="0" indent="0">
              <a:buNone/>
              <a:tabLst>
                <a:tab pos="2155825" algn="l"/>
              </a:tabLst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jednotné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			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1. má, moje (dcera)	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2. mé, mojí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3. mé, mojí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4. mou, mojí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5. má, moje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6. mé, mojí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7. mé, moje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tabLst>
                <a:tab pos="2155825" algn="l"/>
              </a:tabLst>
            </a:pP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  <a:tabLst>
                <a:tab pos="2155825" algn="l"/>
              </a:tabLst>
            </a:pP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Skloňování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– rod ženský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4048" y="1714700"/>
            <a:ext cx="2880320" cy="433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tabLst>
                <a:tab pos="2155825" algn="l"/>
              </a:tabLst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množné</a:t>
            </a:r>
          </a:p>
          <a:p>
            <a:pPr>
              <a:spcBef>
                <a:spcPct val="20000"/>
              </a:spcBef>
              <a:tabLst>
                <a:tab pos="2155825" algn="l"/>
              </a:tabLst>
            </a:pP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mé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mých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mým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4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mé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5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mé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6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mých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>
                <a:solidFill>
                  <a:schemeClr val="accent6">
                    <a:lumMod val="50000"/>
                  </a:schemeClr>
                </a:solidFill>
              </a:rPr>
              <a:t>7</a:t>
            </a:r>
            <a:r>
              <a:rPr lang="cs-CZ" sz="2600" b="1" smtClean="0">
                <a:solidFill>
                  <a:schemeClr val="accent6">
                    <a:lumMod val="50000"/>
                  </a:schemeClr>
                </a:solidFill>
              </a:rPr>
              <a:t>. mými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165217"/>
            <a:ext cx="1636415" cy="122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490367" y="4581128"/>
            <a:ext cx="1133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http://upload.wikimedia.org/wikipedia/commons/thumb/0/0e/Iraqi_girl_smiles.jpg/800px-Iraqi_girl_smiles.jpg</a:t>
            </a:r>
          </a:p>
        </p:txBody>
      </p:sp>
    </p:spTree>
    <p:extLst>
      <p:ext uri="{BB962C8B-B14F-4D97-AF65-F5344CB8AC3E}">
        <p14:creationId xmlns:p14="http://schemas.microsoft.com/office/powerpoint/2010/main" xmlns="" val="2005202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714700"/>
            <a:ext cx="3096344" cy="4608512"/>
          </a:xfrm>
        </p:spPr>
        <p:txBody>
          <a:bodyPr numCol="1">
            <a:noAutofit/>
          </a:bodyPr>
          <a:lstStyle/>
          <a:p>
            <a:pPr marL="0" indent="0">
              <a:buNone/>
              <a:tabLst>
                <a:tab pos="2155825" algn="l"/>
              </a:tabLst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jednotné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		</a:t>
            </a:r>
          </a:p>
          <a:p>
            <a:pPr marL="0" indent="0">
              <a:buNone/>
              <a:tabLst>
                <a:tab pos="2155825" algn="l"/>
              </a:tabLst>
            </a:pPr>
            <a:endParaRPr lang="cs-CZ" sz="2600" b="1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smtClean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. mé, moje (zvíře)	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2. mého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3. mému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4. mé, moje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5. 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mé, 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moje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6. mém</a:t>
            </a:r>
          </a:p>
          <a:p>
            <a:pPr marL="0" indent="0">
              <a:buNone/>
              <a:tabLst>
                <a:tab pos="2155825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7. mým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  <a:tabLst>
                <a:tab pos="2155825" algn="l"/>
              </a:tabLst>
            </a:pP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Skloňování </a:t>
            </a:r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– rod střední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4048" y="1714700"/>
            <a:ext cx="2880320" cy="433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tabLst>
                <a:tab pos="2155825" algn="l"/>
              </a:tabLst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množné</a:t>
            </a:r>
          </a:p>
          <a:p>
            <a:pPr>
              <a:spcBef>
                <a:spcPct val="20000"/>
              </a:spcBef>
              <a:tabLst>
                <a:tab pos="2155825" algn="l"/>
              </a:tabLst>
            </a:pP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1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má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mých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3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mým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4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má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5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má</a:t>
            </a: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, moje</a:t>
            </a: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6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mých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spcBef>
                <a:spcPct val="20000"/>
              </a:spcBef>
              <a:tabLst>
                <a:tab pos="2155825" algn="l"/>
                <a:tab pos="3048000" algn="l"/>
              </a:tabLst>
            </a:pPr>
            <a:r>
              <a:rPr lang="cs-CZ" sz="2600" b="1" dirty="0">
                <a:solidFill>
                  <a:schemeClr val="accent6">
                    <a:lumMod val="50000"/>
                  </a:schemeClr>
                </a:solidFill>
              </a:rPr>
              <a:t>7</a:t>
            </a:r>
            <a:r>
              <a:rPr lang="cs-CZ" sz="2600" b="1" dirty="0" smtClean="0">
                <a:solidFill>
                  <a:schemeClr val="accent6">
                    <a:lumMod val="50000"/>
                  </a:schemeClr>
                </a:solidFill>
              </a:rPr>
              <a:t>. mými</a:t>
            </a:r>
            <a:endParaRPr lang="cs-CZ" sz="2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33375"/>
            <a:ext cx="1808016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011972" y="4529519"/>
            <a:ext cx="1461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http://upload.wikimedia.org/wikipedia/commons/thumb/f/fb/Sleeping_baby_cat.jpg/800px-Sleeping_baby_cat.jpg</a:t>
            </a:r>
          </a:p>
        </p:txBody>
      </p:sp>
    </p:spTree>
    <p:extLst>
      <p:ext uri="{BB962C8B-B14F-4D97-AF65-F5344CB8AC3E}">
        <p14:creationId xmlns:p14="http://schemas.microsoft.com/office/powerpoint/2010/main" xmlns="" val="320591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uiExpand="1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59832" y="2852936"/>
            <a:ext cx="3487713" cy="3744416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pl-PL" sz="2400" b="1" dirty="0" smtClean="0">
                <a:solidFill>
                  <a:schemeClr val="accent6">
                    <a:lumMod val="50000"/>
                  </a:schemeClr>
                </a:solidFill>
              </a:rPr>
              <a:t>k </a:t>
            </a: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.......... bratrům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o ...........kočkách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...........učitelé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s ............sestrami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u ............... babičky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bez ................ rodičů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nad .................. stolem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s ............... </a:t>
            </a:r>
            <a:r>
              <a:rPr lang="pl-PL" sz="2400" b="1" dirty="0" smtClean="0">
                <a:solidFill>
                  <a:schemeClr val="accent6">
                    <a:lumMod val="50000"/>
                  </a:schemeClr>
                </a:solidFill>
              </a:rPr>
              <a:t>autem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3852" y="1735559"/>
            <a:ext cx="6931004" cy="783193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Doplňte správné tvary zájmen můj, tvůj, svůj . Pokud jsou možné dva tvary, užijte je.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81531" y="1533740"/>
            <a:ext cx="783530" cy="7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152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12204" y="3113584"/>
            <a:ext cx="6374412" cy="3744416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.... práci jsem si dělal vždycky sám.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Ta kniha mě upoutala ... obsahem.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Seznámil jsem se s metodami ......... práce.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Technici stále zdokonalují metody ..... práce.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Sestra mě seznámila se .............. přáteli.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Myslel jsem si, že ... knihy jsou v polici.</a:t>
            </a:r>
          </a:p>
          <a:p>
            <a:pPr marL="0" indent="0">
              <a:buNone/>
            </a:pPr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Kde máš ..... knihy?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3852" y="1735559"/>
            <a:ext cx="6931004" cy="783193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dirty="0"/>
              <a:t>Úkol</a:t>
            </a:r>
            <a:r>
              <a:rPr lang="cs-CZ" dirty="0" smtClean="0"/>
              <a:t>: </a:t>
            </a:r>
            <a:r>
              <a:rPr lang="cs-CZ" dirty="0"/>
              <a:t>Doplňte správné tvary zájmen můj, tvůj, svůj . Pokud jsou možné dva tvary, užijte je.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81531" y="1533740"/>
            <a:ext cx="783530" cy="7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5922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2437" y="170080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KRAUSOVÁ, Zdeňka a Renata TERŠOVÁ. </a:t>
            </a:r>
            <a:r>
              <a:rPr lang="cs-CZ" i="1" dirty="0"/>
              <a:t>Český jazyk pro 6. ročník základní školy a primu víceletého gymnázia</a:t>
            </a:r>
            <a:r>
              <a:rPr lang="cs-CZ" dirty="0"/>
              <a:t>. 1. vyd. Plzeň: Fraus, 2003, 136 s. ISBN 80-7238-206-3. </a:t>
            </a:r>
          </a:p>
          <a:p>
            <a:r>
              <a:rPr lang="cs-CZ" dirty="0" smtClean="0"/>
              <a:t>MELICHAR, Jiří a Vlastimil STYBLÍK. </a:t>
            </a:r>
            <a:r>
              <a:rPr lang="cs-CZ" i="1" dirty="0" smtClean="0"/>
              <a:t>Český jazyk: rozšířený přehled učiva základní školy s cvičeními a klíčem</a:t>
            </a:r>
            <a:r>
              <a:rPr lang="cs-CZ" dirty="0" smtClean="0"/>
              <a:t>. Praha: Státní pedagogické nakladatelství, 1991. ISBN 80-042-5228-1. </a:t>
            </a:r>
          </a:p>
          <a:p>
            <a:r>
              <a:rPr lang="cs-CZ" dirty="0" smtClean="0"/>
              <a:t>http</a:t>
            </a:r>
            <a:r>
              <a:rPr lang="cs-CZ" dirty="0" smtClean="0"/>
              <a:t>://commons.wikimedia.org</a:t>
            </a:r>
          </a:p>
          <a:p>
            <a:r>
              <a:rPr lang="cs-CZ" dirty="0" smtClean="0"/>
              <a:t>http://cs.wikipedia.org</a:t>
            </a:r>
          </a:p>
          <a:p>
            <a:r>
              <a:rPr lang="cs-CZ" dirty="0" smtClean="0"/>
              <a:t>Ostatní </a:t>
            </a:r>
            <a:r>
              <a:rPr lang="cs-CZ" dirty="0" smtClean="0"/>
              <a:t>materiál je z archivu autorky</a:t>
            </a:r>
          </a:p>
          <a:p>
            <a:r>
              <a:rPr lang="cs-CZ" dirty="0" smtClean="0"/>
              <a:t>Materiál stažen 22. 11. 2012</a:t>
            </a:r>
          </a:p>
          <a:p>
            <a:endParaRPr lang="cs-CZ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45435" y="556078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400" b="1" dirty="0" smtClean="0"/>
              <a:t>Zdroje: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6" descr="logo_pruh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9398" y="25672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2849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452</Words>
  <Application>Microsoft Office PowerPoint</Application>
  <PresentationFormat>Předvádění na obrazovce (4:3)</PresentationFormat>
  <Paragraphs>119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Přivlastňovací zájmena</vt:lpstr>
      <vt:lpstr>Skloňování zájmen můj, tvůj, svůj</vt:lpstr>
      <vt:lpstr>Skloňování – rod mužský</vt:lpstr>
      <vt:lpstr>Skloňování – rod ženský</vt:lpstr>
      <vt:lpstr>Skloňování – rod střední</vt:lpstr>
      <vt:lpstr>Procvičování</vt:lpstr>
      <vt:lpstr>Procvičování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Lenka</cp:lastModifiedBy>
  <cp:revision>64</cp:revision>
  <dcterms:created xsi:type="dcterms:W3CDTF">2012-10-30T20:52:10Z</dcterms:created>
  <dcterms:modified xsi:type="dcterms:W3CDTF">2012-12-19T20:15:09Z</dcterms:modified>
</cp:coreProperties>
</file>