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56" r:id="rId3"/>
    <p:sldId id="257" r:id="rId4"/>
    <p:sldId id="277" r:id="rId5"/>
    <p:sldId id="285" r:id="rId6"/>
    <p:sldId id="288" r:id="rId7"/>
    <p:sldId id="284" r:id="rId8"/>
    <p:sldId id="289" r:id="rId9"/>
    <p:sldId id="286" r:id="rId10"/>
    <p:sldId id="274"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Bez stylu, bez mřížky">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46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45DA433-F33D-4512-BA77-B0992ECFC972}" type="datetimeFigureOut">
              <a:rPr lang="cs-CZ" smtClean="0"/>
              <a:pPr/>
              <a:t>19.12.2012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BD7E76A-4E05-4EBA-BEDD-65180DF3621A}"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7FE26989-8399-4BE9-8EF7-4346B924E40F}"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97CE2368-3EE5-4DE5-B8BD-BE20BE1A5793}" type="datetimeFigureOut">
              <a:rPr lang="cs-CZ"/>
              <a:pPr>
                <a:defRPr/>
              </a:pPr>
              <a:t>19.12.2012</a:t>
            </a:fld>
            <a:endParaRPr lang="cs-CZ"/>
          </a:p>
        </p:txBody>
      </p:sp>
    </p:spTree>
    <p:extLst>
      <p:ext uri="{BB962C8B-B14F-4D97-AF65-F5344CB8AC3E}">
        <p14:creationId xmlns:p14="http://schemas.microsoft.com/office/powerpoint/2010/main" xmlns="" val="3753857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alphaModFix amt="10000"/>
            <a:lum/>
          </a:blip>
          <a:srcRect/>
          <a:stretch>
            <a:fillRect l="-6000" r="-6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5DA433-F33D-4512-BA77-B0992ECFC972}" type="datetimeFigureOut">
              <a:rPr lang="cs-CZ" smtClean="0"/>
              <a:pPr/>
              <a:t>19.12.2012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D7E76A-4E05-4EBA-BEDD-65180DF3621A}"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NUL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08" name="Group 40"/>
          <p:cNvGraphicFramePr>
            <a:graphicFrameLocks noGrp="1"/>
          </p:cNvGraphicFramePr>
          <p:nvPr>
            <p:ph/>
            <p:extLst>
              <p:ext uri="{D42A27DB-BD31-4B8C-83A1-F6EECF244321}">
                <p14:modId xmlns:p14="http://schemas.microsoft.com/office/powerpoint/2010/main" xmlns="" val="3517876506"/>
              </p:ext>
            </p:extLst>
          </p:nvPr>
        </p:nvGraphicFramePr>
        <p:xfrm>
          <a:off x="468313" y="1268413"/>
          <a:ext cx="8229600" cy="389731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800" b="0" i="0" u="none" strike="noStrike" cap="none" normalizeH="0" baseline="0" dirty="0" smtClean="0">
                          <a:ln>
                            <a:noFill/>
                          </a:ln>
                          <a:solidFill>
                            <a:srgbClr val="000000"/>
                          </a:solidFill>
                          <a:effectLst/>
                          <a:latin typeface="Arial" charset="0"/>
                          <a:cs typeface="Arial" charset="0"/>
                        </a:rPr>
                        <a:t>INOVACE_32_Slovesa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Mgr. Lenka </a:t>
                      </a:r>
                      <a:r>
                        <a:rPr kumimoji="0" lang="cs-CZ" sz="1800" b="0" i="0" u="none" strike="noStrike" cap="none" normalizeH="0" baseline="0" dirty="0" err="1" smtClean="0">
                          <a:ln>
                            <a:noFill/>
                          </a:ln>
                          <a:solidFill>
                            <a:srgbClr val="000000"/>
                          </a:solidFill>
                          <a:effectLst/>
                          <a:latin typeface="Arial" charset="0"/>
                          <a:cs typeface="Arial" charset="0"/>
                        </a:rPr>
                        <a:t>Nečilová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Slovesa</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prima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18.11.2012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Slovesa, mluvnické kategorie</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Prezentace je určena jako výklad do hodiny i jako materiál k samostudiu</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Možnosti využití: promítání při výuce </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 </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7200">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dirty="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515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3713" y="5229225"/>
            <a:ext cx="6081712" cy="1485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5875"/>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56" name="Picture 46" descr="logo_pruhl"/>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956550" y="260350"/>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3731963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ctrTitle"/>
          </p:nvPr>
        </p:nvSpPr>
        <p:spPr>
          <a:xfrm>
            <a:off x="683568" y="476673"/>
            <a:ext cx="7772400" cy="1224136"/>
          </a:xfrm>
          <a:prstGeom prst="roundRect">
            <a:avLst/>
          </a:prstGeom>
        </p:spPr>
        <p:style>
          <a:lnRef idx="0">
            <a:schemeClr val="accent2"/>
          </a:lnRef>
          <a:fillRef idx="3">
            <a:schemeClr val="accent2"/>
          </a:fillRef>
          <a:effectRef idx="3">
            <a:schemeClr val="accent2"/>
          </a:effectRef>
          <a:fontRef idx="minor">
            <a:schemeClr val="lt1"/>
          </a:fontRef>
        </p:style>
        <p:txBody>
          <a:bodyPr>
            <a:normAutofit/>
            <a:scene3d>
              <a:camera prst="orthographicFront"/>
              <a:lightRig rig="glow" dir="tl">
                <a:rot lat="0" lon="0" rev="5400000"/>
              </a:lightRig>
            </a:scene3d>
            <a:sp3d contourW="12700">
              <a:bevelT w="25400" h="25400"/>
              <a:contourClr>
                <a:schemeClr val="accent6">
                  <a:shade val="73000"/>
                </a:schemeClr>
              </a:contourClr>
            </a:sp3d>
          </a:bodyPr>
          <a:lstStyle/>
          <a:p>
            <a:r>
              <a:rPr lang="cs-CZ"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Slovesa</a:t>
            </a:r>
            <a:endParaRPr lang="cs-CZ"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pic>
        <p:nvPicPr>
          <p:cNvPr id="6" name="Obrázek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95536" y="3045498"/>
            <a:ext cx="2853084" cy="3557964"/>
          </a:xfrm>
          <a:prstGeom prst="rect">
            <a:avLst/>
          </a:prstGeom>
        </p:spPr>
      </p:pic>
      <p:pic>
        <p:nvPicPr>
          <p:cNvPr id="8" name="Obrázek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flipH="1">
            <a:off x="5940152" y="3068960"/>
            <a:ext cx="2827164" cy="3557964"/>
          </a:xfrm>
          <a:prstGeom prst="rect">
            <a:avLst/>
          </a:prstGeom>
        </p:spPr>
      </p:pic>
      <p:sp>
        <p:nvSpPr>
          <p:cNvPr id="9" name="Obláček 8"/>
          <p:cNvSpPr/>
          <p:nvPr/>
        </p:nvSpPr>
        <p:spPr>
          <a:xfrm>
            <a:off x="6156176" y="1988840"/>
            <a:ext cx="2808312" cy="1080120"/>
          </a:xfrm>
          <a:prstGeom prst="cloudCallout">
            <a:avLst>
              <a:gd name="adj1" fmla="val 27878"/>
              <a:gd name="adj2" fmla="val 85680"/>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cs-CZ" sz="2800" b="1" i="1" dirty="0" smtClean="0">
                <a:solidFill>
                  <a:srgbClr val="FF0000"/>
                </a:solidFill>
                <a:effectLst>
                  <a:outerShdw blurRad="38100" dist="38100" dir="2700000" algn="tl">
                    <a:srgbClr val="000000">
                      <a:alpha val="43137"/>
                    </a:srgbClr>
                  </a:outerShdw>
                </a:effectLst>
              </a:rPr>
              <a:t>…dejte si obklad</a:t>
            </a:r>
            <a:endParaRPr lang="cs-CZ" sz="2800" b="1" i="1" dirty="0">
              <a:solidFill>
                <a:srgbClr val="FF0000"/>
              </a:solidFill>
              <a:effectLst>
                <a:outerShdw blurRad="38100" dist="38100" dir="2700000" algn="tl">
                  <a:srgbClr val="000000">
                    <a:alpha val="43137"/>
                  </a:srgbClr>
                </a:outerShdw>
              </a:effectLst>
            </a:endParaRPr>
          </a:p>
        </p:txBody>
      </p:sp>
      <p:sp>
        <p:nvSpPr>
          <p:cNvPr id="3" name="Zaoblený obdélníkový popisek 2"/>
          <p:cNvSpPr/>
          <p:nvPr/>
        </p:nvSpPr>
        <p:spPr>
          <a:xfrm>
            <a:off x="2843808" y="1772816"/>
            <a:ext cx="3281506" cy="4926116"/>
          </a:xfrm>
          <a:prstGeom prst="wedgeRoundRectCallout">
            <a:avLst>
              <a:gd name="adj1" fmla="val -57482"/>
              <a:gd name="adj2" fmla="val 4022"/>
              <a:gd name="adj3" fmla="val 16667"/>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cs-CZ" sz="1400" b="1" dirty="0">
                <a:solidFill>
                  <a:schemeClr val="tx1"/>
                </a:solidFill>
              </a:rPr>
              <a:t>1. dávat, 2. dávám, 3. dával jsem, 4. byl jsem dával, 5. budu dávat, 6. dával bych, 7. byl bych dával, 8. dávej, 9. dávaje, 10. dávat se, 11. dávám se, 12. dával jsem se, 13. budu se dávat, 14. dával bych se, 15. byl bych se dával, 16. dávej se, 17. dávaje se, 18. být dáván, 19. jsem dáván, 20. byl jsem dáván, 21. budu dáván, 22. byl bych dáván, 23. byl bych býval dáván, 24. buď dáván, 25. jsa dáván, 26. dát, 27. dám, 28. dal jsem, 29. byl jsem dal, 30. dal bych, 31. byl bych dal  , 32. dej, 33. dav, 34. dát se, 35. dal jsem se, 36. dám se, 37. dal bych se, 38. byl bych se dal, 39. dej se, 40. být dán, 41. jsem dán, 42. byl jsem dán, 43. budu dán, 44. byl bych dán, 45. byl bych býval dán, 46. buď dán, 47. jsa dán, 48. dávávat, 49. dávával jsem, 50. dávával bych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2000" fill="hold"/>
                                        <p:tgtEl>
                                          <p:spTgt spid="6"/>
                                        </p:tgtEl>
                                        <p:attrNameLst>
                                          <p:attrName>ppt_x</p:attrName>
                                        </p:attrNameLst>
                                      </p:cBhvr>
                                      <p:tavLst>
                                        <p:tav tm="0">
                                          <p:val>
                                            <p:strVal val="0-#ppt_w/2"/>
                                          </p:val>
                                        </p:tav>
                                        <p:tav tm="100000">
                                          <p:val>
                                            <p:strVal val="#ppt_x"/>
                                          </p:val>
                                        </p:tav>
                                      </p:tavLst>
                                    </p:anim>
                                    <p:anim calcmode="lin" valueType="num">
                                      <p:cBhvr additive="base">
                                        <p:cTn id="8" dur="2000" fill="hold"/>
                                        <p:tgtEl>
                                          <p:spTgt spid="6"/>
                                        </p:tgtEl>
                                        <p:attrNameLst>
                                          <p:attrName>ppt_y</p:attrName>
                                        </p:attrNameLst>
                                      </p:cBhvr>
                                      <p:tavLst>
                                        <p:tav tm="0">
                                          <p:val>
                                            <p:strVal val="#ppt_y"/>
                                          </p:val>
                                        </p:tav>
                                        <p:tav tm="100000">
                                          <p:val>
                                            <p:strVal val="#ppt_y"/>
                                          </p:val>
                                        </p:tav>
                                      </p:tavLst>
                                    </p:anim>
                                  </p:childTnLst>
                                </p:cTn>
                              </p:par>
                            </p:childTnLst>
                          </p:cTn>
                        </p:par>
                        <p:par>
                          <p:cTn id="9" fill="hold">
                            <p:stCondLst>
                              <p:cond delay="2000"/>
                            </p:stCondLst>
                            <p:childTnLst>
                              <p:par>
                                <p:cTn id="10" presetID="2" presetClass="entr" presetSubtype="6"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2000" fill="hold"/>
                                        <p:tgtEl>
                                          <p:spTgt spid="8"/>
                                        </p:tgtEl>
                                        <p:attrNameLst>
                                          <p:attrName>ppt_x</p:attrName>
                                        </p:attrNameLst>
                                      </p:cBhvr>
                                      <p:tavLst>
                                        <p:tav tm="0">
                                          <p:val>
                                            <p:strVal val="1+#ppt_w/2"/>
                                          </p:val>
                                        </p:tav>
                                        <p:tav tm="100000">
                                          <p:val>
                                            <p:strVal val="#ppt_x"/>
                                          </p:val>
                                        </p:tav>
                                      </p:tavLst>
                                    </p:anim>
                                    <p:anim calcmode="lin" valueType="num">
                                      <p:cBhvr additive="base">
                                        <p:cTn id="13" dur="2000" fill="hold"/>
                                        <p:tgtEl>
                                          <p:spTgt spid="8"/>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2" presetClass="entr" presetSubtype="1" fill="hold" grpId="0" nodeType="afterEffect">
                                  <p:stCondLst>
                                    <p:cond delay="400"/>
                                  </p:stCondLst>
                                  <p:iterate type="wd">
                                    <p:tmPct val="5000"/>
                                  </p:iterate>
                                  <p:childTnLst>
                                    <p:set>
                                      <p:cBhvr>
                                        <p:cTn id="16" dur="1" fill="hold">
                                          <p:stCondLst>
                                            <p:cond delay="0"/>
                                          </p:stCondLst>
                                        </p:cTn>
                                        <p:tgtEl>
                                          <p:spTgt spid="3"/>
                                        </p:tgtEl>
                                        <p:attrNameLst>
                                          <p:attrName>style.visibility</p:attrName>
                                        </p:attrNameLst>
                                      </p:cBhvr>
                                      <p:to>
                                        <p:strVal val="visible"/>
                                      </p:to>
                                    </p:set>
                                    <p:animEffect transition="in" filter="wipe(up)">
                                      <p:cBhvr>
                                        <p:cTn id="17" dur="2000"/>
                                        <p:tgtEl>
                                          <p:spTgt spid="3"/>
                                        </p:tgtEl>
                                      </p:cBhvr>
                                    </p:animEffect>
                                  </p:childTnLst>
                                </p:cTn>
                              </p:par>
                            </p:childTnLst>
                          </p:cTn>
                        </p:par>
                        <p:par>
                          <p:cTn id="18" fill="hold">
                            <p:stCondLst>
                              <p:cond delay="32400"/>
                            </p:stCondLst>
                            <p:childTnLst>
                              <p:par>
                                <p:cTn id="19" presetID="53" presetClass="entr" presetSubtype="16" fill="hold" grpId="0" nodeType="afterEffect">
                                  <p:stCondLst>
                                    <p:cond delay="1000"/>
                                  </p:stCondLst>
                                  <p:childTnLst>
                                    <p:set>
                                      <p:cBhvr>
                                        <p:cTn id="20" dur="1" fill="hold">
                                          <p:stCondLst>
                                            <p:cond delay="0"/>
                                          </p:stCondLst>
                                        </p:cTn>
                                        <p:tgtEl>
                                          <p:spTgt spid="9"/>
                                        </p:tgtEl>
                                        <p:attrNameLst>
                                          <p:attrName>style.visibility</p:attrName>
                                        </p:attrNameLst>
                                      </p:cBhvr>
                                      <p:to>
                                        <p:strVal val="visible"/>
                                      </p:to>
                                    </p:set>
                                    <p:anim calcmode="lin" valueType="num">
                                      <p:cBhvr>
                                        <p:cTn id="21" dur="500" fill="hold"/>
                                        <p:tgtEl>
                                          <p:spTgt spid="9"/>
                                        </p:tgtEl>
                                        <p:attrNameLst>
                                          <p:attrName>ppt_w</p:attrName>
                                        </p:attrNameLst>
                                      </p:cBhvr>
                                      <p:tavLst>
                                        <p:tav tm="0">
                                          <p:val>
                                            <p:fltVal val="0"/>
                                          </p:val>
                                        </p:tav>
                                        <p:tav tm="100000">
                                          <p:val>
                                            <p:strVal val="#ppt_w"/>
                                          </p:val>
                                        </p:tav>
                                      </p:tavLst>
                                    </p:anim>
                                    <p:anim calcmode="lin" valueType="num">
                                      <p:cBhvr>
                                        <p:cTn id="22" dur="500" fill="hold"/>
                                        <p:tgtEl>
                                          <p:spTgt spid="9"/>
                                        </p:tgtEl>
                                        <p:attrNameLst>
                                          <p:attrName>ppt_h</p:attrName>
                                        </p:attrNameLst>
                                      </p:cBhvr>
                                      <p:tavLst>
                                        <p:tav tm="0">
                                          <p:val>
                                            <p:fltVal val="0"/>
                                          </p:val>
                                        </p:tav>
                                        <p:tav tm="100000">
                                          <p:val>
                                            <p:strVal val="#ppt_h"/>
                                          </p:val>
                                        </p:tav>
                                      </p:tavLst>
                                    </p:anim>
                                    <p:animEffect transition="in" filter="fade">
                                      <p:cBhvr>
                                        <p:cTn id="23" dur="500"/>
                                        <p:tgtEl>
                                          <p:spTgt spid="9"/>
                                        </p:tgtEl>
                                      </p:cBhvr>
                                    </p:animEffect>
                                  </p:childTnLst>
                                </p:cTn>
                              </p:par>
                            </p:childTnLst>
                          </p:cTn>
                        </p:par>
                        <p:par>
                          <p:cTn id="24" fill="hold">
                            <p:stCondLst>
                              <p:cond delay="33900"/>
                            </p:stCondLst>
                            <p:childTnLst>
                              <p:par>
                                <p:cTn id="25" presetID="27" presetClass="emph" presetSubtype="0" repeatCount="indefinite" fill="remove" grpId="1" nodeType="afterEffect">
                                  <p:stCondLst>
                                    <p:cond delay="0"/>
                                  </p:stCondLst>
                                  <p:endCondLst>
                                    <p:cond evt="onNext" delay="0">
                                      <p:tgtEl>
                                        <p:sldTgt/>
                                      </p:tgtEl>
                                    </p:cond>
                                  </p:endCondLst>
                                  <p:childTnLst>
                                    <p:animClr clrSpc="rgb" dir="cw">
                                      <p:cBhvr override="childStyle">
                                        <p:cTn id="26" dur="250" autoRev="1" fill="remove"/>
                                        <p:tgtEl>
                                          <p:spTgt spid="9"/>
                                        </p:tgtEl>
                                        <p:attrNameLst>
                                          <p:attrName>style.color</p:attrName>
                                        </p:attrNameLst>
                                      </p:cBhvr>
                                      <p:to>
                                        <a:schemeClr val="bg1"/>
                                      </p:to>
                                    </p:animClr>
                                    <p:animClr clrSpc="rgb" dir="cw">
                                      <p:cBhvr>
                                        <p:cTn id="27" dur="250" autoRev="1" fill="remove"/>
                                        <p:tgtEl>
                                          <p:spTgt spid="9"/>
                                        </p:tgtEl>
                                        <p:attrNameLst>
                                          <p:attrName>fillcolor</p:attrName>
                                        </p:attrNameLst>
                                      </p:cBhvr>
                                      <p:to>
                                        <a:schemeClr val="bg1"/>
                                      </p:to>
                                    </p:animClr>
                                    <p:set>
                                      <p:cBhvr>
                                        <p:cTn id="28" dur="250" autoRev="1" fill="remove"/>
                                        <p:tgtEl>
                                          <p:spTgt spid="9"/>
                                        </p:tgtEl>
                                        <p:attrNameLst>
                                          <p:attrName>fill.type</p:attrName>
                                        </p:attrNameLst>
                                      </p:cBhvr>
                                      <p:to>
                                        <p:strVal val="solid"/>
                                      </p:to>
                                    </p:set>
                                    <p:set>
                                      <p:cBhvr>
                                        <p:cTn id="29" dur="250" autoRev="1" fill="remove"/>
                                        <p:tgtEl>
                                          <p:spTgt spid="9"/>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916831"/>
            <a:ext cx="8496944" cy="4597479"/>
          </a:xfrm>
        </p:spPr>
        <p:txBody>
          <a:bodyPr>
            <a:noAutofit/>
          </a:bodyPr>
          <a:lstStyle/>
          <a:p>
            <a:pPr marL="0" indent="0">
              <a:buNone/>
            </a:pPr>
            <a:r>
              <a:rPr lang="cs-CZ" sz="2400" b="1" u="sng" dirty="0">
                <a:solidFill>
                  <a:schemeClr val="accent6">
                    <a:lumMod val="50000"/>
                  </a:schemeClr>
                </a:solidFill>
              </a:rPr>
              <a:t>vyjadřují </a:t>
            </a:r>
            <a:r>
              <a:rPr lang="cs-CZ" sz="2400" b="1" u="sng" dirty="0" smtClean="0">
                <a:solidFill>
                  <a:schemeClr val="accent6">
                    <a:lumMod val="50000"/>
                  </a:schemeClr>
                </a:solidFill>
              </a:rPr>
              <a:t>děj</a:t>
            </a:r>
          </a:p>
          <a:p>
            <a:pPr lvl="1"/>
            <a:r>
              <a:rPr lang="cs-CZ" sz="2400" b="1" dirty="0" smtClean="0">
                <a:solidFill>
                  <a:schemeClr val="accent6">
                    <a:lumMod val="50000"/>
                  </a:schemeClr>
                </a:solidFill>
                <a:effectLst>
                  <a:outerShdw blurRad="38100" dist="38100" dir="2700000" algn="tl">
                    <a:srgbClr val="000000">
                      <a:alpha val="43137"/>
                    </a:srgbClr>
                  </a:outerShdw>
                </a:effectLst>
              </a:rPr>
              <a:t>činnost</a:t>
            </a:r>
            <a:r>
              <a:rPr lang="cs-CZ" sz="2400" b="1" dirty="0" smtClean="0">
                <a:solidFill>
                  <a:schemeClr val="accent6">
                    <a:lumMod val="50000"/>
                  </a:schemeClr>
                </a:solidFill>
              </a:rPr>
              <a:t> </a:t>
            </a:r>
            <a:r>
              <a:rPr lang="cs-CZ" sz="2400" b="1" dirty="0">
                <a:solidFill>
                  <a:schemeClr val="accent6">
                    <a:lumMod val="50000"/>
                  </a:schemeClr>
                </a:solidFill>
              </a:rPr>
              <a:t>(př. mýt se, skákat</a:t>
            </a:r>
            <a:r>
              <a:rPr lang="cs-CZ" sz="2400" b="1" dirty="0" smtClean="0">
                <a:solidFill>
                  <a:schemeClr val="accent6">
                    <a:lumMod val="50000"/>
                  </a:schemeClr>
                </a:solidFill>
              </a:rPr>
              <a:t>)</a:t>
            </a:r>
          </a:p>
          <a:p>
            <a:pPr lvl="1"/>
            <a:r>
              <a:rPr lang="cs-CZ" sz="2400" b="1" dirty="0" smtClean="0">
                <a:solidFill>
                  <a:schemeClr val="accent6">
                    <a:lumMod val="50000"/>
                  </a:schemeClr>
                </a:solidFill>
                <a:effectLst>
                  <a:outerShdw blurRad="38100" dist="38100" dir="2700000" algn="tl">
                    <a:srgbClr val="000000">
                      <a:alpha val="43137"/>
                    </a:srgbClr>
                  </a:outerShdw>
                </a:effectLst>
              </a:rPr>
              <a:t>stav</a:t>
            </a:r>
            <a:r>
              <a:rPr lang="cs-CZ" sz="2400" b="1" dirty="0" smtClean="0">
                <a:solidFill>
                  <a:schemeClr val="accent6">
                    <a:lumMod val="50000"/>
                  </a:schemeClr>
                </a:solidFill>
              </a:rPr>
              <a:t> </a:t>
            </a:r>
            <a:r>
              <a:rPr lang="cs-CZ" sz="2400" b="1" dirty="0">
                <a:solidFill>
                  <a:schemeClr val="accent6">
                    <a:lumMod val="50000"/>
                  </a:schemeClr>
                </a:solidFill>
              </a:rPr>
              <a:t>(př. ležet, </a:t>
            </a:r>
            <a:r>
              <a:rPr lang="cs-CZ" sz="2400" b="1" dirty="0" smtClean="0">
                <a:solidFill>
                  <a:schemeClr val="accent6">
                    <a:lumMod val="50000"/>
                  </a:schemeClr>
                </a:solidFill>
              </a:rPr>
              <a:t>čekat)</a:t>
            </a:r>
          </a:p>
          <a:p>
            <a:pPr lvl="1"/>
            <a:r>
              <a:rPr lang="cs-CZ" sz="2400" b="1" dirty="0" smtClean="0">
                <a:solidFill>
                  <a:schemeClr val="accent6">
                    <a:lumMod val="50000"/>
                  </a:schemeClr>
                </a:solidFill>
                <a:effectLst>
                  <a:outerShdw blurRad="38100" dist="38100" dir="2700000" algn="tl">
                    <a:srgbClr val="000000">
                      <a:alpha val="43137"/>
                    </a:srgbClr>
                  </a:outerShdw>
                </a:effectLst>
              </a:rPr>
              <a:t>změnu </a:t>
            </a:r>
            <a:r>
              <a:rPr lang="cs-CZ" sz="2400" b="1" dirty="0">
                <a:solidFill>
                  <a:schemeClr val="accent6">
                    <a:lumMod val="50000"/>
                  </a:schemeClr>
                </a:solidFill>
                <a:effectLst>
                  <a:outerShdw blurRad="38100" dist="38100" dir="2700000" algn="tl">
                    <a:srgbClr val="000000">
                      <a:alpha val="43137"/>
                    </a:srgbClr>
                  </a:outerShdw>
                </a:effectLst>
              </a:rPr>
              <a:t>stavu </a:t>
            </a:r>
            <a:r>
              <a:rPr lang="cs-CZ" sz="2400" b="1" dirty="0">
                <a:solidFill>
                  <a:schemeClr val="accent6">
                    <a:lumMod val="50000"/>
                  </a:schemeClr>
                </a:solidFill>
              </a:rPr>
              <a:t>(zbělat, zhubnout)</a:t>
            </a:r>
          </a:p>
          <a:p>
            <a:endParaRPr lang="cs-CZ" sz="2400" b="1" dirty="0" smtClean="0">
              <a:solidFill>
                <a:schemeClr val="accent6">
                  <a:lumMod val="50000"/>
                </a:schemeClr>
              </a:solidFill>
            </a:endParaRPr>
          </a:p>
          <a:p>
            <a:pPr marL="0" indent="0">
              <a:buNone/>
            </a:pPr>
            <a:r>
              <a:rPr lang="cs-CZ" sz="2400" b="1" u="sng" dirty="0" smtClean="0">
                <a:solidFill>
                  <a:schemeClr val="accent6">
                    <a:lumMod val="50000"/>
                  </a:schemeClr>
                </a:solidFill>
              </a:rPr>
              <a:t>Rozlišujeme </a:t>
            </a:r>
            <a:endParaRPr lang="cs-CZ" sz="2400" b="1" u="sng" dirty="0">
              <a:solidFill>
                <a:schemeClr val="accent6">
                  <a:lumMod val="50000"/>
                </a:schemeClr>
              </a:solidFill>
            </a:endParaRPr>
          </a:p>
          <a:p>
            <a:r>
              <a:rPr lang="cs-CZ" sz="2400" b="1" dirty="0">
                <a:solidFill>
                  <a:schemeClr val="accent6">
                    <a:lumMod val="50000"/>
                  </a:schemeClr>
                </a:solidFill>
              </a:rPr>
              <a:t>slovesný tvar </a:t>
            </a:r>
            <a:r>
              <a:rPr lang="cs-CZ" sz="2400" b="1" dirty="0">
                <a:solidFill>
                  <a:schemeClr val="accent6">
                    <a:lumMod val="50000"/>
                  </a:schemeClr>
                </a:solidFill>
                <a:effectLst>
                  <a:outerShdw blurRad="38100" dist="38100" dir="2700000" algn="tl">
                    <a:srgbClr val="000000">
                      <a:alpha val="43137"/>
                    </a:srgbClr>
                  </a:outerShdw>
                </a:effectLst>
              </a:rPr>
              <a:t>určitý</a:t>
            </a:r>
            <a:r>
              <a:rPr lang="cs-CZ" sz="2400" b="1" dirty="0">
                <a:solidFill>
                  <a:schemeClr val="accent6">
                    <a:lumMod val="50000"/>
                  </a:schemeClr>
                </a:solidFill>
              </a:rPr>
              <a:t> - vyjadřuje OSOBU, ČÍSLO, ČAS, ZPŮSOB</a:t>
            </a:r>
          </a:p>
          <a:p>
            <a:pPr lvl="1"/>
            <a:r>
              <a:rPr lang="cs-CZ" sz="2000" b="1" dirty="0">
                <a:solidFill>
                  <a:schemeClr val="accent6">
                    <a:lumMod val="50000"/>
                  </a:schemeClr>
                </a:solidFill>
              </a:rPr>
              <a:t>př. tančíme, pracoval by</a:t>
            </a:r>
          </a:p>
          <a:p>
            <a:r>
              <a:rPr lang="cs-CZ" sz="2400" b="1" dirty="0">
                <a:solidFill>
                  <a:schemeClr val="accent6">
                    <a:lumMod val="50000"/>
                  </a:schemeClr>
                </a:solidFill>
              </a:rPr>
              <a:t>slovesný tvar </a:t>
            </a:r>
            <a:r>
              <a:rPr lang="cs-CZ" sz="2400" b="1" dirty="0">
                <a:solidFill>
                  <a:schemeClr val="accent6">
                    <a:lumMod val="50000"/>
                  </a:schemeClr>
                </a:solidFill>
                <a:effectLst>
                  <a:outerShdw blurRad="38100" dist="38100" dir="2700000" algn="tl">
                    <a:srgbClr val="000000">
                      <a:alpha val="43137"/>
                    </a:srgbClr>
                  </a:outerShdw>
                </a:effectLst>
              </a:rPr>
              <a:t>neurčitý</a:t>
            </a:r>
            <a:r>
              <a:rPr lang="cs-CZ" sz="2400" b="1" dirty="0">
                <a:solidFill>
                  <a:schemeClr val="accent6">
                    <a:lumMod val="50000"/>
                  </a:schemeClr>
                </a:solidFill>
              </a:rPr>
              <a:t> - NEVYJADŘUJE MLUVNICKÉ KATEGORIE</a:t>
            </a:r>
          </a:p>
          <a:p>
            <a:pPr lvl="1"/>
            <a:r>
              <a:rPr lang="cs-CZ" sz="2000" b="1" dirty="0">
                <a:solidFill>
                  <a:schemeClr val="accent6">
                    <a:lumMod val="50000"/>
                  </a:schemeClr>
                </a:solidFill>
              </a:rPr>
              <a:t>př. vonět, slepit - tzv. </a:t>
            </a:r>
            <a:r>
              <a:rPr lang="cs-CZ" sz="2400" b="1" dirty="0">
                <a:solidFill>
                  <a:schemeClr val="accent6">
                    <a:lumMod val="50000"/>
                  </a:schemeClr>
                </a:solidFill>
                <a:effectLst>
                  <a:outerShdw blurRad="38100" dist="38100" dir="2700000" algn="tl">
                    <a:srgbClr val="000000">
                      <a:alpha val="43137"/>
                    </a:srgbClr>
                  </a:outerShdw>
                </a:effectLst>
              </a:rPr>
              <a:t>infinitiv</a:t>
            </a:r>
          </a:p>
        </p:txBody>
      </p:sp>
      <p:sp>
        <p:nvSpPr>
          <p:cNvPr id="4" name="Nadpis 1"/>
          <p:cNvSpPr>
            <a:spLocks noGrp="1"/>
          </p:cNvSpPr>
          <p:nvPr>
            <p:ph type="title"/>
          </p:nvPr>
        </p:nvSpPr>
        <p:spPr>
          <a:prstGeom prst="roundRect">
            <a:avLst/>
          </a:prstGeom>
        </p:spPr>
        <p:style>
          <a:lnRef idx="0">
            <a:schemeClr val="accent2"/>
          </a:lnRef>
          <a:fillRef idx="3">
            <a:schemeClr val="accent2"/>
          </a:fillRef>
          <a:effectRef idx="3">
            <a:schemeClr val="accent2"/>
          </a:effectRef>
          <a:fontRef idx="minor">
            <a:schemeClr val="lt1"/>
          </a:fontRef>
        </p:style>
        <p:txBody>
          <a:bodyPr>
            <a:normAutofit/>
            <a:scene3d>
              <a:camera prst="orthographicFront"/>
              <a:lightRig rig="glow" dir="tl">
                <a:rot lat="0" lon="0" rev="5400000"/>
              </a:lightRig>
            </a:scene3d>
            <a:sp3d contourW="12700">
              <a:bevelT w="25400" h="25400"/>
              <a:contourClr>
                <a:schemeClr val="accent6">
                  <a:shade val="73000"/>
                </a:schemeClr>
              </a:contourClr>
            </a:sp3d>
          </a:bodyPr>
          <a:lstStyle/>
          <a:p>
            <a:r>
              <a:rPr lang="cs-CZ"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Slovesa </a:t>
            </a:r>
            <a:endParaRPr lang="cs-CZ"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12" name="Obdélník 11"/>
          <p:cNvSpPr/>
          <p:nvPr/>
        </p:nvSpPr>
        <p:spPr>
          <a:xfrm>
            <a:off x="4183478" y="1567176"/>
            <a:ext cx="845840" cy="553998"/>
          </a:xfrm>
          <a:prstGeom prst="rect">
            <a:avLst/>
          </a:prstGeom>
        </p:spPr>
        <p:txBody>
          <a:bodyPr wrap="square">
            <a:spAutoFit/>
          </a:bodyPr>
          <a:lstStyle/>
          <a:p>
            <a:r>
              <a:rPr lang="cs-CZ" sz="600" dirty="0"/>
              <a:t>http://upload.wikimedia.org/wikipedia/commons/d/d9/Jump_%28236233328%29.jpg</a:t>
            </a:r>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034520" y="1567176"/>
            <a:ext cx="1826288" cy="168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Obdélník 1"/>
          <p:cNvSpPr/>
          <p:nvPr/>
        </p:nvSpPr>
        <p:spPr>
          <a:xfrm>
            <a:off x="6216730" y="4028063"/>
            <a:ext cx="989856" cy="369332"/>
          </a:xfrm>
          <a:prstGeom prst="rect">
            <a:avLst/>
          </a:prstGeom>
        </p:spPr>
        <p:txBody>
          <a:bodyPr wrap="square">
            <a:spAutoFit/>
          </a:bodyPr>
          <a:lstStyle/>
          <a:p>
            <a:r>
              <a:rPr lang="cs-CZ" sz="600" dirty="0"/>
              <a:t>http://upload.wikimedia.org/wikipedia/commons/a/a9/Popping_dancer.gif</a:t>
            </a:r>
          </a:p>
        </p:txBody>
      </p:sp>
      <p:pic>
        <p:nvPicPr>
          <p:cNvPr id="6" name="Obrázek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148064" y="5750217"/>
            <a:ext cx="1871531" cy="1052736"/>
          </a:xfrm>
          <a:prstGeom prst="rect">
            <a:avLst/>
          </a:prstGeom>
        </p:spPr>
      </p:pic>
      <p:sp>
        <p:nvSpPr>
          <p:cNvPr id="7" name="Obdélník 6"/>
          <p:cNvSpPr/>
          <p:nvPr/>
        </p:nvSpPr>
        <p:spPr>
          <a:xfrm>
            <a:off x="7019595" y="6433621"/>
            <a:ext cx="936104" cy="369332"/>
          </a:xfrm>
          <a:prstGeom prst="rect">
            <a:avLst/>
          </a:prstGeom>
        </p:spPr>
        <p:txBody>
          <a:bodyPr wrap="square">
            <a:spAutoFit/>
          </a:bodyPr>
          <a:lstStyle/>
          <a:p>
            <a:r>
              <a:rPr lang="cs-CZ" sz="600" dirty="0"/>
              <a:t>http://upload.wikimedia.org/wikipedia/commons/5/53/FF5_dance.gif</a:t>
            </a:r>
          </a:p>
        </p:txBody>
      </p:sp>
      <p:pic>
        <p:nvPicPr>
          <p:cNvPr id="9" name="Obrázek 8"/>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7206586" y="2492896"/>
            <a:ext cx="1854722" cy="192891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2000"/>
                                        <p:tgtEl>
                                          <p:spTgt spid="3"/>
                                        </p:tgtEl>
                                      </p:cBhvr>
                                    </p:animEffect>
                                  </p:childTnLst>
                                </p:cTn>
                              </p:par>
                            </p:childTnLst>
                          </p:cTn>
                        </p:par>
                        <p:par>
                          <p:cTn id="8" fill="hold">
                            <p:stCondLst>
                              <p:cond delay="2000"/>
                            </p:stCondLst>
                            <p:childTnLst>
                              <p:par>
                                <p:cTn id="9" presetID="26" presetClass="entr" presetSubtype="0" fill="hold" nodeType="afterEffect">
                                  <p:stCondLst>
                                    <p:cond delay="0"/>
                                  </p:stCondLst>
                                  <p:childTnLst>
                                    <p:set>
                                      <p:cBhvr>
                                        <p:cTn id="10" dur="1" fill="hold">
                                          <p:stCondLst>
                                            <p:cond delay="0"/>
                                          </p:stCondLst>
                                        </p:cTn>
                                        <p:tgtEl>
                                          <p:spTgt spid="1027"/>
                                        </p:tgtEl>
                                        <p:attrNameLst>
                                          <p:attrName>style.visibility</p:attrName>
                                        </p:attrNameLst>
                                      </p:cBhvr>
                                      <p:to>
                                        <p:strVal val="visible"/>
                                      </p:to>
                                    </p:set>
                                    <p:animEffect transition="in" filter="wipe(down)">
                                      <p:cBhvr>
                                        <p:cTn id="11" dur="580">
                                          <p:stCondLst>
                                            <p:cond delay="0"/>
                                          </p:stCondLst>
                                        </p:cTn>
                                        <p:tgtEl>
                                          <p:spTgt spid="1027"/>
                                        </p:tgtEl>
                                      </p:cBhvr>
                                    </p:animEffect>
                                    <p:anim calcmode="lin" valueType="num">
                                      <p:cBhvr>
                                        <p:cTn id="12" dur="1822" tmFilter="0,0; 0.14,0.36; 0.43,0.73; 0.71,0.91; 1.0,1.0">
                                          <p:stCondLst>
                                            <p:cond delay="0"/>
                                          </p:stCondLst>
                                        </p:cTn>
                                        <p:tgtEl>
                                          <p:spTgt spid="1027"/>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1027"/>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1027"/>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1027"/>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1027"/>
                                        </p:tgtEl>
                                        <p:attrNameLst>
                                          <p:attrName>ppt_y</p:attrName>
                                        </p:attrNameLst>
                                      </p:cBhvr>
                                      <p:tavLst>
                                        <p:tav tm="0" fmla="#ppt_y-sin(pi*$)/81">
                                          <p:val>
                                            <p:fltVal val="0"/>
                                          </p:val>
                                        </p:tav>
                                        <p:tav tm="100000">
                                          <p:val>
                                            <p:fltVal val="1"/>
                                          </p:val>
                                        </p:tav>
                                      </p:tavLst>
                                    </p:anim>
                                    <p:animScale>
                                      <p:cBhvr>
                                        <p:cTn id="17" dur="26">
                                          <p:stCondLst>
                                            <p:cond delay="650"/>
                                          </p:stCondLst>
                                        </p:cTn>
                                        <p:tgtEl>
                                          <p:spTgt spid="1027"/>
                                        </p:tgtEl>
                                      </p:cBhvr>
                                      <p:to x="100000" y="60000"/>
                                    </p:animScale>
                                    <p:animScale>
                                      <p:cBhvr>
                                        <p:cTn id="18" dur="166" decel="50000">
                                          <p:stCondLst>
                                            <p:cond delay="676"/>
                                          </p:stCondLst>
                                        </p:cTn>
                                        <p:tgtEl>
                                          <p:spTgt spid="1027"/>
                                        </p:tgtEl>
                                      </p:cBhvr>
                                      <p:to x="100000" y="100000"/>
                                    </p:animScale>
                                    <p:animScale>
                                      <p:cBhvr>
                                        <p:cTn id="19" dur="26">
                                          <p:stCondLst>
                                            <p:cond delay="1312"/>
                                          </p:stCondLst>
                                        </p:cTn>
                                        <p:tgtEl>
                                          <p:spTgt spid="1027"/>
                                        </p:tgtEl>
                                      </p:cBhvr>
                                      <p:to x="100000" y="80000"/>
                                    </p:animScale>
                                    <p:animScale>
                                      <p:cBhvr>
                                        <p:cTn id="20" dur="166" decel="50000">
                                          <p:stCondLst>
                                            <p:cond delay="1338"/>
                                          </p:stCondLst>
                                        </p:cTn>
                                        <p:tgtEl>
                                          <p:spTgt spid="1027"/>
                                        </p:tgtEl>
                                      </p:cBhvr>
                                      <p:to x="100000" y="100000"/>
                                    </p:animScale>
                                    <p:animScale>
                                      <p:cBhvr>
                                        <p:cTn id="21" dur="26">
                                          <p:stCondLst>
                                            <p:cond delay="1642"/>
                                          </p:stCondLst>
                                        </p:cTn>
                                        <p:tgtEl>
                                          <p:spTgt spid="1027"/>
                                        </p:tgtEl>
                                      </p:cBhvr>
                                      <p:to x="100000" y="90000"/>
                                    </p:animScale>
                                    <p:animScale>
                                      <p:cBhvr>
                                        <p:cTn id="22" dur="166" decel="50000">
                                          <p:stCondLst>
                                            <p:cond delay="1668"/>
                                          </p:stCondLst>
                                        </p:cTn>
                                        <p:tgtEl>
                                          <p:spTgt spid="1027"/>
                                        </p:tgtEl>
                                      </p:cBhvr>
                                      <p:to x="100000" y="100000"/>
                                    </p:animScale>
                                    <p:animScale>
                                      <p:cBhvr>
                                        <p:cTn id="23" dur="26">
                                          <p:stCondLst>
                                            <p:cond delay="1808"/>
                                          </p:stCondLst>
                                        </p:cTn>
                                        <p:tgtEl>
                                          <p:spTgt spid="1027"/>
                                        </p:tgtEl>
                                      </p:cBhvr>
                                      <p:to x="100000" y="95000"/>
                                    </p:animScale>
                                    <p:animScale>
                                      <p:cBhvr>
                                        <p:cTn id="24" dur="166" decel="50000">
                                          <p:stCondLst>
                                            <p:cond delay="1834"/>
                                          </p:stCondLst>
                                        </p:cTn>
                                        <p:tgtEl>
                                          <p:spTgt spid="1027"/>
                                        </p:tgtEl>
                                      </p:cBhvr>
                                      <p:to x="100000" y="100000"/>
                                    </p:animScale>
                                  </p:childTnLst>
                                </p:cTn>
                              </p:par>
                            </p:childTnLst>
                          </p:cTn>
                        </p:par>
                        <p:par>
                          <p:cTn id="25" fill="hold">
                            <p:stCondLst>
                              <p:cond delay="4000"/>
                            </p:stCondLst>
                            <p:childTnLst>
                              <p:par>
                                <p:cTn id="26" presetID="10" presetClass="entr" presetSubtype="0" fill="hold" grpId="0" nodeType="after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childTnLst>
                          </p:cTn>
                        </p:par>
                        <p:par>
                          <p:cTn id="29" fill="hold">
                            <p:stCondLst>
                              <p:cond delay="4500"/>
                            </p:stCondLst>
                            <p:childTnLst>
                              <p:par>
                                <p:cTn id="30" presetID="2" presetClass="entr" presetSubtype="2" fill="hold" nodeType="after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additive="base">
                                        <p:cTn id="32" dur="5000" fill="hold"/>
                                        <p:tgtEl>
                                          <p:spTgt spid="9"/>
                                        </p:tgtEl>
                                        <p:attrNameLst>
                                          <p:attrName>ppt_x</p:attrName>
                                        </p:attrNameLst>
                                      </p:cBhvr>
                                      <p:tavLst>
                                        <p:tav tm="0">
                                          <p:val>
                                            <p:strVal val="1+#ppt_w/2"/>
                                          </p:val>
                                        </p:tav>
                                        <p:tav tm="100000">
                                          <p:val>
                                            <p:strVal val="#ppt_x"/>
                                          </p:val>
                                        </p:tav>
                                      </p:tavLst>
                                    </p:anim>
                                    <p:anim calcmode="lin" valueType="num">
                                      <p:cBhvr additive="base">
                                        <p:cTn id="33" dur="5000" fill="hold"/>
                                        <p:tgtEl>
                                          <p:spTgt spid="9"/>
                                        </p:tgtEl>
                                        <p:attrNameLst>
                                          <p:attrName>ppt_y</p:attrName>
                                        </p:attrNameLst>
                                      </p:cBhvr>
                                      <p:tavLst>
                                        <p:tav tm="0">
                                          <p:val>
                                            <p:strVal val="#ppt_y"/>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6"/>
                                        </p:tgtEl>
                                        <p:attrNameLst>
                                          <p:attrName>style.visibility</p:attrName>
                                        </p:attrNameLst>
                                      </p:cBhvr>
                                      <p:to>
                                        <p:strVal val="visible"/>
                                      </p:to>
                                    </p:set>
                                    <p:anim calcmode="lin" valueType="num">
                                      <p:cBhvr additive="base">
                                        <p:cTn id="36" dur="500" fill="hold"/>
                                        <p:tgtEl>
                                          <p:spTgt spid="6"/>
                                        </p:tgtEl>
                                        <p:attrNameLst>
                                          <p:attrName>ppt_x</p:attrName>
                                        </p:attrNameLst>
                                      </p:cBhvr>
                                      <p:tavLst>
                                        <p:tav tm="0">
                                          <p:val>
                                            <p:strVal val="#ppt_x"/>
                                          </p:val>
                                        </p:tav>
                                        <p:tav tm="100000">
                                          <p:val>
                                            <p:strVal val="#ppt_x"/>
                                          </p:val>
                                        </p:tav>
                                      </p:tavLst>
                                    </p:anim>
                                    <p:anim calcmode="lin" valueType="num">
                                      <p:cBhvr additive="base">
                                        <p:cTn id="37" dur="500" fill="hold"/>
                                        <p:tgtEl>
                                          <p:spTgt spid="6"/>
                                        </p:tgtEl>
                                        <p:attrNameLst>
                                          <p:attrName>ppt_y</p:attrName>
                                        </p:attrNameLst>
                                      </p:cBhvr>
                                      <p:tavLst>
                                        <p:tav tm="0">
                                          <p:val>
                                            <p:strVal val="1+#ppt_h/2"/>
                                          </p:val>
                                        </p:tav>
                                        <p:tav tm="100000">
                                          <p:val>
                                            <p:strVal val="#ppt_y"/>
                                          </p:val>
                                        </p:tav>
                                      </p:tavLst>
                                    </p:anim>
                                  </p:childTnLst>
                                </p:cTn>
                              </p:par>
                              <p:par>
                                <p:cTn id="38" presetID="1" presetClass="entr" presetSubtype="0" fill="hold" grpId="0" nodeType="withEffect">
                                  <p:stCondLst>
                                    <p:cond delay="0"/>
                                  </p:stCondLst>
                                  <p:childTnLst>
                                    <p:set>
                                      <p:cBhvr>
                                        <p:cTn id="39" dur="1" fill="hold">
                                          <p:stCondLst>
                                            <p:cond delay="0"/>
                                          </p:stCondLst>
                                        </p:cTn>
                                        <p:tgtEl>
                                          <p:spTgt spid="2"/>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2" grpId="0"/>
      <p:bldP spid="2"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518864" y="274638"/>
            <a:ext cx="8229600" cy="1210146"/>
          </a:xfrm>
          <a:prstGeom prst="roundRect">
            <a:avLst/>
          </a:prstGeom>
        </p:spPr>
        <p:style>
          <a:lnRef idx="0">
            <a:schemeClr val="accent2"/>
          </a:lnRef>
          <a:fillRef idx="3">
            <a:schemeClr val="accent2"/>
          </a:fillRef>
          <a:effectRef idx="3">
            <a:schemeClr val="accent2"/>
          </a:effectRef>
          <a:fontRef idx="minor">
            <a:schemeClr val="lt1"/>
          </a:fontRef>
        </p:style>
        <p:txBody>
          <a:bodyPr>
            <a:normAutofit/>
            <a:scene3d>
              <a:camera prst="orthographicFront"/>
              <a:lightRig rig="glow" dir="tl">
                <a:rot lat="0" lon="0" rev="5400000"/>
              </a:lightRig>
            </a:scene3d>
            <a:sp3d contourW="12700">
              <a:bevelT w="25400" h="25400"/>
              <a:contourClr>
                <a:schemeClr val="accent6">
                  <a:shade val="73000"/>
                </a:schemeClr>
              </a:contourClr>
            </a:sp3d>
          </a:bodyPr>
          <a:lstStyle/>
          <a:p>
            <a:r>
              <a:rPr lang="cs-CZ"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Procvičování</a:t>
            </a:r>
            <a:endParaRPr lang="cs-CZ"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5" name="Zástupný symbol pro obsah 4"/>
          <p:cNvSpPr>
            <a:spLocks noGrp="1"/>
          </p:cNvSpPr>
          <p:nvPr>
            <p:ph idx="1"/>
          </p:nvPr>
        </p:nvSpPr>
        <p:spPr>
          <a:xfrm>
            <a:off x="527721" y="2289771"/>
            <a:ext cx="7704856" cy="4395733"/>
          </a:xfrm>
        </p:spPr>
        <p:txBody>
          <a:bodyPr>
            <a:noAutofit/>
          </a:bodyPr>
          <a:lstStyle/>
          <a:p>
            <a:pPr marL="0" indent="0">
              <a:buNone/>
            </a:pPr>
            <a:r>
              <a:rPr lang="cs-CZ" sz="2000" dirty="0" err="1">
                <a:solidFill>
                  <a:schemeClr val="accent6">
                    <a:lumMod val="50000"/>
                  </a:schemeClr>
                </a:solidFill>
              </a:rPr>
              <a:t>Harry</a:t>
            </a:r>
            <a:r>
              <a:rPr lang="cs-CZ" sz="2000" dirty="0">
                <a:solidFill>
                  <a:schemeClr val="accent6">
                    <a:lumMod val="50000"/>
                  </a:schemeClr>
                </a:solidFill>
              </a:rPr>
              <a:t> viděl, jak děvčátko s matkou zmizely, když vlak projel zatáčkou. Venku za oknem se míhaly domy. </a:t>
            </a:r>
            <a:r>
              <a:rPr lang="cs-CZ" sz="2000" dirty="0" err="1">
                <a:solidFill>
                  <a:schemeClr val="accent6">
                    <a:lumMod val="50000"/>
                  </a:schemeClr>
                </a:solidFill>
              </a:rPr>
              <a:t>Harry</a:t>
            </a:r>
            <a:r>
              <a:rPr lang="cs-CZ" sz="2000" dirty="0">
                <a:solidFill>
                  <a:schemeClr val="accent6">
                    <a:lumMod val="50000"/>
                  </a:schemeClr>
                </a:solidFill>
              </a:rPr>
              <a:t> pocítil nesmírné vzrušení. Nevěděl, co ho teď čeká – ale muselo to být lepší než to, co nechával za sebou.</a:t>
            </a:r>
          </a:p>
          <a:p>
            <a:pPr marL="0" indent="0">
              <a:buNone/>
            </a:pPr>
            <a:r>
              <a:rPr lang="cs-CZ" sz="2000" dirty="0">
                <a:solidFill>
                  <a:schemeClr val="accent6">
                    <a:lumMod val="50000"/>
                  </a:schemeClr>
                </a:solidFill>
              </a:rPr>
              <a:t>Dveře kupé se otevřely a vešel nejmladší rudovlasý chlapec.</a:t>
            </a:r>
          </a:p>
          <a:p>
            <a:pPr marL="0" indent="0">
              <a:buNone/>
            </a:pPr>
            <a:r>
              <a:rPr lang="cs-CZ" sz="2000" dirty="0">
                <a:solidFill>
                  <a:schemeClr val="accent6">
                    <a:lumMod val="50000"/>
                  </a:schemeClr>
                </a:solidFill>
              </a:rPr>
              <a:t>„Sedí tu někdo?“ zeptal se a ukázal na místo proti </a:t>
            </a:r>
            <a:r>
              <a:rPr lang="cs-CZ" sz="2000" dirty="0" err="1">
                <a:solidFill>
                  <a:schemeClr val="accent6">
                    <a:lumMod val="50000"/>
                  </a:schemeClr>
                </a:solidFill>
              </a:rPr>
              <a:t>Harrymu</a:t>
            </a:r>
            <a:r>
              <a:rPr lang="cs-CZ" sz="2000" dirty="0">
                <a:solidFill>
                  <a:schemeClr val="accent6">
                    <a:lumMod val="50000"/>
                  </a:schemeClr>
                </a:solidFill>
              </a:rPr>
              <a:t>. „Všude jinde je plno.“</a:t>
            </a:r>
          </a:p>
          <a:p>
            <a:pPr marL="0" indent="0">
              <a:buNone/>
            </a:pPr>
            <a:r>
              <a:rPr lang="cs-CZ" sz="2000" dirty="0" err="1">
                <a:solidFill>
                  <a:schemeClr val="accent6">
                    <a:lumMod val="50000"/>
                  </a:schemeClr>
                </a:solidFill>
              </a:rPr>
              <a:t>Harry</a:t>
            </a:r>
            <a:r>
              <a:rPr lang="cs-CZ" sz="2000" dirty="0">
                <a:solidFill>
                  <a:schemeClr val="accent6">
                    <a:lumMod val="50000"/>
                  </a:schemeClr>
                </a:solidFill>
              </a:rPr>
              <a:t> zavrtěl hlavou a chlapec se posadil. Pohlédl </a:t>
            </a:r>
            <a:r>
              <a:rPr lang="cs-CZ" sz="2000" dirty="0" smtClean="0">
                <a:solidFill>
                  <a:schemeClr val="accent6">
                    <a:lumMod val="50000"/>
                  </a:schemeClr>
                </a:solidFill>
              </a:rPr>
              <a:t/>
            </a:r>
            <a:br>
              <a:rPr lang="cs-CZ" sz="2000" dirty="0" smtClean="0">
                <a:solidFill>
                  <a:schemeClr val="accent6">
                    <a:lumMod val="50000"/>
                  </a:schemeClr>
                </a:solidFill>
              </a:rPr>
            </a:br>
            <a:r>
              <a:rPr lang="cs-CZ" sz="2000" dirty="0" smtClean="0">
                <a:solidFill>
                  <a:schemeClr val="accent6">
                    <a:lumMod val="50000"/>
                  </a:schemeClr>
                </a:solidFill>
              </a:rPr>
              <a:t>na </a:t>
            </a:r>
            <a:r>
              <a:rPr lang="cs-CZ" sz="2000" dirty="0" err="1">
                <a:solidFill>
                  <a:schemeClr val="accent6">
                    <a:lumMod val="50000"/>
                  </a:schemeClr>
                </a:solidFill>
              </a:rPr>
              <a:t>Harryho</a:t>
            </a:r>
            <a:r>
              <a:rPr lang="cs-CZ" sz="2000" dirty="0">
                <a:solidFill>
                  <a:schemeClr val="accent6">
                    <a:lumMod val="50000"/>
                  </a:schemeClr>
                </a:solidFill>
              </a:rPr>
              <a:t> a potom spěšně vyhlédl z okna, jako </a:t>
            </a:r>
            <a:r>
              <a:rPr lang="cs-CZ" sz="2000" dirty="0" smtClean="0">
                <a:solidFill>
                  <a:schemeClr val="accent6">
                    <a:lumMod val="50000"/>
                  </a:schemeClr>
                </a:solidFill>
              </a:rPr>
              <a:t/>
            </a:r>
            <a:br>
              <a:rPr lang="cs-CZ" sz="2000" dirty="0" smtClean="0">
                <a:solidFill>
                  <a:schemeClr val="accent6">
                    <a:lumMod val="50000"/>
                  </a:schemeClr>
                </a:solidFill>
              </a:rPr>
            </a:br>
            <a:r>
              <a:rPr lang="cs-CZ" sz="2000" dirty="0" smtClean="0">
                <a:solidFill>
                  <a:schemeClr val="accent6">
                    <a:lumMod val="50000"/>
                  </a:schemeClr>
                </a:solidFill>
              </a:rPr>
              <a:t>kdyby </a:t>
            </a:r>
            <a:r>
              <a:rPr lang="cs-CZ" sz="2000" dirty="0">
                <a:solidFill>
                  <a:schemeClr val="accent6">
                    <a:lumMod val="50000"/>
                  </a:schemeClr>
                </a:solidFill>
              </a:rPr>
              <a:t>se na něj vůbec nepodíval. </a:t>
            </a:r>
            <a:r>
              <a:rPr lang="cs-CZ" sz="2000" dirty="0" err="1">
                <a:solidFill>
                  <a:schemeClr val="accent6">
                    <a:lumMod val="50000"/>
                  </a:schemeClr>
                </a:solidFill>
              </a:rPr>
              <a:t>Harry</a:t>
            </a:r>
            <a:r>
              <a:rPr lang="cs-CZ" sz="2000" dirty="0">
                <a:solidFill>
                  <a:schemeClr val="accent6">
                    <a:lumMod val="50000"/>
                  </a:schemeClr>
                </a:solidFill>
              </a:rPr>
              <a:t> si všiml, že </a:t>
            </a:r>
            <a:r>
              <a:rPr lang="cs-CZ" sz="2000" dirty="0" smtClean="0">
                <a:solidFill>
                  <a:schemeClr val="accent6">
                    <a:lumMod val="50000"/>
                  </a:schemeClr>
                </a:solidFill>
              </a:rPr>
              <a:t/>
            </a:r>
            <a:br>
              <a:rPr lang="cs-CZ" sz="2000" dirty="0" smtClean="0">
                <a:solidFill>
                  <a:schemeClr val="accent6">
                    <a:lumMod val="50000"/>
                  </a:schemeClr>
                </a:solidFill>
              </a:rPr>
            </a:br>
            <a:r>
              <a:rPr lang="cs-CZ" sz="2000" dirty="0" smtClean="0">
                <a:solidFill>
                  <a:schemeClr val="accent6">
                    <a:lumMod val="50000"/>
                  </a:schemeClr>
                </a:solidFill>
              </a:rPr>
              <a:t>ještě </a:t>
            </a:r>
            <a:r>
              <a:rPr lang="cs-CZ" sz="2000" dirty="0">
                <a:solidFill>
                  <a:schemeClr val="accent6">
                    <a:lumMod val="50000"/>
                  </a:schemeClr>
                </a:solidFill>
              </a:rPr>
              <a:t>pořád má na nose černou tečku</a:t>
            </a:r>
            <a:r>
              <a:rPr lang="cs-CZ" sz="2000" dirty="0" smtClean="0">
                <a:solidFill>
                  <a:schemeClr val="accent6">
                    <a:lumMod val="50000"/>
                  </a:schemeClr>
                </a:solidFill>
              </a:rPr>
              <a:t>.</a:t>
            </a:r>
          </a:p>
          <a:p>
            <a:pPr marL="0" indent="0">
              <a:buNone/>
            </a:pPr>
            <a:endParaRPr lang="cs-CZ" sz="1800" dirty="0">
              <a:solidFill>
                <a:schemeClr val="accent6">
                  <a:lumMod val="50000"/>
                </a:schemeClr>
              </a:solidFill>
            </a:endParaRPr>
          </a:p>
          <a:p>
            <a:pPr marL="0" indent="0">
              <a:buNone/>
            </a:pPr>
            <a:r>
              <a:rPr lang="cs-CZ" sz="2000" dirty="0" smtClean="0">
                <a:solidFill>
                  <a:schemeClr val="accent6">
                    <a:lumMod val="50000"/>
                  </a:schemeClr>
                </a:solidFill>
              </a:rPr>
              <a:t>      </a:t>
            </a:r>
            <a:r>
              <a:rPr lang="en-US" sz="2000" i="1" dirty="0"/>
              <a:t>z </a:t>
            </a:r>
            <a:r>
              <a:rPr lang="en-US" sz="2000" i="1" dirty="0" err="1"/>
              <a:t>knihy</a:t>
            </a:r>
            <a:r>
              <a:rPr lang="en-US" sz="2000" i="1" dirty="0"/>
              <a:t> Harry Potter a </a:t>
            </a:r>
            <a:r>
              <a:rPr lang="en-US" sz="2000" i="1" dirty="0" err="1"/>
              <a:t>kámen</a:t>
            </a:r>
            <a:r>
              <a:rPr lang="en-US" sz="2000" i="1" dirty="0"/>
              <a:t> </a:t>
            </a:r>
            <a:r>
              <a:rPr lang="en-US" sz="2000" i="1" dirty="0" err="1"/>
              <a:t>mudrců</a:t>
            </a:r>
            <a:endParaRPr lang="cs-CZ" sz="2000" i="1" dirty="0"/>
          </a:p>
          <a:p>
            <a:pPr marL="0" indent="0">
              <a:buNone/>
            </a:pPr>
            <a:endParaRPr lang="cs-CZ" sz="2600" b="1" dirty="0">
              <a:solidFill>
                <a:schemeClr val="accent6">
                  <a:lumMod val="50000"/>
                </a:schemeClr>
              </a:solidFill>
            </a:endParaRPr>
          </a:p>
        </p:txBody>
      </p:sp>
      <p:sp>
        <p:nvSpPr>
          <p:cNvPr id="7" name="TextovéPole 6"/>
          <p:cNvSpPr txBox="1"/>
          <p:nvPr/>
        </p:nvSpPr>
        <p:spPr>
          <a:xfrm>
            <a:off x="251521" y="1594354"/>
            <a:ext cx="8716550" cy="442674"/>
          </a:xfrm>
          <a:prstGeom prst="roundRect">
            <a:avLst/>
          </a:prstGeom>
        </p:spPr>
        <p:style>
          <a:lnRef idx="0">
            <a:schemeClr val="accent3"/>
          </a:lnRef>
          <a:fillRef idx="3">
            <a:schemeClr val="accent3"/>
          </a:fillRef>
          <a:effectRef idx="3">
            <a:schemeClr val="accent3"/>
          </a:effectRef>
          <a:fontRef idx="minor">
            <a:schemeClr val="lt1"/>
          </a:fontRef>
        </p:style>
        <p:txBody>
          <a:bodyPr wrap="square" rtlCol="0">
            <a:spAutoFit/>
            <a:scene3d>
              <a:camera prst="orthographicFront"/>
              <a:lightRig rig="soft" dir="t">
                <a:rot lat="0" lon="0" rev="10800000"/>
              </a:lightRig>
            </a:scene3d>
            <a:sp3d>
              <a:bevelT w="27940" h="12700"/>
              <a:contourClr>
                <a:srgbClr val="DDDDDD"/>
              </a:contourClr>
            </a:sp3d>
          </a:bodyPr>
          <a:lstStyle>
            <a:defPPr>
              <a:defRPr lang="cs-CZ"/>
            </a:defPPr>
            <a:lvl1pPr>
              <a:defRPr sz="2000" b="1" spc="150">
                <a:ln w="11430">
                  <a:solidFill>
                    <a:schemeClr val="bg1">
                      <a:lumMod val="50000"/>
                    </a:schemeClr>
                  </a:solidFill>
                </a:ln>
                <a:solidFill>
                  <a:schemeClr val="accent3">
                    <a:lumMod val="50000"/>
                  </a:schemeClr>
                </a:solidFill>
              </a:defRPr>
            </a:lvl1pPr>
          </a:lstStyle>
          <a:p>
            <a:r>
              <a:rPr lang="cs-CZ" dirty="0"/>
              <a:t>Úkol</a:t>
            </a:r>
            <a:r>
              <a:rPr lang="cs-CZ" dirty="0" smtClean="0"/>
              <a:t>: </a:t>
            </a:r>
            <a:r>
              <a:rPr lang="cs-CZ" dirty="0"/>
              <a:t>Vyhledejte v textu slovesa a určete jejich mluvnické kategorie.</a:t>
            </a:r>
          </a:p>
        </p:txBody>
      </p:sp>
      <p:pic>
        <p:nvPicPr>
          <p:cNvPr id="8" name="Obrázek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336123" y="1999233"/>
            <a:ext cx="783530" cy="783530"/>
          </a:xfrm>
          <a:prstGeom prst="rect">
            <a:avLst/>
          </a:prstGeom>
        </p:spPr>
      </p:pic>
      <p:sp>
        <p:nvSpPr>
          <p:cNvPr id="9" name="TextovéPole 8"/>
          <p:cNvSpPr txBox="1"/>
          <p:nvPr/>
        </p:nvSpPr>
        <p:spPr>
          <a:xfrm>
            <a:off x="8339037" y="3587804"/>
            <a:ext cx="699964" cy="830997"/>
          </a:xfrm>
          <a:prstGeom prst="rect">
            <a:avLst/>
          </a:prstGeom>
          <a:noFill/>
        </p:spPr>
        <p:txBody>
          <a:bodyPr wrap="square" rtlCol="0">
            <a:spAutoFit/>
          </a:bodyPr>
          <a:lstStyle/>
          <a:p>
            <a:r>
              <a:rPr lang="cs-CZ" sz="600" dirty="0"/>
              <a:t>http://upload.wikimedia.org/wikipedia/commons/thumb/1/17/Glenfinnan_Viaduct.jpg/800px-Glenfinnan_Viaduct.jpg</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942743" y="4418801"/>
            <a:ext cx="3025328" cy="226670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946482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2000"/>
                                        <p:tgtEl>
                                          <p:spTgt spid="5"/>
                                        </p:tgtEl>
                                      </p:cBhvr>
                                    </p:animEffect>
                                  </p:childTnLst>
                                </p:cTn>
                              </p:par>
                            </p:childTnLst>
                          </p:cTn>
                        </p:par>
                        <p:par>
                          <p:cTn id="8" fill="hold">
                            <p:stCondLst>
                              <p:cond delay="2000"/>
                            </p:stCondLst>
                            <p:childTnLst>
                              <p:par>
                                <p:cTn id="9" presetID="2" presetClass="entr" presetSubtype="2" fill="hold" nodeType="after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1+#ppt_w/2"/>
                                          </p:val>
                                        </p:tav>
                                        <p:tav tm="100000">
                                          <p:val>
                                            <p:strVal val="#ppt_x"/>
                                          </p:val>
                                        </p:tav>
                                      </p:tavLst>
                                    </p:anim>
                                    <p:anim calcmode="lin" valueType="num">
                                      <p:cBhvr additive="base">
                                        <p:cTn id="12" dur="500" fill="hold"/>
                                        <p:tgtEl>
                                          <p:spTgt spid="2050"/>
                                        </p:tgtEl>
                                        <p:attrNameLst>
                                          <p:attrName>ppt_y</p:attrName>
                                        </p:attrNameLst>
                                      </p:cBhvr>
                                      <p:tavLst>
                                        <p:tav tm="0">
                                          <p:val>
                                            <p:strVal val="#ppt_y"/>
                                          </p:val>
                                        </p:tav>
                                        <p:tav tm="100000">
                                          <p:val>
                                            <p:strVal val="#ppt_y"/>
                                          </p:val>
                                        </p:tav>
                                      </p:tavLst>
                                    </p:anim>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1556792"/>
            <a:ext cx="8496944" cy="3989040"/>
          </a:xfrm>
        </p:spPr>
        <p:txBody>
          <a:bodyPr>
            <a:noAutofit/>
          </a:bodyPr>
          <a:lstStyle/>
          <a:p>
            <a:pPr marL="0" indent="0">
              <a:buNone/>
            </a:pPr>
            <a:r>
              <a:rPr lang="cs-CZ" sz="2400" b="1" u="sng" dirty="0" smtClean="0">
                <a:solidFill>
                  <a:schemeClr val="accent6">
                    <a:lumMod val="50000"/>
                  </a:schemeClr>
                </a:solidFill>
              </a:rPr>
              <a:t>Slovesné </a:t>
            </a:r>
            <a:r>
              <a:rPr lang="cs-CZ" sz="2400" b="1" u="sng" dirty="0">
                <a:solidFill>
                  <a:schemeClr val="accent6">
                    <a:lumMod val="50000"/>
                  </a:schemeClr>
                </a:solidFill>
              </a:rPr>
              <a:t>tvary </a:t>
            </a:r>
            <a:r>
              <a:rPr lang="cs-CZ" sz="2400" b="1" dirty="0">
                <a:solidFill>
                  <a:schemeClr val="accent6">
                    <a:lumMod val="50000"/>
                  </a:schemeClr>
                </a:solidFill>
              </a:rPr>
              <a:t>dělíme </a:t>
            </a:r>
            <a:r>
              <a:rPr lang="cs-CZ" sz="2400" b="1" dirty="0" smtClean="0">
                <a:solidFill>
                  <a:schemeClr val="accent6">
                    <a:lumMod val="50000"/>
                  </a:schemeClr>
                </a:solidFill>
              </a:rPr>
              <a:t>na</a:t>
            </a:r>
          </a:p>
          <a:p>
            <a:pPr marL="0" indent="0">
              <a:buNone/>
            </a:pPr>
            <a:r>
              <a:rPr lang="cs-CZ" sz="2400" b="1" dirty="0" smtClean="0">
                <a:solidFill>
                  <a:schemeClr val="accent6">
                    <a:lumMod val="50000"/>
                  </a:schemeClr>
                </a:solidFill>
                <a:effectLst>
                  <a:outerShdw blurRad="38100" dist="38100" dir="2700000" algn="tl">
                    <a:srgbClr val="000000">
                      <a:alpha val="43137"/>
                    </a:srgbClr>
                  </a:outerShdw>
                </a:effectLst>
              </a:rPr>
              <a:t>1</a:t>
            </a:r>
            <a:r>
              <a:rPr lang="cs-CZ" sz="2400" b="1" dirty="0">
                <a:solidFill>
                  <a:schemeClr val="accent6">
                    <a:lumMod val="50000"/>
                  </a:schemeClr>
                </a:solidFill>
                <a:effectLst>
                  <a:outerShdw blurRad="38100" dist="38100" dir="2700000" algn="tl">
                    <a:srgbClr val="000000">
                      <a:alpha val="43137"/>
                    </a:srgbClr>
                  </a:outerShdw>
                </a:effectLst>
              </a:rPr>
              <a:t>. jednoduché </a:t>
            </a:r>
            <a:r>
              <a:rPr lang="cs-CZ" sz="2400" b="1" dirty="0">
                <a:solidFill>
                  <a:schemeClr val="accent6">
                    <a:lumMod val="50000"/>
                  </a:schemeClr>
                </a:solidFill>
              </a:rPr>
              <a:t>- vyjádřeny jedním slovesem</a:t>
            </a:r>
          </a:p>
          <a:p>
            <a:pPr marL="0" indent="0">
              <a:buNone/>
            </a:pPr>
            <a:r>
              <a:rPr lang="cs-CZ" sz="2400" b="1" dirty="0" smtClean="0">
                <a:solidFill>
                  <a:schemeClr val="accent6">
                    <a:lumMod val="50000"/>
                  </a:schemeClr>
                </a:solidFill>
              </a:rPr>
              <a:t>	př</a:t>
            </a:r>
            <a:r>
              <a:rPr lang="cs-CZ" sz="2400" b="1" dirty="0">
                <a:solidFill>
                  <a:schemeClr val="accent6">
                    <a:lumMod val="50000"/>
                  </a:schemeClr>
                </a:solidFill>
              </a:rPr>
              <a:t>. běží, šijeme, </a:t>
            </a:r>
            <a:r>
              <a:rPr lang="cs-CZ" sz="2400" b="1" dirty="0" smtClean="0">
                <a:solidFill>
                  <a:schemeClr val="accent6">
                    <a:lumMod val="50000"/>
                  </a:schemeClr>
                </a:solidFill>
              </a:rPr>
              <a:t>vyrábět</a:t>
            </a:r>
            <a:endParaRPr lang="cs-CZ" sz="2400" b="1" dirty="0">
              <a:solidFill>
                <a:schemeClr val="accent6">
                  <a:lumMod val="50000"/>
                </a:schemeClr>
              </a:solidFill>
            </a:endParaRPr>
          </a:p>
          <a:p>
            <a:pPr marL="0" indent="0">
              <a:buNone/>
            </a:pPr>
            <a:r>
              <a:rPr lang="cs-CZ" sz="2400" b="1" dirty="0" smtClean="0">
                <a:solidFill>
                  <a:schemeClr val="accent6">
                    <a:lumMod val="50000"/>
                  </a:schemeClr>
                </a:solidFill>
                <a:effectLst>
                  <a:outerShdw blurRad="38100" dist="38100" dir="2700000" algn="tl">
                    <a:srgbClr val="000000">
                      <a:alpha val="43137"/>
                    </a:srgbClr>
                  </a:outerShdw>
                </a:effectLst>
              </a:rPr>
              <a:t>2</a:t>
            </a:r>
            <a:r>
              <a:rPr lang="cs-CZ" sz="2400" b="1" dirty="0">
                <a:solidFill>
                  <a:schemeClr val="accent6">
                    <a:lumMod val="50000"/>
                  </a:schemeClr>
                </a:solidFill>
                <a:effectLst>
                  <a:outerShdw blurRad="38100" dist="38100" dir="2700000" algn="tl">
                    <a:srgbClr val="000000">
                      <a:alpha val="43137"/>
                    </a:srgbClr>
                  </a:outerShdw>
                </a:effectLst>
              </a:rPr>
              <a:t>. složený </a:t>
            </a:r>
            <a:r>
              <a:rPr lang="cs-CZ" sz="2400" b="1" dirty="0">
                <a:solidFill>
                  <a:schemeClr val="accent6">
                    <a:lumMod val="50000"/>
                  </a:schemeClr>
                </a:solidFill>
              </a:rPr>
              <a:t>- vyjádřen dvěma či více slovesy</a:t>
            </a:r>
          </a:p>
          <a:p>
            <a:pPr marL="0" indent="0">
              <a:buNone/>
            </a:pPr>
            <a:r>
              <a:rPr lang="cs-CZ" sz="2400" b="1" dirty="0" smtClean="0">
                <a:solidFill>
                  <a:schemeClr val="accent6">
                    <a:lumMod val="50000"/>
                  </a:schemeClr>
                </a:solidFill>
              </a:rPr>
              <a:t>	př</a:t>
            </a:r>
            <a:r>
              <a:rPr lang="cs-CZ" sz="2400" b="1" dirty="0">
                <a:solidFill>
                  <a:schemeClr val="accent6">
                    <a:lumMod val="50000"/>
                  </a:schemeClr>
                </a:solidFill>
              </a:rPr>
              <a:t>. zpívali bychom, nakupovali jste, byli bychom věděli</a:t>
            </a:r>
          </a:p>
          <a:p>
            <a:pPr marL="0" indent="0">
              <a:buNone/>
            </a:pPr>
            <a:endParaRPr lang="cs-CZ" sz="2400" b="1" dirty="0">
              <a:solidFill>
                <a:schemeClr val="accent6">
                  <a:lumMod val="50000"/>
                </a:schemeClr>
              </a:solidFill>
            </a:endParaRPr>
          </a:p>
          <a:p>
            <a:pPr marL="0" indent="0">
              <a:buNone/>
            </a:pPr>
            <a:r>
              <a:rPr lang="cs-CZ" sz="2400" b="1" dirty="0" smtClean="0">
                <a:solidFill>
                  <a:schemeClr val="accent6">
                    <a:lumMod val="50000"/>
                  </a:schemeClr>
                </a:solidFill>
              </a:rPr>
              <a:t>Všechny </a:t>
            </a:r>
            <a:r>
              <a:rPr lang="cs-CZ" sz="2400" b="1" dirty="0">
                <a:solidFill>
                  <a:schemeClr val="accent6">
                    <a:lumMod val="50000"/>
                  </a:schemeClr>
                </a:solidFill>
              </a:rPr>
              <a:t>tvary minulého času jsou složené - </a:t>
            </a:r>
            <a:r>
              <a:rPr lang="cs-CZ" sz="2400" b="1" dirty="0" smtClean="0">
                <a:solidFill>
                  <a:schemeClr val="accent6">
                    <a:lumMod val="50000"/>
                  </a:schemeClr>
                </a:solidFill>
              </a:rPr>
              <a:t>vyjadřují </a:t>
            </a:r>
            <a:r>
              <a:rPr lang="cs-CZ" sz="2400" b="1" dirty="0">
                <a:solidFill>
                  <a:schemeClr val="accent6">
                    <a:lumMod val="50000"/>
                  </a:schemeClr>
                </a:solidFill>
              </a:rPr>
              <a:t>se příčestím minulým a tvarem pomocného slovesa být</a:t>
            </a:r>
          </a:p>
          <a:p>
            <a:pPr marL="0" indent="0">
              <a:buNone/>
            </a:pPr>
            <a:r>
              <a:rPr lang="cs-CZ" sz="2400" b="1" dirty="0">
                <a:solidFill>
                  <a:schemeClr val="accent6">
                    <a:lumMod val="50000"/>
                  </a:schemeClr>
                </a:solidFill>
              </a:rPr>
              <a:t>Ve 3. osobě není pomocné sloveso </a:t>
            </a:r>
            <a:r>
              <a:rPr lang="cs-CZ" sz="2400" b="1" dirty="0" smtClean="0">
                <a:solidFill>
                  <a:schemeClr val="accent6">
                    <a:lumMod val="50000"/>
                  </a:schemeClr>
                </a:solidFill>
              </a:rPr>
              <a:t>vyjádřeno</a:t>
            </a:r>
            <a:r>
              <a:rPr lang="cs-CZ" sz="2400" b="1" dirty="0">
                <a:solidFill>
                  <a:schemeClr val="accent6">
                    <a:lumMod val="50000"/>
                  </a:schemeClr>
                </a:solidFill>
              </a:rPr>
              <a:t>.</a:t>
            </a:r>
          </a:p>
          <a:p>
            <a:pPr marL="0" indent="0">
              <a:buNone/>
            </a:pPr>
            <a:r>
              <a:rPr lang="cs-CZ" sz="2400" b="1" dirty="0" smtClean="0">
                <a:solidFill>
                  <a:schemeClr val="accent6">
                    <a:lumMod val="50000"/>
                  </a:schemeClr>
                </a:solidFill>
              </a:rPr>
              <a:t>	př</a:t>
            </a:r>
            <a:r>
              <a:rPr lang="cs-CZ" sz="2400" b="1" dirty="0">
                <a:solidFill>
                  <a:schemeClr val="accent6">
                    <a:lumMod val="50000"/>
                  </a:schemeClr>
                </a:solidFill>
              </a:rPr>
              <a:t>. </a:t>
            </a:r>
            <a:r>
              <a:rPr lang="cs-CZ" sz="2400" b="1" dirty="0" smtClean="0">
                <a:solidFill>
                  <a:schemeClr val="accent6">
                    <a:lumMod val="50000"/>
                  </a:schemeClr>
                </a:solidFill>
              </a:rPr>
              <a:t>1. os. vařili </a:t>
            </a:r>
            <a:r>
              <a:rPr lang="cs-CZ" sz="2400" b="1" dirty="0">
                <a:solidFill>
                  <a:schemeClr val="accent6">
                    <a:lumMod val="50000"/>
                  </a:schemeClr>
                </a:solidFill>
              </a:rPr>
              <a:t>+ jsme</a:t>
            </a:r>
          </a:p>
          <a:p>
            <a:pPr marL="0" indent="0">
              <a:buNone/>
            </a:pPr>
            <a:r>
              <a:rPr lang="cs-CZ" sz="2400" b="1" dirty="0">
                <a:solidFill>
                  <a:schemeClr val="accent6">
                    <a:lumMod val="50000"/>
                  </a:schemeClr>
                </a:solidFill>
              </a:rPr>
              <a:t>    </a:t>
            </a:r>
            <a:r>
              <a:rPr lang="cs-CZ" sz="2400" b="1" dirty="0" smtClean="0">
                <a:solidFill>
                  <a:schemeClr val="accent6">
                    <a:lumMod val="50000"/>
                  </a:schemeClr>
                </a:solidFill>
              </a:rPr>
              <a:t>		2. os. vařili </a:t>
            </a:r>
            <a:r>
              <a:rPr lang="cs-CZ" sz="2400" b="1" dirty="0">
                <a:solidFill>
                  <a:schemeClr val="accent6">
                    <a:lumMod val="50000"/>
                  </a:schemeClr>
                </a:solidFill>
              </a:rPr>
              <a:t>+ jste</a:t>
            </a:r>
          </a:p>
          <a:p>
            <a:pPr marL="0" indent="0">
              <a:buNone/>
            </a:pPr>
            <a:r>
              <a:rPr lang="cs-CZ" sz="2400" b="1" dirty="0">
                <a:solidFill>
                  <a:schemeClr val="accent6">
                    <a:lumMod val="50000"/>
                  </a:schemeClr>
                </a:solidFill>
              </a:rPr>
              <a:t>    </a:t>
            </a:r>
            <a:r>
              <a:rPr lang="cs-CZ" sz="2400" b="1" dirty="0" smtClean="0">
                <a:solidFill>
                  <a:schemeClr val="accent6">
                    <a:lumMod val="50000"/>
                  </a:schemeClr>
                </a:solidFill>
              </a:rPr>
              <a:t>			3. os. vařili</a:t>
            </a:r>
            <a:endParaRPr lang="cs-CZ" b="1" dirty="0">
              <a:solidFill>
                <a:schemeClr val="accent6">
                  <a:lumMod val="50000"/>
                </a:schemeClr>
              </a:solidFill>
            </a:endParaRPr>
          </a:p>
        </p:txBody>
      </p:sp>
      <p:sp>
        <p:nvSpPr>
          <p:cNvPr id="4" name="Nadpis 1"/>
          <p:cNvSpPr>
            <a:spLocks noGrp="1"/>
          </p:cNvSpPr>
          <p:nvPr>
            <p:ph type="title"/>
          </p:nvPr>
        </p:nvSpPr>
        <p:spPr>
          <a:prstGeom prst="roundRect">
            <a:avLst/>
          </a:prstGeom>
        </p:spPr>
        <p:style>
          <a:lnRef idx="0">
            <a:schemeClr val="accent2"/>
          </a:lnRef>
          <a:fillRef idx="3">
            <a:schemeClr val="accent2"/>
          </a:fillRef>
          <a:effectRef idx="3">
            <a:schemeClr val="accent2"/>
          </a:effectRef>
          <a:fontRef idx="minor">
            <a:schemeClr val="lt1"/>
          </a:fontRef>
        </p:style>
        <p:txBody>
          <a:bodyPr>
            <a:normAutofit/>
            <a:scene3d>
              <a:camera prst="orthographicFront"/>
              <a:lightRig rig="glow" dir="tl">
                <a:rot lat="0" lon="0" rev="5400000"/>
              </a:lightRig>
            </a:scene3d>
            <a:sp3d contourW="12700">
              <a:bevelT w="25400" h="25400"/>
              <a:contourClr>
                <a:schemeClr val="accent6">
                  <a:shade val="73000"/>
                </a:schemeClr>
              </a:contourClr>
            </a:sp3d>
          </a:bodyPr>
          <a:lstStyle/>
          <a:p>
            <a:r>
              <a:rPr lang="cs-CZ"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Slovesné tvary</a:t>
            </a:r>
            <a:endParaRPr lang="cs-CZ"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2" name="Obdélník 1"/>
          <p:cNvSpPr/>
          <p:nvPr/>
        </p:nvSpPr>
        <p:spPr>
          <a:xfrm>
            <a:off x="83504" y="4259997"/>
            <a:ext cx="434734" cy="1015663"/>
          </a:xfrm>
          <a:prstGeom prst="rect">
            <a:avLst/>
          </a:prstGeom>
        </p:spPr>
        <p:txBody>
          <a:bodyPr wrap="none">
            <a:spAutoFit/>
          </a:bodyPr>
          <a:lstStyle/>
          <a:p>
            <a:r>
              <a:rPr lang="cs-CZ" sz="6000" b="1" dirty="0">
                <a:solidFill>
                  <a:srgbClr val="FF0000"/>
                </a:solidFill>
              </a:rPr>
              <a:t>!</a:t>
            </a:r>
            <a:endParaRPr lang="cs-CZ" sz="6000" dirty="0">
              <a:solidFill>
                <a:srgbClr val="FF0000"/>
              </a:solidFill>
            </a:endParaRP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732240" y="4767828"/>
            <a:ext cx="2013448" cy="192119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Obdélník 4"/>
          <p:cNvSpPr/>
          <p:nvPr/>
        </p:nvSpPr>
        <p:spPr>
          <a:xfrm>
            <a:off x="5382344" y="5543761"/>
            <a:ext cx="1349896" cy="369332"/>
          </a:xfrm>
          <a:prstGeom prst="rect">
            <a:avLst/>
          </a:prstGeom>
        </p:spPr>
        <p:txBody>
          <a:bodyPr wrap="square">
            <a:spAutoFit/>
          </a:bodyPr>
          <a:lstStyle/>
          <a:p>
            <a:r>
              <a:rPr lang="cs-CZ" sz="600" dirty="0"/>
              <a:t>http://upload.wikimedia.org/wikipedia/commons/1/19/Cooks_050918_154402.jpg</a:t>
            </a:r>
          </a:p>
        </p:txBody>
      </p:sp>
    </p:spTree>
    <p:extLst>
      <p:ext uri="{BB962C8B-B14F-4D97-AF65-F5344CB8AC3E}">
        <p14:creationId xmlns:p14="http://schemas.microsoft.com/office/powerpoint/2010/main" xmlns="" val="69332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20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2000"/>
                            </p:stCondLst>
                            <p:childTnLst>
                              <p:par>
                                <p:cTn id="12" presetID="32" presetClass="emph" presetSubtype="0" repeatCount="indefinite" fill="hold" grpId="1" nodeType="afterEffect">
                                  <p:stCondLst>
                                    <p:cond delay="0"/>
                                  </p:stCondLst>
                                  <p:endCondLst>
                                    <p:cond evt="onNext" delay="0">
                                      <p:tgtEl>
                                        <p:sldTgt/>
                                      </p:tgtEl>
                                    </p:cond>
                                  </p:endCondLst>
                                  <p:childTnLst>
                                    <p:animRot by="120000">
                                      <p:cBhvr>
                                        <p:cTn id="13" dur="100" fill="hold">
                                          <p:stCondLst>
                                            <p:cond delay="0"/>
                                          </p:stCondLst>
                                        </p:cTn>
                                        <p:tgtEl>
                                          <p:spTgt spid="2"/>
                                        </p:tgtEl>
                                        <p:attrNameLst>
                                          <p:attrName>r</p:attrName>
                                        </p:attrNameLst>
                                      </p:cBhvr>
                                    </p:animRot>
                                    <p:animRot by="-240000">
                                      <p:cBhvr>
                                        <p:cTn id="14" dur="200" fill="hold">
                                          <p:stCondLst>
                                            <p:cond delay="200"/>
                                          </p:stCondLst>
                                        </p:cTn>
                                        <p:tgtEl>
                                          <p:spTgt spid="2"/>
                                        </p:tgtEl>
                                        <p:attrNameLst>
                                          <p:attrName>r</p:attrName>
                                        </p:attrNameLst>
                                      </p:cBhvr>
                                    </p:animRot>
                                    <p:animRot by="240000">
                                      <p:cBhvr>
                                        <p:cTn id="15" dur="200" fill="hold">
                                          <p:stCondLst>
                                            <p:cond delay="400"/>
                                          </p:stCondLst>
                                        </p:cTn>
                                        <p:tgtEl>
                                          <p:spTgt spid="2"/>
                                        </p:tgtEl>
                                        <p:attrNameLst>
                                          <p:attrName>r</p:attrName>
                                        </p:attrNameLst>
                                      </p:cBhvr>
                                    </p:animRot>
                                    <p:animRot by="-240000">
                                      <p:cBhvr>
                                        <p:cTn id="16" dur="200" fill="hold">
                                          <p:stCondLst>
                                            <p:cond delay="600"/>
                                          </p:stCondLst>
                                        </p:cTn>
                                        <p:tgtEl>
                                          <p:spTgt spid="2"/>
                                        </p:tgtEl>
                                        <p:attrNameLst>
                                          <p:attrName>r</p:attrName>
                                        </p:attrNameLst>
                                      </p:cBhvr>
                                    </p:animRot>
                                    <p:animRot by="120000">
                                      <p:cBhvr>
                                        <p:cTn id="17" dur="200" fill="hold">
                                          <p:stCondLst>
                                            <p:cond delay="800"/>
                                          </p:stCondLst>
                                        </p:cTn>
                                        <p:tgtEl>
                                          <p:spTgt spid="2"/>
                                        </p:tgtEl>
                                        <p:attrNameLst>
                                          <p:attrName>r</p:attrName>
                                        </p:attrNameLst>
                                      </p:cBhvr>
                                    </p:animRot>
                                  </p:childTnLst>
                                </p:cTn>
                              </p:par>
                            </p:childTnLst>
                          </p:cTn>
                        </p:par>
                        <p:par>
                          <p:cTn id="18" fill="hold">
                            <p:stCondLst>
                              <p:cond delay="3000"/>
                            </p:stCondLst>
                            <p:childTnLst>
                              <p:par>
                                <p:cTn id="19" presetID="16" presetClass="entr" presetSubtype="21" fill="hold" nodeType="afterEffect">
                                  <p:stCondLst>
                                    <p:cond delay="0"/>
                                  </p:stCondLst>
                                  <p:childTnLst>
                                    <p:set>
                                      <p:cBhvr>
                                        <p:cTn id="20" dur="1" fill="hold">
                                          <p:stCondLst>
                                            <p:cond delay="0"/>
                                          </p:stCondLst>
                                        </p:cTn>
                                        <p:tgtEl>
                                          <p:spTgt spid="3074"/>
                                        </p:tgtEl>
                                        <p:attrNameLst>
                                          <p:attrName>style.visibility</p:attrName>
                                        </p:attrNameLst>
                                      </p:cBhvr>
                                      <p:to>
                                        <p:strVal val="visible"/>
                                      </p:to>
                                    </p:set>
                                    <p:animEffect transition="in" filter="barn(inVertical)">
                                      <p:cBhvr>
                                        <p:cTn id="21" dur="500"/>
                                        <p:tgtEl>
                                          <p:spTgt spid="3074"/>
                                        </p:tgtEl>
                                      </p:cBhvr>
                                    </p:animEffect>
                                  </p:childTnLst>
                                </p:cTn>
                              </p:par>
                              <p:par>
                                <p:cTn id="22" presetID="1" presetClass="entr" presetSubtype="0"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2" grpId="1"/>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518864" y="274638"/>
            <a:ext cx="8229600" cy="1210146"/>
          </a:xfrm>
          <a:prstGeom prst="roundRect">
            <a:avLst/>
          </a:prstGeom>
        </p:spPr>
        <p:style>
          <a:lnRef idx="0">
            <a:schemeClr val="accent2"/>
          </a:lnRef>
          <a:fillRef idx="3">
            <a:schemeClr val="accent2"/>
          </a:fillRef>
          <a:effectRef idx="3">
            <a:schemeClr val="accent2"/>
          </a:effectRef>
          <a:fontRef idx="minor">
            <a:schemeClr val="lt1"/>
          </a:fontRef>
        </p:style>
        <p:txBody>
          <a:bodyPr>
            <a:normAutofit/>
            <a:scene3d>
              <a:camera prst="orthographicFront"/>
              <a:lightRig rig="glow" dir="tl">
                <a:rot lat="0" lon="0" rev="5400000"/>
              </a:lightRig>
            </a:scene3d>
            <a:sp3d contourW="12700">
              <a:bevelT w="25400" h="25400"/>
              <a:contourClr>
                <a:schemeClr val="accent6">
                  <a:shade val="73000"/>
                </a:schemeClr>
              </a:contourClr>
            </a:sp3d>
          </a:bodyPr>
          <a:lstStyle/>
          <a:p>
            <a:r>
              <a:rPr lang="cs-CZ"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Procvičování</a:t>
            </a:r>
            <a:endParaRPr lang="cs-CZ"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5" name="Zástupný symbol pro obsah 4"/>
          <p:cNvSpPr>
            <a:spLocks noGrp="1"/>
          </p:cNvSpPr>
          <p:nvPr>
            <p:ph idx="1"/>
          </p:nvPr>
        </p:nvSpPr>
        <p:spPr>
          <a:xfrm>
            <a:off x="527721" y="2289771"/>
            <a:ext cx="7704856" cy="4395733"/>
          </a:xfrm>
        </p:spPr>
        <p:txBody>
          <a:bodyPr>
            <a:noAutofit/>
          </a:bodyPr>
          <a:lstStyle/>
          <a:p>
            <a:pPr marL="0" indent="0">
              <a:buNone/>
            </a:pPr>
            <a:r>
              <a:rPr lang="cs-CZ" sz="2000" dirty="0" err="1">
                <a:solidFill>
                  <a:schemeClr val="accent6">
                    <a:lumMod val="50000"/>
                  </a:schemeClr>
                </a:solidFill>
              </a:rPr>
              <a:t>Harry</a:t>
            </a:r>
            <a:r>
              <a:rPr lang="cs-CZ" sz="2000" dirty="0">
                <a:solidFill>
                  <a:schemeClr val="accent6">
                    <a:lumMod val="50000"/>
                  </a:schemeClr>
                </a:solidFill>
              </a:rPr>
              <a:t> viděl, jak děvčátko s matkou zmizely, když vlak projel zatáčkou. Venku za oknem se míhaly domy. </a:t>
            </a:r>
            <a:r>
              <a:rPr lang="cs-CZ" sz="2000" dirty="0" err="1">
                <a:solidFill>
                  <a:schemeClr val="accent6">
                    <a:lumMod val="50000"/>
                  </a:schemeClr>
                </a:solidFill>
              </a:rPr>
              <a:t>Harry</a:t>
            </a:r>
            <a:r>
              <a:rPr lang="cs-CZ" sz="2000" dirty="0">
                <a:solidFill>
                  <a:schemeClr val="accent6">
                    <a:lumMod val="50000"/>
                  </a:schemeClr>
                </a:solidFill>
              </a:rPr>
              <a:t> pocítil nesmírné vzrušení. Nevěděl, co ho teď čeká – ale muselo to být lepší než to, co nechával za sebou.</a:t>
            </a:r>
          </a:p>
          <a:p>
            <a:pPr marL="0" indent="0">
              <a:buNone/>
            </a:pPr>
            <a:r>
              <a:rPr lang="cs-CZ" sz="2000" dirty="0">
                <a:solidFill>
                  <a:schemeClr val="accent6">
                    <a:lumMod val="50000"/>
                  </a:schemeClr>
                </a:solidFill>
              </a:rPr>
              <a:t>Dveře kupé se otevřely a vešel nejmladší rudovlasý chlapec.</a:t>
            </a:r>
          </a:p>
          <a:p>
            <a:pPr marL="0" indent="0">
              <a:buNone/>
            </a:pPr>
            <a:r>
              <a:rPr lang="cs-CZ" sz="2000" dirty="0">
                <a:solidFill>
                  <a:schemeClr val="accent6">
                    <a:lumMod val="50000"/>
                  </a:schemeClr>
                </a:solidFill>
              </a:rPr>
              <a:t>„Sedí tu někdo?“ zeptal se a ukázal na místo proti </a:t>
            </a:r>
            <a:r>
              <a:rPr lang="cs-CZ" sz="2000" dirty="0" err="1">
                <a:solidFill>
                  <a:schemeClr val="accent6">
                    <a:lumMod val="50000"/>
                  </a:schemeClr>
                </a:solidFill>
              </a:rPr>
              <a:t>Harrymu</a:t>
            </a:r>
            <a:r>
              <a:rPr lang="cs-CZ" sz="2000" dirty="0">
                <a:solidFill>
                  <a:schemeClr val="accent6">
                    <a:lumMod val="50000"/>
                  </a:schemeClr>
                </a:solidFill>
              </a:rPr>
              <a:t>. „Všude jinde je plno.“</a:t>
            </a:r>
          </a:p>
          <a:p>
            <a:pPr marL="0" indent="0">
              <a:buNone/>
            </a:pPr>
            <a:r>
              <a:rPr lang="cs-CZ" sz="2000" dirty="0" err="1">
                <a:solidFill>
                  <a:schemeClr val="accent6">
                    <a:lumMod val="50000"/>
                  </a:schemeClr>
                </a:solidFill>
              </a:rPr>
              <a:t>Harry</a:t>
            </a:r>
            <a:r>
              <a:rPr lang="cs-CZ" sz="2000" dirty="0">
                <a:solidFill>
                  <a:schemeClr val="accent6">
                    <a:lumMod val="50000"/>
                  </a:schemeClr>
                </a:solidFill>
              </a:rPr>
              <a:t> zavrtěl hlavou a chlapec se posadil. Pohlédl </a:t>
            </a:r>
            <a:r>
              <a:rPr lang="cs-CZ" sz="2000" dirty="0" smtClean="0">
                <a:solidFill>
                  <a:schemeClr val="accent6">
                    <a:lumMod val="50000"/>
                  </a:schemeClr>
                </a:solidFill>
              </a:rPr>
              <a:t/>
            </a:r>
            <a:br>
              <a:rPr lang="cs-CZ" sz="2000" dirty="0" smtClean="0">
                <a:solidFill>
                  <a:schemeClr val="accent6">
                    <a:lumMod val="50000"/>
                  </a:schemeClr>
                </a:solidFill>
              </a:rPr>
            </a:br>
            <a:r>
              <a:rPr lang="cs-CZ" sz="2000" dirty="0" smtClean="0">
                <a:solidFill>
                  <a:schemeClr val="accent6">
                    <a:lumMod val="50000"/>
                  </a:schemeClr>
                </a:solidFill>
              </a:rPr>
              <a:t>na </a:t>
            </a:r>
            <a:r>
              <a:rPr lang="cs-CZ" sz="2000" dirty="0" err="1">
                <a:solidFill>
                  <a:schemeClr val="accent6">
                    <a:lumMod val="50000"/>
                  </a:schemeClr>
                </a:solidFill>
              </a:rPr>
              <a:t>Harryho</a:t>
            </a:r>
            <a:r>
              <a:rPr lang="cs-CZ" sz="2000" dirty="0">
                <a:solidFill>
                  <a:schemeClr val="accent6">
                    <a:lumMod val="50000"/>
                  </a:schemeClr>
                </a:solidFill>
              </a:rPr>
              <a:t> a potom spěšně vyhlédl z okna, jako </a:t>
            </a:r>
            <a:r>
              <a:rPr lang="cs-CZ" sz="2000" dirty="0" smtClean="0">
                <a:solidFill>
                  <a:schemeClr val="accent6">
                    <a:lumMod val="50000"/>
                  </a:schemeClr>
                </a:solidFill>
              </a:rPr>
              <a:t/>
            </a:r>
            <a:br>
              <a:rPr lang="cs-CZ" sz="2000" dirty="0" smtClean="0">
                <a:solidFill>
                  <a:schemeClr val="accent6">
                    <a:lumMod val="50000"/>
                  </a:schemeClr>
                </a:solidFill>
              </a:rPr>
            </a:br>
            <a:r>
              <a:rPr lang="cs-CZ" sz="2000" dirty="0" smtClean="0">
                <a:solidFill>
                  <a:schemeClr val="accent6">
                    <a:lumMod val="50000"/>
                  </a:schemeClr>
                </a:solidFill>
              </a:rPr>
              <a:t>kdyby </a:t>
            </a:r>
            <a:r>
              <a:rPr lang="cs-CZ" sz="2000" dirty="0">
                <a:solidFill>
                  <a:schemeClr val="accent6">
                    <a:lumMod val="50000"/>
                  </a:schemeClr>
                </a:solidFill>
              </a:rPr>
              <a:t>se na něj vůbec nepodíval. </a:t>
            </a:r>
            <a:r>
              <a:rPr lang="cs-CZ" sz="2000" dirty="0" err="1">
                <a:solidFill>
                  <a:schemeClr val="accent6">
                    <a:lumMod val="50000"/>
                  </a:schemeClr>
                </a:solidFill>
              </a:rPr>
              <a:t>Harry</a:t>
            </a:r>
            <a:r>
              <a:rPr lang="cs-CZ" sz="2000" dirty="0">
                <a:solidFill>
                  <a:schemeClr val="accent6">
                    <a:lumMod val="50000"/>
                  </a:schemeClr>
                </a:solidFill>
              </a:rPr>
              <a:t> si všiml, že </a:t>
            </a:r>
            <a:r>
              <a:rPr lang="cs-CZ" sz="2000" dirty="0" smtClean="0">
                <a:solidFill>
                  <a:schemeClr val="accent6">
                    <a:lumMod val="50000"/>
                  </a:schemeClr>
                </a:solidFill>
              </a:rPr>
              <a:t/>
            </a:r>
            <a:br>
              <a:rPr lang="cs-CZ" sz="2000" dirty="0" smtClean="0">
                <a:solidFill>
                  <a:schemeClr val="accent6">
                    <a:lumMod val="50000"/>
                  </a:schemeClr>
                </a:solidFill>
              </a:rPr>
            </a:br>
            <a:r>
              <a:rPr lang="cs-CZ" sz="2000" dirty="0" smtClean="0">
                <a:solidFill>
                  <a:schemeClr val="accent6">
                    <a:lumMod val="50000"/>
                  </a:schemeClr>
                </a:solidFill>
              </a:rPr>
              <a:t>ještě </a:t>
            </a:r>
            <a:r>
              <a:rPr lang="cs-CZ" sz="2000" dirty="0">
                <a:solidFill>
                  <a:schemeClr val="accent6">
                    <a:lumMod val="50000"/>
                  </a:schemeClr>
                </a:solidFill>
              </a:rPr>
              <a:t>pořád má na nose černou tečku</a:t>
            </a:r>
            <a:r>
              <a:rPr lang="cs-CZ" sz="2000" dirty="0" smtClean="0">
                <a:solidFill>
                  <a:schemeClr val="accent6">
                    <a:lumMod val="50000"/>
                  </a:schemeClr>
                </a:solidFill>
              </a:rPr>
              <a:t>.</a:t>
            </a:r>
          </a:p>
          <a:p>
            <a:pPr marL="0" indent="0">
              <a:buNone/>
            </a:pPr>
            <a:endParaRPr lang="cs-CZ" sz="1800" dirty="0">
              <a:solidFill>
                <a:schemeClr val="accent6">
                  <a:lumMod val="50000"/>
                </a:schemeClr>
              </a:solidFill>
            </a:endParaRPr>
          </a:p>
          <a:p>
            <a:pPr marL="0" indent="0">
              <a:buNone/>
            </a:pPr>
            <a:r>
              <a:rPr lang="cs-CZ" sz="2000" dirty="0" smtClean="0">
                <a:solidFill>
                  <a:schemeClr val="accent6">
                    <a:lumMod val="50000"/>
                  </a:schemeClr>
                </a:solidFill>
              </a:rPr>
              <a:t>      </a:t>
            </a:r>
            <a:r>
              <a:rPr lang="en-US" sz="2000" i="1" dirty="0"/>
              <a:t>z </a:t>
            </a:r>
            <a:r>
              <a:rPr lang="en-US" sz="2000" i="1" dirty="0" err="1"/>
              <a:t>knihy</a:t>
            </a:r>
            <a:r>
              <a:rPr lang="en-US" sz="2000" i="1" dirty="0"/>
              <a:t> Harry Potter a </a:t>
            </a:r>
            <a:r>
              <a:rPr lang="en-US" sz="2000" i="1" dirty="0" err="1"/>
              <a:t>kámen</a:t>
            </a:r>
            <a:r>
              <a:rPr lang="en-US" sz="2000" i="1" dirty="0"/>
              <a:t> </a:t>
            </a:r>
            <a:r>
              <a:rPr lang="en-US" sz="2000" i="1" dirty="0" err="1"/>
              <a:t>mudrců</a:t>
            </a:r>
            <a:endParaRPr lang="cs-CZ" sz="2000" i="1" dirty="0"/>
          </a:p>
          <a:p>
            <a:pPr marL="0" indent="0">
              <a:buNone/>
            </a:pPr>
            <a:endParaRPr lang="cs-CZ" sz="2600" b="1" dirty="0">
              <a:solidFill>
                <a:schemeClr val="accent6">
                  <a:lumMod val="50000"/>
                </a:schemeClr>
              </a:solidFill>
            </a:endParaRPr>
          </a:p>
        </p:txBody>
      </p:sp>
      <p:sp>
        <p:nvSpPr>
          <p:cNvPr id="7" name="TextovéPole 6"/>
          <p:cNvSpPr txBox="1"/>
          <p:nvPr/>
        </p:nvSpPr>
        <p:spPr>
          <a:xfrm>
            <a:off x="487006" y="1598939"/>
            <a:ext cx="8240882" cy="442674"/>
          </a:xfrm>
          <a:prstGeom prst="roundRect">
            <a:avLst/>
          </a:prstGeom>
        </p:spPr>
        <p:style>
          <a:lnRef idx="0">
            <a:schemeClr val="accent3"/>
          </a:lnRef>
          <a:fillRef idx="3">
            <a:schemeClr val="accent3"/>
          </a:fillRef>
          <a:effectRef idx="3">
            <a:schemeClr val="accent3"/>
          </a:effectRef>
          <a:fontRef idx="minor">
            <a:schemeClr val="lt1"/>
          </a:fontRef>
        </p:style>
        <p:txBody>
          <a:bodyPr wrap="square" rtlCol="0">
            <a:spAutoFit/>
            <a:scene3d>
              <a:camera prst="orthographicFront"/>
              <a:lightRig rig="soft" dir="t">
                <a:rot lat="0" lon="0" rev="10800000"/>
              </a:lightRig>
            </a:scene3d>
            <a:sp3d>
              <a:bevelT w="27940" h="12700"/>
              <a:contourClr>
                <a:srgbClr val="DDDDDD"/>
              </a:contourClr>
            </a:sp3d>
          </a:bodyPr>
          <a:lstStyle>
            <a:defPPr>
              <a:defRPr lang="cs-CZ"/>
            </a:defPPr>
            <a:lvl1pPr>
              <a:defRPr sz="2000" b="1" spc="150">
                <a:ln w="11430">
                  <a:solidFill>
                    <a:schemeClr val="bg1">
                      <a:lumMod val="50000"/>
                    </a:schemeClr>
                  </a:solidFill>
                </a:ln>
                <a:solidFill>
                  <a:schemeClr val="accent3">
                    <a:lumMod val="50000"/>
                  </a:schemeClr>
                </a:solidFill>
              </a:defRPr>
            </a:lvl1pPr>
          </a:lstStyle>
          <a:p>
            <a:r>
              <a:rPr lang="cs-CZ" dirty="0"/>
              <a:t>Úkol</a:t>
            </a:r>
            <a:r>
              <a:rPr lang="cs-CZ" dirty="0" smtClean="0"/>
              <a:t>: </a:t>
            </a:r>
            <a:r>
              <a:rPr lang="cs-CZ" sz="1800" dirty="0"/>
              <a:t>Najděte v textu tentokrát jednoduché a složené slovesné tvary.</a:t>
            </a:r>
            <a:endParaRPr lang="cs-CZ" dirty="0"/>
          </a:p>
        </p:txBody>
      </p:sp>
      <p:pic>
        <p:nvPicPr>
          <p:cNvPr id="8" name="Obrázek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297254" y="1820276"/>
            <a:ext cx="783530" cy="783530"/>
          </a:xfrm>
          <a:prstGeom prst="rect">
            <a:avLst/>
          </a:prstGeom>
        </p:spPr>
      </p:pic>
      <p:sp>
        <p:nvSpPr>
          <p:cNvPr id="9" name="TextovéPole 8"/>
          <p:cNvSpPr txBox="1"/>
          <p:nvPr/>
        </p:nvSpPr>
        <p:spPr>
          <a:xfrm>
            <a:off x="8339037" y="3587804"/>
            <a:ext cx="699964" cy="830997"/>
          </a:xfrm>
          <a:prstGeom prst="rect">
            <a:avLst/>
          </a:prstGeom>
          <a:noFill/>
        </p:spPr>
        <p:txBody>
          <a:bodyPr wrap="square" rtlCol="0">
            <a:spAutoFit/>
          </a:bodyPr>
          <a:lstStyle/>
          <a:p>
            <a:r>
              <a:rPr lang="cs-CZ" sz="600" dirty="0"/>
              <a:t>http://upload.wikimedia.org/wikipedia/commons/thumb/1/17/Glenfinnan_Viaduct.jpg/800px-Glenfinnan_Viaduct.jpg</a:t>
            </a: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942743" y="4418801"/>
            <a:ext cx="3025328" cy="226670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61803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2000"/>
                                        <p:tgtEl>
                                          <p:spTgt spid="5"/>
                                        </p:tgtEl>
                                      </p:cBhvr>
                                    </p:animEffect>
                                  </p:childTnLst>
                                </p:cTn>
                              </p:par>
                            </p:childTnLst>
                          </p:cTn>
                        </p:par>
                        <p:par>
                          <p:cTn id="8" fill="hold">
                            <p:stCondLst>
                              <p:cond delay="2000"/>
                            </p:stCondLst>
                            <p:childTnLst>
                              <p:par>
                                <p:cTn id="9" presetID="2" presetClass="entr" presetSubtype="2" fill="hold" nodeType="after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1+#ppt_w/2"/>
                                          </p:val>
                                        </p:tav>
                                        <p:tav tm="100000">
                                          <p:val>
                                            <p:strVal val="#ppt_x"/>
                                          </p:val>
                                        </p:tav>
                                      </p:tavLst>
                                    </p:anim>
                                    <p:anim calcmode="lin" valueType="num">
                                      <p:cBhvr additive="base">
                                        <p:cTn id="12" dur="500" fill="hold"/>
                                        <p:tgtEl>
                                          <p:spTgt spid="2050"/>
                                        </p:tgtEl>
                                        <p:attrNameLst>
                                          <p:attrName>ppt_y</p:attrName>
                                        </p:attrNameLst>
                                      </p:cBhvr>
                                      <p:tavLst>
                                        <p:tav tm="0">
                                          <p:val>
                                            <p:strVal val="#ppt_y"/>
                                          </p:val>
                                        </p:tav>
                                        <p:tav tm="100000">
                                          <p:val>
                                            <p:strVal val="#ppt_y"/>
                                          </p:val>
                                        </p:tav>
                                      </p:tavLst>
                                    </p:anim>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518864" y="274638"/>
            <a:ext cx="8229600" cy="1210146"/>
          </a:xfrm>
          <a:prstGeom prst="roundRect">
            <a:avLst/>
          </a:prstGeom>
        </p:spPr>
        <p:style>
          <a:lnRef idx="0">
            <a:schemeClr val="accent2"/>
          </a:lnRef>
          <a:fillRef idx="3">
            <a:schemeClr val="accent2"/>
          </a:fillRef>
          <a:effectRef idx="3">
            <a:schemeClr val="accent2"/>
          </a:effectRef>
          <a:fontRef idx="minor">
            <a:schemeClr val="lt1"/>
          </a:fontRef>
        </p:style>
        <p:txBody>
          <a:bodyPr>
            <a:normAutofit/>
            <a:scene3d>
              <a:camera prst="orthographicFront"/>
              <a:lightRig rig="glow" dir="tl">
                <a:rot lat="0" lon="0" rev="5400000"/>
              </a:lightRig>
            </a:scene3d>
            <a:sp3d contourW="12700">
              <a:bevelT w="25400" h="25400"/>
              <a:contourClr>
                <a:schemeClr val="accent6">
                  <a:shade val="73000"/>
                </a:schemeClr>
              </a:contourClr>
            </a:sp3d>
          </a:bodyPr>
          <a:lstStyle/>
          <a:p>
            <a:r>
              <a:rPr lang="cs-CZ"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Procvičování</a:t>
            </a:r>
            <a:endParaRPr lang="cs-CZ"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5" name="Zástupný symbol pro obsah 4"/>
          <p:cNvSpPr>
            <a:spLocks noGrp="1"/>
          </p:cNvSpPr>
          <p:nvPr>
            <p:ph idx="1"/>
          </p:nvPr>
        </p:nvSpPr>
        <p:spPr>
          <a:xfrm>
            <a:off x="530802" y="2204864"/>
            <a:ext cx="8361677" cy="3677074"/>
          </a:xfrm>
        </p:spPr>
        <p:txBody>
          <a:bodyPr>
            <a:noAutofit/>
          </a:bodyPr>
          <a:lstStyle/>
          <a:p>
            <a:pPr marL="0" indent="0">
              <a:buNone/>
            </a:pPr>
            <a:r>
              <a:rPr lang="cs-CZ" sz="2000" b="1" dirty="0" smtClean="0">
                <a:solidFill>
                  <a:schemeClr val="accent6">
                    <a:lumMod val="50000"/>
                  </a:schemeClr>
                </a:solidFill>
              </a:rPr>
              <a:t>Nové </a:t>
            </a:r>
            <a:r>
              <a:rPr lang="cs-CZ" sz="2000" b="1" dirty="0">
                <a:solidFill>
                  <a:schemeClr val="accent6">
                    <a:lumMod val="50000"/>
                  </a:schemeClr>
                </a:solidFill>
              </a:rPr>
              <a:t>domky za městem </a:t>
            </a:r>
            <a:r>
              <a:rPr lang="cs-CZ" sz="2000" b="1" dirty="0" smtClean="0">
                <a:solidFill>
                  <a:schemeClr val="accent6">
                    <a:lumMod val="50000"/>
                  </a:schemeClr>
                </a:solidFill>
              </a:rPr>
              <a:t>začínají </a:t>
            </a:r>
            <a:r>
              <a:rPr lang="cs-CZ" sz="2000" b="1" dirty="0">
                <a:solidFill>
                  <a:schemeClr val="accent6">
                    <a:lumMod val="50000"/>
                  </a:schemeClr>
                </a:solidFill>
              </a:rPr>
              <a:t>růst </a:t>
            </a:r>
            <a:r>
              <a:rPr lang="cs-CZ" sz="2000" b="1" dirty="0" smtClean="0">
                <a:solidFill>
                  <a:schemeClr val="accent6">
                    <a:lumMod val="50000"/>
                  </a:schemeClr>
                </a:solidFill>
              </a:rPr>
              <a:t/>
            </a:r>
            <a:br>
              <a:rPr lang="cs-CZ" sz="2000" b="1" dirty="0" smtClean="0">
                <a:solidFill>
                  <a:schemeClr val="accent6">
                    <a:lumMod val="50000"/>
                  </a:schemeClr>
                </a:solidFill>
              </a:rPr>
            </a:br>
            <a:r>
              <a:rPr lang="cs-CZ" sz="2000" b="1" dirty="0" smtClean="0">
                <a:solidFill>
                  <a:schemeClr val="accent6">
                    <a:lumMod val="50000"/>
                  </a:schemeClr>
                </a:solidFill>
              </a:rPr>
              <a:t>jako </a:t>
            </a:r>
            <a:r>
              <a:rPr lang="cs-CZ" sz="2000" b="1" dirty="0">
                <a:solidFill>
                  <a:schemeClr val="accent6">
                    <a:lumMod val="50000"/>
                  </a:schemeClr>
                </a:solidFill>
              </a:rPr>
              <a:t>houby po dešti.</a:t>
            </a:r>
          </a:p>
          <a:p>
            <a:pPr marL="0" indent="0">
              <a:buNone/>
            </a:pPr>
            <a:endParaRPr lang="cs-CZ" sz="2000" b="1" dirty="0" smtClean="0">
              <a:solidFill>
                <a:schemeClr val="accent6">
                  <a:lumMod val="50000"/>
                </a:schemeClr>
              </a:solidFill>
            </a:endParaRPr>
          </a:p>
          <a:p>
            <a:pPr marL="0" indent="0">
              <a:buNone/>
            </a:pPr>
            <a:r>
              <a:rPr lang="cs-CZ" sz="2000" b="1" dirty="0" smtClean="0">
                <a:solidFill>
                  <a:schemeClr val="accent6">
                    <a:lumMod val="50000"/>
                  </a:schemeClr>
                </a:solidFill>
              </a:rPr>
              <a:t>Z </a:t>
            </a:r>
            <a:r>
              <a:rPr lang="cs-CZ" sz="2000" b="1" dirty="0">
                <a:solidFill>
                  <a:schemeClr val="accent6">
                    <a:lumMod val="50000"/>
                  </a:schemeClr>
                </a:solidFill>
              </a:rPr>
              <a:t>dáli se ozývají pušky a psi.</a:t>
            </a:r>
          </a:p>
          <a:p>
            <a:pPr marL="0" indent="0">
              <a:buNone/>
            </a:pPr>
            <a:endParaRPr lang="cs-CZ" sz="2000" b="1" dirty="0" smtClean="0">
              <a:solidFill>
                <a:schemeClr val="accent6">
                  <a:lumMod val="50000"/>
                </a:schemeClr>
              </a:solidFill>
            </a:endParaRPr>
          </a:p>
          <a:p>
            <a:pPr marL="0" indent="0">
              <a:buNone/>
            </a:pPr>
            <a:r>
              <a:rPr lang="cs-CZ" sz="2000" b="1" dirty="0" smtClean="0">
                <a:solidFill>
                  <a:schemeClr val="accent6">
                    <a:lumMod val="50000"/>
                  </a:schemeClr>
                </a:solidFill>
              </a:rPr>
              <a:t>Štěně </a:t>
            </a:r>
            <a:r>
              <a:rPr lang="cs-CZ" sz="2000" b="1" dirty="0">
                <a:solidFill>
                  <a:schemeClr val="accent6">
                    <a:lumMod val="50000"/>
                  </a:schemeClr>
                </a:solidFill>
              </a:rPr>
              <a:t>a kotě se nedůvěřivě okukují.</a:t>
            </a:r>
          </a:p>
          <a:p>
            <a:pPr marL="0" indent="0">
              <a:buNone/>
            </a:pPr>
            <a:endParaRPr lang="cs-CZ" sz="2000" b="1" dirty="0" smtClean="0">
              <a:solidFill>
                <a:schemeClr val="accent6">
                  <a:lumMod val="50000"/>
                </a:schemeClr>
              </a:solidFill>
            </a:endParaRPr>
          </a:p>
          <a:p>
            <a:pPr marL="0" indent="0">
              <a:buNone/>
            </a:pPr>
            <a:r>
              <a:rPr lang="cs-CZ" sz="2000" b="1" dirty="0" smtClean="0">
                <a:solidFill>
                  <a:schemeClr val="accent6">
                    <a:lumMod val="50000"/>
                  </a:schemeClr>
                </a:solidFill>
              </a:rPr>
              <a:t>			Děti </a:t>
            </a:r>
            <a:r>
              <a:rPr lang="cs-CZ" sz="2000" b="1" dirty="0">
                <a:solidFill>
                  <a:schemeClr val="accent6">
                    <a:lumMod val="50000"/>
                  </a:schemeClr>
                </a:solidFill>
              </a:rPr>
              <a:t>běhají po zahradě.</a:t>
            </a:r>
          </a:p>
          <a:p>
            <a:pPr marL="0" indent="0">
              <a:buNone/>
            </a:pPr>
            <a:endParaRPr lang="cs-CZ" sz="2000" b="1" dirty="0" smtClean="0">
              <a:solidFill>
                <a:schemeClr val="accent6">
                  <a:lumMod val="50000"/>
                </a:schemeClr>
              </a:solidFill>
            </a:endParaRPr>
          </a:p>
          <a:p>
            <a:pPr marL="0" indent="0">
              <a:buNone/>
            </a:pPr>
            <a:r>
              <a:rPr lang="cs-CZ" sz="2000" b="1" dirty="0" smtClean="0">
                <a:solidFill>
                  <a:schemeClr val="accent6">
                    <a:lumMod val="50000"/>
                  </a:schemeClr>
                </a:solidFill>
              </a:rPr>
              <a:t>			Zástupy </a:t>
            </a:r>
            <a:r>
              <a:rPr lang="cs-CZ" sz="2000" b="1" dirty="0">
                <a:solidFill>
                  <a:schemeClr val="accent6">
                    <a:lumMod val="50000"/>
                  </a:schemeClr>
                </a:solidFill>
              </a:rPr>
              <a:t>lidí se </a:t>
            </a:r>
            <a:r>
              <a:rPr lang="cs-CZ" sz="2000" b="1" dirty="0" smtClean="0">
                <a:solidFill>
                  <a:schemeClr val="accent6">
                    <a:lumMod val="50000"/>
                  </a:schemeClr>
                </a:solidFill>
              </a:rPr>
              <a:t>tísní </a:t>
            </a:r>
            <a:r>
              <a:rPr lang="cs-CZ" sz="2000" b="1" dirty="0">
                <a:solidFill>
                  <a:schemeClr val="accent6">
                    <a:lumMod val="50000"/>
                  </a:schemeClr>
                </a:solidFill>
              </a:rPr>
              <a:t>před Staroměstským orlojem.</a:t>
            </a:r>
          </a:p>
          <a:p>
            <a:pPr marL="0" indent="0">
              <a:buNone/>
            </a:pPr>
            <a:endParaRPr lang="cs-CZ" sz="2000" b="1" dirty="0" smtClean="0">
              <a:solidFill>
                <a:schemeClr val="accent6">
                  <a:lumMod val="50000"/>
                </a:schemeClr>
              </a:solidFill>
            </a:endParaRPr>
          </a:p>
          <a:p>
            <a:pPr marL="0" indent="0">
              <a:buNone/>
            </a:pPr>
            <a:r>
              <a:rPr lang="cs-CZ" sz="2000" b="1" dirty="0" smtClean="0">
                <a:solidFill>
                  <a:schemeClr val="accent6">
                    <a:lumMod val="50000"/>
                  </a:schemeClr>
                </a:solidFill>
              </a:rPr>
              <a:t>			Zájezdu </a:t>
            </a:r>
            <a:r>
              <a:rPr lang="cs-CZ" sz="2000" b="1" dirty="0">
                <a:solidFill>
                  <a:schemeClr val="accent6">
                    <a:lumMod val="50000"/>
                  </a:schemeClr>
                </a:solidFill>
              </a:rPr>
              <a:t>se zúčastní všichni žáci naší třídy.</a:t>
            </a:r>
          </a:p>
        </p:txBody>
      </p:sp>
      <p:sp>
        <p:nvSpPr>
          <p:cNvPr id="7" name="TextovéPole 6"/>
          <p:cNvSpPr txBox="1"/>
          <p:nvPr/>
        </p:nvSpPr>
        <p:spPr>
          <a:xfrm>
            <a:off x="521316" y="1585208"/>
            <a:ext cx="6242649" cy="442674"/>
          </a:xfrm>
          <a:prstGeom prst="roundRect">
            <a:avLst/>
          </a:prstGeom>
        </p:spPr>
        <p:style>
          <a:lnRef idx="0">
            <a:schemeClr val="accent3"/>
          </a:lnRef>
          <a:fillRef idx="3">
            <a:schemeClr val="accent3"/>
          </a:fillRef>
          <a:effectRef idx="3">
            <a:schemeClr val="accent3"/>
          </a:effectRef>
          <a:fontRef idx="minor">
            <a:schemeClr val="lt1"/>
          </a:fontRef>
        </p:style>
        <p:txBody>
          <a:bodyPr wrap="square" rtlCol="0">
            <a:spAutoFit/>
            <a:scene3d>
              <a:camera prst="orthographicFront"/>
              <a:lightRig rig="soft" dir="t">
                <a:rot lat="0" lon="0" rev="10800000"/>
              </a:lightRig>
            </a:scene3d>
            <a:sp3d>
              <a:bevelT w="27940" h="12700"/>
              <a:contourClr>
                <a:srgbClr val="DDDDDD"/>
              </a:contourClr>
            </a:sp3d>
          </a:bodyPr>
          <a:lstStyle>
            <a:defPPr>
              <a:defRPr lang="cs-CZ"/>
            </a:defPPr>
            <a:lvl1pPr>
              <a:defRPr sz="2000" b="1" spc="150">
                <a:ln w="11430">
                  <a:solidFill>
                    <a:schemeClr val="bg1">
                      <a:lumMod val="50000"/>
                    </a:schemeClr>
                  </a:solidFill>
                </a:ln>
                <a:solidFill>
                  <a:schemeClr val="accent3">
                    <a:lumMod val="50000"/>
                  </a:schemeClr>
                </a:solidFill>
              </a:defRPr>
            </a:lvl1pPr>
          </a:lstStyle>
          <a:p>
            <a:r>
              <a:rPr lang="cs-CZ" dirty="0"/>
              <a:t>Úkol</a:t>
            </a:r>
            <a:r>
              <a:rPr lang="cs-CZ" dirty="0" smtClean="0"/>
              <a:t>: </a:t>
            </a:r>
            <a:r>
              <a:rPr lang="cs-CZ" dirty="0">
                <a:solidFill>
                  <a:schemeClr val="accent6">
                    <a:lumMod val="50000"/>
                  </a:schemeClr>
                </a:solidFill>
              </a:rPr>
              <a:t>Věty převeďte do minulého času</a:t>
            </a:r>
            <a:r>
              <a:rPr lang="cs-CZ" dirty="0" smtClean="0">
                <a:solidFill>
                  <a:schemeClr val="accent6">
                    <a:lumMod val="50000"/>
                  </a:schemeClr>
                </a:solidFill>
              </a:rPr>
              <a:t>.</a:t>
            </a:r>
            <a:endParaRPr lang="cs-CZ" dirty="0">
              <a:solidFill>
                <a:schemeClr val="accent6">
                  <a:lumMod val="50000"/>
                </a:schemeClr>
              </a:solidFill>
            </a:endParaRPr>
          </a:p>
        </p:txBody>
      </p:sp>
      <p:pic>
        <p:nvPicPr>
          <p:cNvPr id="8" name="Obrázek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372200" y="1497737"/>
            <a:ext cx="783530" cy="783530"/>
          </a:xfrm>
          <a:prstGeom prst="rect">
            <a:avLst/>
          </a:prstGeom>
        </p:spPr>
      </p:pic>
      <p:sp>
        <p:nvSpPr>
          <p:cNvPr id="6" name="Obdélník 5"/>
          <p:cNvSpPr/>
          <p:nvPr/>
        </p:nvSpPr>
        <p:spPr>
          <a:xfrm>
            <a:off x="4359258" y="2804972"/>
            <a:ext cx="790447" cy="646331"/>
          </a:xfrm>
          <a:prstGeom prst="rect">
            <a:avLst/>
          </a:prstGeom>
        </p:spPr>
        <p:txBody>
          <a:bodyPr wrap="square">
            <a:spAutoFit/>
          </a:bodyPr>
          <a:lstStyle/>
          <a:p>
            <a:r>
              <a:rPr lang="cs-CZ" sz="600" dirty="0"/>
              <a:t>http://upload.wikimedia.org/wikipedia/commons/8/8d/Korea-Goheung-Mushroom_shaped_house_4329.JPG</a:t>
            </a: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50602" y="2323995"/>
            <a:ext cx="3487576" cy="23366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11560" y="4437112"/>
            <a:ext cx="2513856" cy="168114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Obdélník 1"/>
          <p:cNvSpPr/>
          <p:nvPr/>
        </p:nvSpPr>
        <p:spPr>
          <a:xfrm>
            <a:off x="611560" y="6118253"/>
            <a:ext cx="2513856" cy="276999"/>
          </a:xfrm>
          <a:prstGeom prst="rect">
            <a:avLst/>
          </a:prstGeom>
        </p:spPr>
        <p:txBody>
          <a:bodyPr wrap="square">
            <a:spAutoFit/>
          </a:bodyPr>
          <a:lstStyle/>
          <a:p>
            <a:r>
              <a:rPr lang="cs-CZ" sz="600" dirty="0"/>
              <a:t>http://upload.wikimedia.org/wikipedia/commons/4/43/Staromestsky_orloj_detail_1.jpg</a:t>
            </a:r>
          </a:p>
        </p:txBody>
      </p:sp>
    </p:spTree>
    <p:extLst>
      <p:ext uri="{BB962C8B-B14F-4D97-AF65-F5344CB8AC3E}">
        <p14:creationId xmlns:p14="http://schemas.microsoft.com/office/powerpoint/2010/main" xmlns="" val="561522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4098"/>
                                        </p:tgtEl>
                                        <p:attrNameLst>
                                          <p:attrName>style.visibility</p:attrName>
                                        </p:attrNameLst>
                                      </p:cBhvr>
                                      <p:to>
                                        <p:strVal val="visible"/>
                                      </p:to>
                                    </p:set>
                                    <p:animEffect transition="in" filter="wipe(down)">
                                      <p:cBhvr>
                                        <p:cTn id="11" dur="5000"/>
                                        <p:tgtEl>
                                          <p:spTgt spid="4098"/>
                                        </p:tgtEl>
                                      </p:cBhvr>
                                    </p:animEffect>
                                  </p:childTnLst>
                                </p:cTn>
                              </p:par>
                            </p:childTnLst>
                          </p:cTn>
                        </p:par>
                        <p:par>
                          <p:cTn id="12" fill="hold">
                            <p:stCondLst>
                              <p:cond delay="5500"/>
                            </p:stCondLst>
                            <p:childTnLst>
                              <p:par>
                                <p:cTn id="13" presetID="1"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par>
                          <p:cTn id="15" fill="hold">
                            <p:stCondLst>
                              <p:cond delay="5500"/>
                            </p:stCondLst>
                            <p:childTnLst>
                              <p:par>
                                <p:cTn id="16" presetID="10" presetClass="entr" presetSubtype="0" fill="hold" grpId="0" nodeType="after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500"/>
                                        <p:tgtEl>
                                          <p:spTgt spid="5">
                                            <p:txEl>
                                              <p:pRg st="1" end="1"/>
                                            </p:txEl>
                                          </p:spTgt>
                                        </p:tgtEl>
                                      </p:cBhvr>
                                    </p:animEffect>
                                  </p:childTnLst>
                                </p:cTn>
                              </p:par>
                            </p:childTnLst>
                          </p:cTn>
                        </p:par>
                        <p:par>
                          <p:cTn id="19" fill="hold">
                            <p:stCondLst>
                              <p:cond delay="6000"/>
                            </p:stCondLst>
                            <p:childTnLst>
                              <p:par>
                                <p:cTn id="20" presetID="10" presetClass="entr" presetSubtype="0" fill="hold" grpId="0" nodeType="after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par>
                          <p:cTn id="23" fill="hold">
                            <p:stCondLst>
                              <p:cond delay="6500"/>
                            </p:stCondLst>
                            <p:childTnLst>
                              <p:par>
                                <p:cTn id="24" presetID="10" presetClass="entr" presetSubtype="0" fill="hold" grpId="0" nodeType="after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500"/>
                                        <p:tgtEl>
                                          <p:spTgt spid="5">
                                            <p:txEl>
                                              <p:pRg st="3" end="3"/>
                                            </p:txEl>
                                          </p:spTgt>
                                        </p:tgtEl>
                                      </p:cBhvr>
                                    </p:animEffect>
                                  </p:childTnLst>
                                </p:cTn>
                              </p:par>
                            </p:childTnLst>
                          </p:cTn>
                        </p:par>
                        <p:par>
                          <p:cTn id="27" fill="hold">
                            <p:stCondLst>
                              <p:cond delay="7000"/>
                            </p:stCondLst>
                            <p:childTnLst>
                              <p:par>
                                <p:cTn id="28" presetID="10" presetClass="entr" presetSubtype="0" fill="hold" grpId="0" nodeType="after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fade">
                                      <p:cBhvr>
                                        <p:cTn id="30" dur="500"/>
                                        <p:tgtEl>
                                          <p:spTgt spid="5">
                                            <p:txEl>
                                              <p:pRg st="4" end="4"/>
                                            </p:txEl>
                                          </p:spTgt>
                                        </p:tgtEl>
                                      </p:cBhvr>
                                    </p:animEffect>
                                  </p:childTnLst>
                                </p:cTn>
                              </p:par>
                            </p:childTnLst>
                          </p:cTn>
                        </p:par>
                        <p:par>
                          <p:cTn id="31" fill="hold">
                            <p:stCondLst>
                              <p:cond delay="7500"/>
                            </p:stCondLst>
                            <p:childTnLst>
                              <p:par>
                                <p:cTn id="32" presetID="10" presetClass="entr" presetSubtype="0" fill="hold" grpId="0" nodeType="after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fade">
                                      <p:cBhvr>
                                        <p:cTn id="34" dur="500"/>
                                        <p:tgtEl>
                                          <p:spTgt spid="5">
                                            <p:txEl>
                                              <p:pRg st="5" end="5"/>
                                            </p:txEl>
                                          </p:spTgt>
                                        </p:tgtEl>
                                      </p:cBhvr>
                                    </p:animEffect>
                                  </p:childTnLst>
                                </p:cTn>
                              </p:par>
                            </p:childTnLst>
                          </p:cTn>
                        </p:par>
                        <p:par>
                          <p:cTn id="35" fill="hold">
                            <p:stCondLst>
                              <p:cond delay="8000"/>
                            </p:stCondLst>
                            <p:childTnLst>
                              <p:par>
                                <p:cTn id="36" presetID="10" presetClass="entr" presetSubtype="0" fill="hold" grpId="0" nodeType="afterEffect">
                                  <p:stCondLst>
                                    <p:cond delay="0"/>
                                  </p:stCondLst>
                                  <p:childTnLst>
                                    <p:set>
                                      <p:cBhvr>
                                        <p:cTn id="37" dur="1" fill="hold">
                                          <p:stCondLst>
                                            <p:cond delay="0"/>
                                          </p:stCondLst>
                                        </p:cTn>
                                        <p:tgtEl>
                                          <p:spTgt spid="5">
                                            <p:txEl>
                                              <p:pRg st="6" end="6"/>
                                            </p:txEl>
                                          </p:spTgt>
                                        </p:tgtEl>
                                        <p:attrNameLst>
                                          <p:attrName>style.visibility</p:attrName>
                                        </p:attrNameLst>
                                      </p:cBhvr>
                                      <p:to>
                                        <p:strVal val="visible"/>
                                      </p:to>
                                    </p:set>
                                    <p:animEffect transition="in" filter="fade">
                                      <p:cBhvr>
                                        <p:cTn id="38" dur="500"/>
                                        <p:tgtEl>
                                          <p:spTgt spid="5">
                                            <p:txEl>
                                              <p:pRg st="6" end="6"/>
                                            </p:txEl>
                                          </p:spTgt>
                                        </p:tgtEl>
                                      </p:cBhvr>
                                    </p:animEffect>
                                  </p:childTnLst>
                                </p:cTn>
                              </p:par>
                            </p:childTnLst>
                          </p:cTn>
                        </p:par>
                        <p:par>
                          <p:cTn id="39" fill="hold">
                            <p:stCondLst>
                              <p:cond delay="8500"/>
                            </p:stCondLst>
                            <p:childTnLst>
                              <p:par>
                                <p:cTn id="40" presetID="10" presetClass="entr" presetSubtype="0" fill="hold" grpId="0" nodeType="after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500"/>
                                        <p:tgtEl>
                                          <p:spTgt spid="5">
                                            <p:txEl>
                                              <p:pRg st="7" end="7"/>
                                            </p:txEl>
                                          </p:spTgt>
                                        </p:tgtEl>
                                      </p:cBhvr>
                                    </p:animEffect>
                                  </p:childTnLst>
                                </p:cTn>
                              </p:par>
                            </p:childTnLst>
                          </p:cTn>
                        </p:par>
                        <p:par>
                          <p:cTn id="43" fill="hold">
                            <p:stCondLst>
                              <p:cond delay="9000"/>
                            </p:stCondLst>
                            <p:childTnLst>
                              <p:par>
                                <p:cTn id="44" presetID="10" presetClass="entr" presetSubtype="0" fill="hold" grpId="0" nodeType="afterEffect">
                                  <p:stCondLst>
                                    <p:cond delay="0"/>
                                  </p:stCondLst>
                                  <p:childTnLst>
                                    <p:set>
                                      <p:cBhvr>
                                        <p:cTn id="45" dur="1" fill="hold">
                                          <p:stCondLst>
                                            <p:cond delay="0"/>
                                          </p:stCondLst>
                                        </p:cTn>
                                        <p:tgtEl>
                                          <p:spTgt spid="5">
                                            <p:txEl>
                                              <p:pRg st="8" end="8"/>
                                            </p:txEl>
                                          </p:spTgt>
                                        </p:tgtEl>
                                        <p:attrNameLst>
                                          <p:attrName>style.visibility</p:attrName>
                                        </p:attrNameLst>
                                      </p:cBhvr>
                                      <p:to>
                                        <p:strVal val="visible"/>
                                      </p:to>
                                    </p:set>
                                    <p:animEffect transition="in" filter="fade">
                                      <p:cBhvr>
                                        <p:cTn id="46" dur="500"/>
                                        <p:tgtEl>
                                          <p:spTgt spid="5">
                                            <p:txEl>
                                              <p:pRg st="8" end="8"/>
                                            </p:txEl>
                                          </p:spTgt>
                                        </p:tgtEl>
                                      </p:cBhvr>
                                    </p:animEffect>
                                  </p:childTnLst>
                                </p:cTn>
                              </p:par>
                            </p:childTnLst>
                          </p:cTn>
                        </p:par>
                        <p:par>
                          <p:cTn id="47" fill="hold">
                            <p:stCondLst>
                              <p:cond delay="9500"/>
                            </p:stCondLst>
                            <p:childTnLst>
                              <p:par>
                                <p:cTn id="48" presetID="42" presetClass="entr" presetSubtype="0" fill="hold" nodeType="afterEffect">
                                  <p:stCondLst>
                                    <p:cond delay="0"/>
                                  </p:stCondLst>
                                  <p:childTnLst>
                                    <p:set>
                                      <p:cBhvr>
                                        <p:cTn id="49" dur="1" fill="hold">
                                          <p:stCondLst>
                                            <p:cond delay="0"/>
                                          </p:stCondLst>
                                        </p:cTn>
                                        <p:tgtEl>
                                          <p:spTgt spid="4099"/>
                                        </p:tgtEl>
                                        <p:attrNameLst>
                                          <p:attrName>style.visibility</p:attrName>
                                        </p:attrNameLst>
                                      </p:cBhvr>
                                      <p:to>
                                        <p:strVal val="visible"/>
                                      </p:to>
                                    </p:set>
                                    <p:animEffect transition="in" filter="fade">
                                      <p:cBhvr>
                                        <p:cTn id="50" dur="500"/>
                                        <p:tgtEl>
                                          <p:spTgt spid="4099"/>
                                        </p:tgtEl>
                                      </p:cBhvr>
                                    </p:animEffect>
                                    <p:anim calcmode="lin" valueType="num">
                                      <p:cBhvr>
                                        <p:cTn id="51" dur="500" fill="hold"/>
                                        <p:tgtEl>
                                          <p:spTgt spid="4099"/>
                                        </p:tgtEl>
                                        <p:attrNameLst>
                                          <p:attrName>ppt_x</p:attrName>
                                        </p:attrNameLst>
                                      </p:cBhvr>
                                      <p:tavLst>
                                        <p:tav tm="0">
                                          <p:val>
                                            <p:strVal val="#ppt_x"/>
                                          </p:val>
                                        </p:tav>
                                        <p:tav tm="100000">
                                          <p:val>
                                            <p:strVal val="#ppt_x"/>
                                          </p:val>
                                        </p:tav>
                                      </p:tavLst>
                                    </p:anim>
                                    <p:anim calcmode="lin" valueType="num">
                                      <p:cBhvr>
                                        <p:cTn id="52" dur="500" fill="hold"/>
                                        <p:tgtEl>
                                          <p:spTgt spid="4099"/>
                                        </p:tgtEl>
                                        <p:attrNameLst>
                                          <p:attrName>ppt_y</p:attrName>
                                        </p:attrNameLst>
                                      </p:cBhvr>
                                      <p:tavLst>
                                        <p:tav tm="0">
                                          <p:val>
                                            <p:strVal val="#ppt_y+.1"/>
                                          </p:val>
                                        </p:tav>
                                        <p:tav tm="100000">
                                          <p:val>
                                            <p:strVal val="#ppt_y"/>
                                          </p:val>
                                        </p:tav>
                                      </p:tavLst>
                                    </p:anim>
                                  </p:childTnLst>
                                </p:cTn>
                              </p:par>
                            </p:childTnLst>
                          </p:cTn>
                        </p:par>
                        <p:par>
                          <p:cTn id="53" fill="hold">
                            <p:stCondLst>
                              <p:cond delay="10000"/>
                            </p:stCondLst>
                            <p:childTnLst>
                              <p:par>
                                <p:cTn id="54" presetID="1" presetClass="entr" presetSubtype="0" fill="hold" nodeType="afterEffect">
                                  <p:stCondLst>
                                    <p:cond delay="0"/>
                                  </p:stCondLst>
                                  <p:childTnLst>
                                    <p:set>
                                      <p:cBhvr>
                                        <p:cTn id="55" dur="1" fill="hold">
                                          <p:stCondLst>
                                            <p:cond delay="0"/>
                                          </p:stCondLst>
                                        </p:cTn>
                                        <p:tgtEl>
                                          <p:spTgt spid="2">
                                            <p:txEl>
                                              <p:pRg st="0" end="0"/>
                                            </p:txEl>
                                          </p:spTgt>
                                        </p:tgtEl>
                                        <p:attrNameLst>
                                          <p:attrName>style.visibility</p:attrName>
                                        </p:attrNameLst>
                                      </p:cBhvr>
                                      <p:to>
                                        <p:strVal val="visible"/>
                                      </p:to>
                                    </p:set>
                                  </p:childTnLst>
                                </p:cTn>
                              </p:par>
                            </p:childTnLst>
                          </p:cTn>
                        </p:par>
                        <p:par>
                          <p:cTn id="56" fill="hold">
                            <p:stCondLst>
                              <p:cond delay="10000"/>
                            </p:stCondLst>
                            <p:childTnLst>
                              <p:par>
                                <p:cTn id="57" presetID="10" presetClass="entr" presetSubtype="0" fill="hold" grpId="0" nodeType="afterEffect">
                                  <p:stCondLst>
                                    <p:cond delay="0"/>
                                  </p:stCondLst>
                                  <p:childTnLst>
                                    <p:set>
                                      <p:cBhvr>
                                        <p:cTn id="58" dur="1" fill="hold">
                                          <p:stCondLst>
                                            <p:cond delay="0"/>
                                          </p:stCondLst>
                                        </p:cTn>
                                        <p:tgtEl>
                                          <p:spTgt spid="5">
                                            <p:txEl>
                                              <p:pRg st="9" end="9"/>
                                            </p:txEl>
                                          </p:spTgt>
                                        </p:tgtEl>
                                        <p:attrNameLst>
                                          <p:attrName>style.visibility</p:attrName>
                                        </p:attrNameLst>
                                      </p:cBhvr>
                                      <p:to>
                                        <p:strVal val="visible"/>
                                      </p:to>
                                    </p:set>
                                    <p:animEffect transition="in" filter="fade">
                                      <p:cBhvr>
                                        <p:cTn id="59" dur="500"/>
                                        <p:tgtEl>
                                          <p:spTgt spid="5">
                                            <p:txEl>
                                              <p:pRg st="9" end="9"/>
                                            </p:txEl>
                                          </p:spTgt>
                                        </p:tgtEl>
                                      </p:cBhvr>
                                    </p:animEffect>
                                  </p:childTnLst>
                                </p:cTn>
                              </p:par>
                            </p:childTnLst>
                          </p:cTn>
                        </p:par>
                        <p:par>
                          <p:cTn id="60" fill="hold">
                            <p:stCondLst>
                              <p:cond delay="10500"/>
                            </p:stCondLst>
                            <p:childTnLst>
                              <p:par>
                                <p:cTn id="61" presetID="10" presetClass="entr" presetSubtype="0" fill="hold" grpId="0" nodeType="afterEffect">
                                  <p:stCondLst>
                                    <p:cond delay="0"/>
                                  </p:stCondLst>
                                  <p:childTnLst>
                                    <p:set>
                                      <p:cBhvr>
                                        <p:cTn id="62" dur="1" fill="hold">
                                          <p:stCondLst>
                                            <p:cond delay="0"/>
                                          </p:stCondLst>
                                        </p:cTn>
                                        <p:tgtEl>
                                          <p:spTgt spid="5">
                                            <p:txEl>
                                              <p:pRg st="10" end="10"/>
                                            </p:txEl>
                                          </p:spTgt>
                                        </p:tgtEl>
                                        <p:attrNameLst>
                                          <p:attrName>style.visibility</p:attrName>
                                        </p:attrNameLst>
                                      </p:cBhvr>
                                      <p:to>
                                        <p:strVal val="visible"/>
                                      </p:to>
                                    </p:set>
                                    <p:animEffect transition="in" filter="fade">
                                      <p:cBhvr>
                                        <p:cTn id="63"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518864" y="274638"/>
            <a:ext cx="8229600" cy="1210146"/>
          </a:xfrm>
          <a:prstGeom prst="roundRect">
            <a:avLst/>
          </a:prstGeom>
        </p:spPr>
        <p:style>
          <a:lnRef idx="0">
            <a:schemeClr val="accent2"/>
          </a:lnRef>
          <a:fillRef idx="3">
            <a:schemeClr val="accent2"/>
          </a:fillRef>
          <a:effectRef idx="3">
            <a:schemeClr val="accent2"/>
          </a:effectRef>
          <a:fontRef idx="minor">
            <a:schemeClr val="lt1"/>
          </a:fontRef>
        </p:style>
        <p:txBody>
          <a:bodyPr>
            <a:normAutofit/>
            <a:scene3d>
              <a:camera prst="orthographicFront"/>
              <a:lightRig rig="glow" dir="tl">
                <a:rot lat="0" lon="0" rev="5400000"/>
              </a:lightRig>
            </a:scene3d>
            <a:sp3d contourW="12700">
              <a:bevelT w="25400" h="25400"/>
              <a:contourClr>
                <a:schemeClr val="accent6">
                  <a:shade val="73000"/>
                </a:schemeClr>
              </a:contourClr>
            </a:sp3d>
          </a:bodyPr>
          <a:lstStyle/>
          <a:p>
            <a:r>
              <a:rPr lang="cs-CZ"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Procvičování</a:t>
            </a:r>
            <a:endParaRPr lang="cs-CZ"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5" name="Zástupný symbol pro obsah 4"/>
          <p:cNvSpPr>
            <a:spLocks noGrp="1"/>
          </p:cNvSpPr>
          <p:nvPr>
            <p:ph idx="1"/>
          </p:nvPr>
        </p:nvSpPr>
        <p:spPr>
          <a:xfrm>
            <a:off x="527721" y="2603806"/>
            <a:ext cx="8161298" cy="4081698"/>
          </a:xfrm>
        </p:spPr>
        <p:txBody>
          <a:bodyPr>
            <a:noAutofit/>
          </a:bodyPr>
          <a:lstStyle/>
          <a:p>
            <a:pPr marL="0" indent="0">
              <a:buNone/>
            </a:pPr>
            <a:r>
              <a:rPr lang="cs-CZ" sz="2600" b="1" dirty="0">
                <a:solidFill>
                  <a:schemeClr val="accent6">
                    <a:lumMod val="50000"/>
                  </a:schemeClr>
                </a:solidFill>
              </a:rPr>
              <a:t>nový školní </a:t>
            </a:r>
            <a:r>
              <a:rPr lang="cs-CZ" sz="2600" b="1" dirty="0" smtClean="0">
                <a:solidFill>
                  <a:schemeClr val="accent6">
                    <a:lumMod val="50000"/>
                  </a:schemeClr>
                </a:solidFill>
              </a:rPr>
              <a:t>rok		1. září		noví </a:t>
            </a:r>
            <a:r>
              <a:rPr lang="cs-CZ" sz="2600" b="1" dirty="0">
                <a:solidFill>
                  <a:schemeClr val="accent6">
                    <a:lumMod val="50000"/>
                  </a:schemeClr>
                </a:solidFill>
              </a:rPr>
              <a:t>spolužáci</a:t>
            </a:r>
          </a:p>
          <a:p>
            <a:pPr marL="0" indent="0">
              <a:buNone/>
            </a:pPr>
            <a:r>
              <a:rPr lang="cs-CZ" sz="2600" b="1" dirty="0">
                <a:solidFill>
                  <a:schemeClr val="accent6">
                    <a:lumMod val="50000"/>
                  </a:schemeClr>
                </a:solidFill>
              </a:rPr>
              <a:t>třídní </a:t>
            </a:r>
            <a:r>
              <a:rPr lang="cs-CZ" sz="2600" b="1" dirty="0" smtClean="0">
                <a:solidFill>
                  <a:schemeClr val="accent6">
                    <a:lumMod val="50000"/>
                  </a:schemeClr>
                </a:solidFill>
              </a:rPr>
              <a:t>učitelka					</a:t>
            </a:r>
            <a:endParaRPr lang="cs-CZ" sz="2600" b="1" dirty="0">
              <a:solidFill>
                <a:schemeClr val="accent6">
                  <a:lumMod val="50000"/>
                </a:schemeClr>
              </a:solidFill>
            </a:endParaRPr>
          </a:p>
          <a:p>
            <a:pPr marL="0" indent="0">
              <a:buNone/>
            </a:pPr>
            <a:r>
              <a:rPr lang="cs-CZ" sz="2600" b="1" dirty="0" smtClean="0">
                <a:solidFill>
                  <a:schemeClr val="accent6">
                    <a:lumMod val="50000"/>
                  </a:schemeClr>
                </a:solidFill>
              </a:rPr>
              <a:t>						poslední </a:t>
            </a:r>
            <a:r>
              <a:rPr lang="cs-CZ" sz="2600" b="1" dirty="0">
                <a:solidFill>
                  <a:schemeClr val="accent6">
                    <a:lumMod val="50000"/>
                  </a:schemeClr>
                </a:solidFill>
              </a:rPr>
              <a:t>lavice </a:t>
            </a:r>
            <a:r>
              <a:rPr lang="cs-CZ" sz="2600" b="1" dirty="0" smtClean="0">
                <a:solidFill>
                  <a:schemeClr val="accent6">
                    <a:lumMod val="50000"/>
                  </a:schemeClr>
                </a:solidFill>
              </a:rPr>
              <a:t>						u </a:t>
            </a:r>
            <a:r>
              <a:rPr lang="cs-CZ" sz="2600" b="1" dirty="0">
                <a:solidFill>
                  <a:schemeClr val="accent6">
                    <a:lumMod val="50000"/>
                  </a:schemeClr>
                </a:solidFill>
              </a:rPr>
              <a:t>okna</a:t>
            </a:r>
          </a:p>
          <a:p>
            <a:pPr marL="0" indent="0">
              <a:buNone/>
            </a:pPr>
            <a:r>
              <a:rPr lang="cs-CZ" sz="2600" b="1" dirty="0">
                <a:solidFill>
                  <a:schemeClr val="accent6">
                    <a:lumMod val="50000"/>
                  </a:schemeClr>
                </a:solidFill>
              </a:rPr>
              <a:t>Petr </a:t>
            </a:r>
            <a:r>
              <a:rPr lang="cs-CZ" sz="2600" b="1" dirty="0" smtClean="0">
                <a:solidFill>
                  <a:schemeClr val="accent6">
                    <a:lumMod val="50000"/>
                  </a:schemeClr>
                </a:solidFill>
              </a:rPr>
              <a:t/>
            </a:r>
            <a:br>
              <a:rPr lang="cs-CZ" sz="2600" b="1" dirty="0" smtClean="0">
                <a:solidFill>
                  <a:schemeClr val="accent6">
                    <a:lumMod val="50000"/>
                  </a:schemeClr>
                </a:solidFill>
              </a:rPr>
            </a:br>
            <a:r>
              <a:rPr lang="cs-CZ" sz="2600" b="1" dirty="0" smtClean="0">
                <a:solidFill>
                  <a:schemeClr val="accent6">
                    <a:lumMod val="50000"/>
                  </a:schemeClr>
                </a:solidFill>
              </a:rPr>
              <a:t>Chládek</a:t>
            </a:r>
            <a:endParaRPr lang="cs-CZ" sz="2600" b="1" dirty="0">
              <a:solidFill>
                <a:schemeClr val="accent6">
                  <a:lumMod val="50000"/>
                </a:schemeClr>
              </a:solidFill>
            </a:endParaRPr>
          </a:p>
          <a:p>
            <a:pPr marL="0" indent="0">
              <a:buNone/>
            </a:pPr>
            <a:r>
              <a:rPr lang="cs-CZ" sz="2600" b="1" dirty="0" smtClean="0">
                <a:solidFill>
                  <a:schemeClr val="accent6">
                    <a:lumMod val="50000"/>
                  </a:schemeClr>
                </a:solidFill>
              </a:rPr>
              <a:t>						adaptační </a:t>
            </a:r>
            <a:r>
              <a:rPr lang="cs-CZ" sz="2600" b="1" dirty="0">
                <a:solidFill>
                  <a:schemeClr val="accent6">
                    <a:lumMod val="50000"/>
                  </a:schemeClr>
                </a:solidFill>
              </a:rPr>
              <a:t>kurz</a:t>
            </a:r>
          </a:p>
          <a:p>
            <a:pPr marL="0" indent="0">
              <a:buNone/>
            </a:pPr>
            <a:endParaRPr lang="cs-CZ" sz="2600" b="1" dirty="0" smtClean="0">
              <a:solidFill>
                <a:schemeClr val="accent6">
                  <a:lumMod val="50000"/>
                </a:schemeClr>
              </a:solidFill>
            </a:endParaRPr>
          </a:p>
          <a:p>
            <a:pPr marL="0" indent="0">
              <a:buNone/>
            </a:pPr>
            <a:r>
              <a:rPr lang="cs-CZ" sz="2600" b="1" dirty="0">
                <a:solidFill>
                  <a:schemeClr val="accent6">
                    <a:lumMod val="50000"/>
                  </a:schemeClr>
                </a:solidFill>
              </a:rPr>
              <a:t>	</a:t>
            </a:r>
            <a:r>
              <a:rPr lang="cs-CZ" sz="2600" b="1" dirty="0" smtClean="0">
                <a:solidFill>
                  <a:schemeClr val="accent6">
                    <a:lumMod val="50000"/>
                  </a:schemeClr>
                </a:solidFill>
              </a:rPr>
              <a:t>	dva </a:t>
            </a:r>
            <a:r>
              <a:rPr lang="cs-CZ" sz="2600" b="1" dirty="0">
                <a:solidFill>
                  <a:schemeClr val="accent6">
                    <a:lumMod val="50000"/>
                  </a:schemeClr>
                </a:solidFill>
              </a:rPr>
              <a:t>dny</a:t>
            </a:r>
          </a:p>
        </p:txBody>
      </p:sp>
      <p:sp>
        <p:nvSpPr>
          <p:cNvPr id="7" name="TextovéPole 6"/>
          <p:cNvSpPr txBox="1"/>
          <p:nvPr/>
        </p:nvSpPr>
        <p:spPr>
          <a:xfrm>
            <a:off x="487006" y="1598939"/>
            <a:ext cx="8240882" cy="749141"/>
          </a:xfrm>
          <a:prstGeom prst="roundRect">
            <a:avLst/>
          </a:prstGeom>
        </p:spPr>
        <p:style>
          <a:lnRef idx="0">
            <a:schemeClr val="accent3"/>
          </a:lnRef>
          <a:fillRef idx="3">
            <a:schemeClr val="accent3"/>
          </a:fillRef>
          <a:effectRef idx="3">
            <a:schemeClr val="accent3"/>
          </a:effectRef>
          <a:fontRef idx="minor">
            <a:schemeClr val="lt1"/>
          </a:fontRef>
        </p:style>
        <p:txBody>
          <a:bodyPr wrap="square" rtlCol="0">
            <a:spAutoFit/>
            <a:scene3d>
              <a:camera prst="orthographicFront"/>
              <a:lightRig rig="soft" dir="t">
                <a:rot lat="0" lon="0" rev="10800000"/>
              </a:lightRig>
            </a:scene3d>
            <a:sp3d>
              <a:bevelT w="27940" h="12700"/>
              <a:contourClr>
                <a:srgbClr val="DDDDDD"/>
              </a:contourClr>
            </a:sp3d>
          </a:bodyPr>
          <a:lstStyle>
            <a:defPPr>
              <a:defRPr lang="cs-CZ"/>
            </a:defPPr>
            <a:lvl1pPr>
              <a:defRPr sz="2000" b="1" spc="150">
                <a:ln w="11430">
                  <a:solidFill>
                    <a:schemeClr val="bg1">
                      <a:lumMod val="50000"/>
                    </a:schemeClr>
                  </a:solidFill>
                </a:ln>
                <a:solidFill>
                  <a:schemeClr val="accent3">
                    <a:lumMod val="50000"/>
                  </a:schemeClr>
                </a:solidFill>
              </a:defRPr>
            </a:lvl1pPr>
          </a:lstStyle>
          <a:p>
            <a:r>
              <a:rPr lang="cs-CZ" dirty="0"/>
              <a:t>Úkol</a:t>
            </a:r>
            <a:r>
              <a:rPr lang="cs-CZ" dirty="0" smtClean="0"/>
              <a:t>: </a:t>
            </a:r>
            <a:r>
              <a:rPr lang="cs-CZ" sz="1800" dirty="0" smtClean="0"/>
              <a:t>ke slovním spojením doplňte vhodná slovesa a vytvořte smysluplný text.</a:t>
            </a:r>
            <a:endParaRPr lang="cs-CZ" dirty="0"/>
          </a:p>
        </p:txBody>
      </p:sp>
      <p:pic>
        <p:nvPicPr>
          <p:cNvPr id="8" name="Obrázek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297254" y="1820276"/>
            <a:ext cx="783530" cy="783530"/>
          </a:xfrm>
          <a:prstGeom prst="rect">
            <a:avLst/>
          </a:prstGeom>
        </p:spPr>
      </p:pic>
      <p:pic>
        <p:nvPicPr>
          <p:cNvPr id="2" name="Obrázek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979712" y="3674979"/>
            <a:ext cx="3939380" cy="2232248"/>
          </a:xfrm>
          <a:prstGeom prst="rect">
            <a:avLst/>
          </a:prstGeom>
        </p:spPr>
      </p:pic>
    </p:spTree>
    <p:extLst>
      <p:ext uri="{BB962C8B-B14F-4D97-AF65-F5344CB8AC3E}">
        <p14:creationId xmlns:p14="http://schemas.microsoft.com/office/powerpoint/2010/main" xmlns="" val="1216725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2000"/>
                                        <p:tgtEl>
                                          <p:spTgt spid="5"/>
                                        </p:tgtEl>
                                      </p:cBhvr>
                                    </p:animEffect>
                                  </p:childTnLst>
                                </p:cTn>
                              </p:par>
                            </p:childTnLst>
                          </p:cTn>
                        </p:par>
                        <p:par>
                          <p:cTn id="8" fill="hold">
                            <p:stCondLst>
                              <p:cond delay="2000"/>
                            </p:stCondLst>
                            <p:childTnLst>
                              <p:par>
                                <p:cTn id="9" presetID="16" presetClass="entr" presetSubtype="21"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518864" y="274638"/>
            <a:ext cx="8229600" cy="1210146"/>
          </a:xfrm>
          <a:prstGeom prst="roundRect">
            <a:avLst/>
          </a:prstGeom>
        </p:spPr>
        <p:style>
          <a:lnRef idx="0">
            <a:schemeClr val="accent2"/>
          </a:lnRef>
          <a:fillRef idx="3">
            <a:schemeClr val="accent2"/>
          </a:fillRef>
          <a:effectRef idx="3">
            <a:schemeClr val="accent2"/>
          </a:effectRef>
          <a:fontRef idx="minor">
            <a:schemeClr val="lt1"/>
          </a:fontRef>
        </p:style>
        <p:txBody>
          <a:bodyPr>
            <a:normAutofit/>
            <a:scene3d>
              <a:camera prst="orthographicFront"/>
              <a:lightRig rig="glow" dir="tl">
                <a:rot lat="0" lon="0" rev="5400000"/>
              </a:lightRig>
            </a:scene3d>
            <a:sp3d contourW="12700">
              <a:bevelT w="25400" h="25400"/>
              <a:contourClr>
                <a:schemeClr val="accent6">
                  <a:shade val="73000"/>
                </a:schemeClr>
              </a:contourClr>
            </a:sp3d>
          </a:bodyPr>
          <a:lstStyle/>
          <a:p>
            <a:r>
              <a:rPr lang="cs-CZ"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Procvičování</a:t>
            </a:r>
            <a:endParaRPr lang="cs-CZ"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5" name="Zástupný symbol pro obsah 4"/>
          <p:cNvSpPr>
            <a:spLocks noGrp="1"/>
          </p:cNvSpPr>
          <p:nvPr>
            <p:ph idx="1"/>
          </p:nvPr>
        </p:nvSpPr>
        <p:spPr>
          <a:xfrm>
            <a:off x="498827" y="2657809"/>
            <a:ext cx="8356526" cy="3677074"/>
          </a:xfrm>
        </p:spPr>
        <p:txBody>
          <a:bodyPr>
            <a:noAutofit/>
          </a:bodyPr>
          <a:lstStyle/>
          <a:p>
            <a:pPr marL="0" indent="0">
              <a:buNone/>
            </a:pPr>
            <a:r>
              <a:rPr lang="cs-CZ" b="1" dirty="0" smtClean="0">
                <a:solidFill>
                  <a:schemeClr val="accent6">
                    <a:lumMod val="50000"/>
                  </a:schemeClr>
                </a:solidFill>
              </a:rPr>
              <a:t>hrát </a:t>
            </a:r>
            <a:r>
              <a:rPr lang="cs-CZ" b="1" dirty="0">
                <a:solidFill>
                  <a:schemeClr val="accent6">
                    <a:lumMod val="50000"/>
                  </a:schemeClr>
                </a:solidFill>
              </a:rPr>
              <a:t>si - 2. os. č. j. </a:t>
            </a:r>
            <a:r>
              <a:rPr lang="cs-CZ" b="1" dirty="0" err="1">
                <a:solidFill>
                  <a:schemeClr val="accent6">
                    <a:lumMod val="50000"/>
                  </a:schemeClr>
                </a:solidFill>
              </a:rPr>
              <a:t>zp</a:t>
            </a:r>
            <a:r>
              <a:rPr lang="cs-CZ" b="1" dirty="0">
                <a:solidFill>
                  <a:schemeClr val="accent6">
                    <a:lumMod val="50000"/>
                  </a:schemeClr>
                </a:solidFill>
              </a:rPr>
              <a:t>. </a:t>
            </a:r>
            <a:r>
              <a:rPr lang="cs-CZ" b="1" dirty="0" err="1">
                <a:solidFill>
                  <a:schemeClr val="accent6">
                    <a:lumMod val="50000"/>
                  </a:schemeClr>
                </a:solidFill>
              </a:rPr>
              <a:t>rozk</a:t>
            </a:r>
            <a:r>
              <a:rPr lang="cs-CZ" b="1" dirty="0">
                <a:solidFill>
                  <a:schemeClr val="accent6">
                    <a:lumMod val="50000"/>
                  </a:schemeClr>
                </a:solidFill>
              </a:rPr>
              <a:t>.</a:t>
            </a:r>
          </a:p>
          <a:p>
            <a:pPr marL="0" indent="0">
              <a:buNone/>
            </a:pPr>
            <a:r>
              <a:rPr lang="cs-CZ" b="1" dirty="0">
                <a:solidFill>
                  <a:schemeClr val="accent6">
                    <a:lumMod val="50000"/>
                  </a:schemeClr>
                </a:solidFill>
              </a:rPr>
              <a:t>	</a:t>
            </a:r>
            <a:r>
              <a:rPr lang="cs-CZ" b="1" dirty="0" smtClean="0">
                <a:solidFill>
                  <a:schemeClr val="accent6">
                    <a:lumMod val="50000"/>
                  </a:schemeClr>
                </a:solidFill>
              </a:rPr>
              <a:t>čekat </a:t>
            </a:r>
            <a:r>
              <a:rPr lang="cs-CZ" b="1" dirty="0">
                <a:solidFill>
                  <a:schemeClr val="accent6">
                    <a:lumMod val="50000"/>
                  </a:schemeClr>
                </a:solidFill>
              </a:rPr>
              <a:t>- 1. os. č.mn. </a:t>
            </a:r>
            <a:r>
              <a:rPr lang="cs-CZ" b="1" dirty="0" err="1">
                <a:solidFill>
                  <a:schemeClr val="accent6">
                    <a:lumMod val="50000"/>
                  </a:schemeClr>
                </a:solidFill>
              </a:rPr>
              <a:t>zp</a:t>
            </a:r>
            <a:r>
              <a:rPr lang="cs-CZ" b="1" dirty="0">
                <a:solidFill>
                  <a:schemeClr val="accent6">
                    <a:lumMod val="50000"/>
                  </a:schemeClr>
                </a:solidFill>
              </a:rPr>
              <a:t>. oznam. čas min.</a:t>
            </a:r>
          </a:p>
          <a:p>
            <a:pPr marL="0" indent="0">
              <a:buNone/>
            </a:pPr>
            <a:r>
              <a:rPr lang="cs-CZ" b="1" dirty="0" smtClean="0">
                <a:solidFill>
                  <a:schemeClr val="accent6">
                    <a:lumMod val="50000"/>
                  </a:schemeClr>
                </a:solidFill>
              </a:rPr>
              <a:t>		učit </a:t>
            </a:r>
            <a:r>
              <a:rPr lang="cs-CZ" b="1" dirty="0">
                <a:solidFill>
                  <a:schemeClr val="accent6">
                    <a:lumMod val="50000"/>
                  </a:schemeClr>
                </a:solidFill>
              </a:rPr>
              <a:t>se - 3. os. č. j. </a:t>
            </a:r>
            <a:r>
              <a:rPr lang="cs-CZ" b="1" dirty="0" err="1">
                <a:solidFill>
                  <a:schemeClr val="accent6">
                    <a:lumMod val="50000"/>
                  </a:schemeClr>
                </a:solidFill>
              </a:rPr>
              <a:t>zp</a:t>
            </a:r>
            <a:r>
              <a:rPr lang="cs-CZ" b="1" dirty="0">
                <a:solidFill>
                  <a:schemeClr val="accent6">
                    <a:lumMod val="50000"/>
                  </a:schemeClr>
                </a:solidFill>
              </a:rPr>
              <a:t>. </a:t>
            </a:r>
            <a:r>
              <a:rPr lang="cs-CZ" b="1" dirty="0" err="1">
                <a:solidFill>
                  <a:schemeClr val="accent6">
                    <a:lumMod val="50000"/>
                  </a:schemeClr>
                </a:solidFill>
              </a:rPr>
              <a:t>ozn</a:t>
            </a:r>
            <a:r>
              <a:rPr lang="cs-CZ" b="1" dirty="0">
                <a:solidFill>
                  <a:schemeClr val="accent6">
                    <a:lumMod val="50000"/>
                  </a:schemeClr>
                </a:solidFill>
              </a:rPr>
              <a:t>. čas </a:t>
            </a:r>
            <a:r>
              <a:rPr lang="cs-CZ" b="1" dirty="0" smtClean="0">
                <a:solidFill>
                  <a:schemeClr val="accent6">
                    <a:lumMod val="50000"/>
                  </a:schemeClr>
                </a:solidFill>
              </a:rPr>
              <a:t>bud.</a:t>
            </a:r>
            <a:endParaRPr lang="cs-CZ" b="1" dirty="0">
              <a:solidFill>
                <a:schemeClr val="accent6">
                  <a:lumMod val="50000"/>
                </a:schemeClr>
              </a:solidFill>
            </a:endParaRPr>
          </a:p>
          <a:p>
            <a:pPr marL="0" indent="0">
              <a:buNone/>
            </a:pPr>
            <a:r>
              <a:rPr lang="cs-CZ" b="1" dirty="0" smtClean="0">
                <a:solidFill>
                  <a:schemeClr val="accent6">
                    <a:lumMod val="50000"/>
                  </a:schemeClr>
                </a:solidFill>
              </a:rPr>
              <a:t>		jíst </a:t>
            </a:r>
            <a:r>
              <a:rPr lang="cs-CZ" b="1" dirty="0">
                <a:solidFill>
                  <a:schemeClr val="accent6">
                    <a:lumMod val="50000"/>
                  </a:schemeClr>
                </a:solidFill>
              </a:rPr>
              <a:t>- 1. os. č. mn. </a:t>
            </a:r>
            <a:r>
              <a:rPr lang="cs-CZ" b="1" dirty="0" err="1">
                <a:solidFill>
                  <a:schemeClr val="accent6">
                    <a:lumMod val="50000"/>
                  </a:schemeClr>
                </a:solidFill>
              </a:rPr>
              <a:t>zp</a:t>
            </a:r>
            <a:r>
              <a:rPr lang="cs-CZ" b="1" dirty="0">
                <a:solidFill>
                  <a:schemeClr val="accent6">
                    <a:lumMod val="50000"/>
                  </a:schemeClr>
                </a:solidFill>
              </a:rPr>
              <a:t>. </a:t>
            </a:r>
            <a:r>
              <a:rPr lang="cs-CZ" b="1" dirty="0" err="1">
                <a:solidFill>
                  <a:schemeClr val="accent6">
                    <a:lumMod val="50000"/>
                  </a:schemeClr>
                </a:solidFill>
              </a:rPr>
              <a:t>ozn</a:t>
            </a:r>
            <a:r>
              <a:rPr lang="cs-CZ" b="1" dirty="0">
                <a:solidFill>
                  <a:schemeClr val="accent6">
                    <a:lumMod val="50000"/>
                  </a:schemeClr>
                </a:solidFill>
              </a:rPr>
              <a:t>. čas minulý</a:t>
            </a:r>
          </a:p>
          <a:p>
            <a:pPr marL="0" indent="0">
              <a:buNone/>
            </a:pPr>
            <a:r>
              <a:rPr lang="cs-CZ" b="1" dirty="0" smtClean="0">
                <a:solidFill>
                  <a:schemeClr val="accent6">
                    <a:lumMod val="50000"/>
                  </a:schemeClr>
                </a:solidFill>
              </a:rPr>
              <a:t>	dělat </a:t>
            </a:r>
            <a:r>
              <a:rPr lang="cs-CZ" b="1" dirty="0">
                <a:solidFill>
                  <a:schemeClr val="accent6">
                    <a:lumMod val="50000"/>
                  </a:schemeClr>
                </a:solidFill>
              </a:rPr>
              <a:t>- 2. os. č. mn. </a:t>
            </a:r>
            <a:r>
              <a:rPr lang="cs-CZ" b="1" dirty="0" err="1">
                <a:solidFill>
                  <a:schemeClr val="accent6">
                    <a:lumMod val="50000"/>
                  </a:schemeClr>
                </a:solidFill>
              </a:rPr>
              <a:t>zp</a:t>
            </a:r>
            <a:r>
              <a:rPr lang="cs-CZ" b="1" dirty="0">
                <a:solidFill>
                  <a:schemeClr val="accent6">
                    <a:lumMod val="50000"/>
                  </a:schemeClr>
                </a:solidFill>
              </a:rPr>
              <a:t>. rozkaz.</a:t>
            </a:r>
          </a:p>
          <a:p>
            <a:pPr marL="0" indent="0">
              <a:buNone/>
            </a:pPr>
            <a:r>
              <a:rPr lang="cs-CZ" b="1" dirty="0">
                <a:solidFill>
                  <a:schemeClr val="accent6">
                    <a:lumMod val="50000"/>
                  </a:schemeClr>
                </a:solidFill>
              </a:rPr>
              <a:t>spěchat - </a:t>
            </a:r>
            <a:r>
              <a:rPr lang="cs-CZ" b="1" dirty="0" smtClean="0">
                <a:solidFill>
                  <a:schemeClr val="accent6">
                    <a:lumMod val="50000"/>
                  </a:schemeClr>
                </a:solidFill>
              </a:rPr>
              <a:t>1 </a:t>
            </a:r>
            <a:r>
              <a:rPr lang="cs-CZ" b="1" dirty="0">
                <a:solidFill>
                  <a:schemeClr val="accent6">
                    <a:lumMod val="50000"/>
                  </a:schemeClr>
                </a:solidFill>
              </a:rPr>
              <a:t>os. č. mn. </a:t>
            </a:r>
            <a:r>
              <a:rPr lang="cs-CZ" b="1" dirty="0" err="1">
                <a:solidFill>
                  <a:schemeClr val="accent6">
                    <a:lumMod val="50000"/>
                  </a:schemeClr>
                </a:solidFill>
              </a:rPr>
              <a:t>zp</a:t>
            </a:r>
            <a:r>
              <a:rPr lang="cs-CZ" b="1" dirty="0">
                <a:solidFill>
                  <a:schemeClr val="accent6">
                    <a:lumMod val="50000"/>
                  </a:schemeClr>
                </a:solidFill>
              </a:rPr>
              <a:t>. </a:t>
            </a:r>
            <a:r>
              <a:rPr lang="cs-CZ" b="1" dirty="0" err="1">
                <a:solidFill>
                  <a:schemeClr val="accent6">
                    <a:lumMod val="50000"/>
                  </a:schemeClr>
                </a:solidFill>
              </a:rPr>
              <a:t>podm</a:t>
            </a:r>
            <a:r>
              <a:rPr lang="cs-CZ" b="1" dirty="0">
                <a:solidFill>
                  <a:schemeClr val="accent6">
                    <a:lumMod val="50000"/>
                  </a:schemeClr>
                </a:solidFill>
              </a:rPr>
              <a:t>.</a:t>
            </a:r>
            <a:endParaRPr lang="cs-CZ" sz="2400" b="1" dirty="0">
              <a:solidFill>
                <a:schemeClr val="accent6">
                  <a:lumMod val="50000"/>
                </a:schemeClr>
              </a:solidFill>
            </a:endParaRPr>
          </a:p>
        </p:txBody>
      </p:sp>
      <p:sp>
        <p:nvSpPr>
          <p:cNvPr id="7" name="TextovéPole 6"/>
          <p:cNvSpPr txBox="1"/>
          <p:nvPr/>
        </p:nvSpPr>
        <p:spPr>
          <a:xfrm>
            <a:off x="521316" y="1585208"/>
            <a:ext cx="7723092" cy="442674"/>
          </a:xfrm>
          <a:prstGeom prst="roundRect">
            <a:avLst/>
          </a:prstGeom>
        </p:spPr>
        <p:style>
          <a:lnRef idx="0">
            <a:schemeClr val="accent3"/>
          </a:lnRef>
          <a:fillRef idx="3">
            <a:schemeClr val="accent3"/>
          </a:fillRef>
          <a:effectRef idx="3">
            <a:schemeClr val="accent3"/>
          </a:effectRef>
          <a:fontRef idx="minor">
            <a:schemeClr val="lt1"/>
          </a:fontRef>
        </p:style>
        <p:txBody>
          <a:bodyPr wrap="square" rtlCol="0">
            <a:spAutoFit/>
            <a:scene3d>
              <a:camera prst="orthographicFront"/>
              <a:lightRig rig="soft" dir="t">
                <a:rot lat="0" lon="0" rev="10800000"/>
              </a:lightRig>
            </a:scene3d>
            <a:sp3d>
              <a:bevelT w="27940" h="12700"/>
              <a:contourClr>
                <a:srgbClr val="DDDDDD"/>
              </a:contourClr>
            </a:sp3d>
          </a:bodyPr>
          <a:lstStyle>
            <a:defPPr>
              <a:defRPr lang="cs-CZ"/>
            </a:defPPr>
            <a:lvl1pPr>
              <a:defRPr sz="2000" b="1" spc="150">
                <a:ln w="11430">
                  <a:solidFill>
                    <a:schemeClr val="bg1">
                      <a:lumMod val="50000"/>
                    </a:schemeClr>
                  </a:solidFill>
                </a:ln>
                <a:solidFill>
                  <a:schemeClr val="accent3">
                    <a:lumMod val="50000"/>
                  </a:schemeClr>
                </a:solidFill>
              </a:defRPr>
            </a:lvl1pPr>
          </a:lstStyle>
          <a:p>
            <a:r>
              <a:rPr lang="cs-CZ" dirty="0"/>
              <a:t>Úkol</a:t>
            </a:r>
            <a:r>
              <a:rPr lang="cs-CZ" dirty="0" smtClean="0"/>
              <a:t>: Vytvořte slovesné </a:t>
            </a:r>
            <a:r>
              <a:rPr lang="cs-CZ" dirty="0"/>
              <a:t>tvary.</a:t>
            </a:r>
          </a:p>
        </p:txBody>
      </p:sp>
      <p:pic>
        <p:nvPicPr>
          <p:cNvPr id="8" name="Obrázek 7"/>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071823" y="1605175"/>
            <a:ext cx="783530" cy="783530"/>
          </a:xfrm>
          <a:prstGeom prst="rect">
            <a:avLst/>
          </a:prstGeom>
        </p:spPr>
      </p:pic>
      <p:pic>
        <p:nvPicPr>
          <p:cNvPr id="2" name="Obrázek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55576" y="3454152"/>
            <a:ext cx="1512168" cy="1512168"/>
          </a:xfrm>
          <a:prstGeom prst="rect">
            <a:avLst/>
          </a:prstGeom>
        </p:spPr>
      </p:pic>
      <p:sp>
        <p:nvSpPr>
          <p:cNvPr id="3" name="Obdélník 2"/>
          <p:cNvSpPr/>
          <p:nvPr/>
        </p:nvSpPr>
        <p:spPr>
          <a:xfrm>
            <a:off x="323528" y="3933236"/>
            <a:ext cx="432048" cy="1033083"/>
          </a:xfrm>
          <a:prstGeom prst="rect">
            <a:avLst/>
          </a:prstGeom>
        </p:spPr>
        <p:txBody>
          <a:bodyPr wrap="square">
            <a:spAutoFit/>
          </a:bodyPr>
          <a:lstStyle/>
          <a:p>
            <a:r>
              <a:rPr lang="cs-CZ" sz="600" dirty="0"/>
              <a:t>http://upload.wikimedia.org/wikipedia/commons/9/93/Computer-eat.svg</a:t>
            </a:r>
          </a:p>
        </p:txBody>
      </p:sp>
    </p:spTree>
    <p:extLst>
      <p:ext uri="{BB962C8B-B14F-4D97-AF65-F5344CB8AC3E}">
        <p14:creationId xmlns:p14="http://schemas.microsoft.com/office/powerpoint/2010/main" xmlns="" val="2190637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up)">
                                      <p:cBhvr>
                                        <p:cTn id="7" dur="3000"/>
                                        <p:tgtEl>
                                          <p:spTgt spid="5">
                                            <p:txEl>
                                              <p:pRg st="0" end="0"/>
                                            </p:txEl>
                                          </p:spTgt>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wipe(up)">
                                      <p:cBhvr>
                                        <p:cTn id="10" dur="3000"/>
                                        <p:tgtEl>
                                          <p:spTgt spid="5">
                                            <p:txEl>
                                              <p:pRg st="1" end="1"/>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wipe(up)">
                                      <p:cBhvr>
                                        <p:cTn id="13" dur="3000"/>
                                        <p:tgtEl>
                                          <p:spTgt spid="5">
                                            <p:txEl>
                                              <p:pRg st="2" end="2"/>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wipe(up)">
                                      <p:cBhvr>
                                        <p:cTn id="16" dur="3000"/>
                                        <p:tgtEl>
                                          <p:spTgt spid="5">
                                            <p:txEl>
                                              <p:pRg st="3" end="3"/>
                                            </p:txEl>
                                          </p:spTgt>
                                        </p:tgtEl>
                                      </p:cBhvr>
                                    </p:animEffect>
                                  </p:childTnLst>
                                </p:cTn>
                              </p:par>
                            </p:childTnLst>
                          </p:cTn>
                        </p:par>
                        <p:par>
                          <p:cTn id="17" fill="hold">
                            <p:stCondLst>
                              <p:cond delay="3000"/>
                            </p:stCondLst>
                            <p:childTnLst>
                              <p:par>
                                <p:cTn id="18" presetID="10" presetClass="entr" presetSubtype="0" fill="hold" nodeType="after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childTnLst>
                          </p:cTn>
                        </p:par>
                        <p:par>
                          <p:cTn id="21" fill="hold">
                            <p:stCondLst>
                              <p:cond delay="3500"/>
                            </p:stCondLst>
                            <p:childTnLst>
                              <p:par>
                                <p:cTn id="22" presetID="1" presetClass="entr" presetSubtype="0" fill="hold" grpId="0" nodeType="afterEffect">
                                  <p:stCondLst>
                                    <p:cond delay="0"/>
                                  </p:stCondLst>
                                  <p:childTnLst>
                                    <p:set>
                                      <p:cBhvr>
                                        <p:cTn id="23" dur="1" fill="hold">
                                          <p:stCondLst>
                                            <p:cond delay="0"/>
                                          </p:stCondLst>
                                        </p:cTn>
                                        <p:tgtEl>
                                          <p:spTgt spid="3"/>
                                        </p:tgtEl>
                                        <p:attrNameLst>
                                          <p:attrName>style.visibility</p:attrName>
                                        </p:attrNameLst>
                                      </p:cBhvr>
                                      <p:to>
                                        <p:strVal val="visible"/>
                                      </p:to>
                                    </p:set>
                                  </p:childTnLst>
                                </p:cTn>
                              </p:par>
                              <p:par>
                                <p:cTn id="24" presetID="22" presetClass="entr" presetSubtype="1" fill="hold" grpId="0" nodeType="with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Effect transition="in" filter="wipe(up)">
                                      <p:cBhvr>
                                        <p:cTn id="26" dur="3000"/>
                                        <p:tgtEl>
                                          <p:spTgt spid="5">
                                            <p:txEl>
                                              <p:pRg st="4" end="4"/>
                                            </p:txEl>
                                          </p:spTgt>
                                        </p:tgtEl>
                                      </p:cBhvr>
                                    </p:animEffect>
                                  </p:childTnLst>
                                </p:cTn>
                              </p:par>
                              <p:par>
                                <p:cTn id="27" presetID="22" presetClass="entr" presetSubtype="1" fill="hold" grpId="0" nodeType="with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Effect transition="in" filter="wipe(up)">
                                      <p:cBhvr>
                                        <p:cTn id="29" dur="30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2437" y="1700808"/>
            <a:ext cx="8229600" cy="4525963"/>
          </a:xfrm>
        </p:spPr>
        <p:txBody>
          <a:bodyPr>
            <a:normAutofit fontScale="77500" lnSpcReduction="20000"/>
          </a:bodyPr>
          <a:lstStyle/>
          <a:p>
            <a:r>
              <a:rPr lang="cs-CZ" dirty="0"/>
              <a:t>KRAUSOVÁ, Zdeňka a Renata TERŠOVÁ. </a:t>
            </a:r>
            <a:r>
              <a:rPr lang="cs-CZ" i="1" dirty="0"/>
              <a:t>Český jazyk pro 6. ročník základní školy a primu víceletého gymnázia</a:t>
            </a:r>
            <a:r>
              <a:rPr lang="cs-CZ" dirty="0"/>
              <a:t>. 1. vyd. Plzeň: Fraus, 2003, 136 s. ISBN 80-7238-206-3. </a:t>
            </a:r>
          </a:p>
          <a:p>
            <a:r>
              <a:rPr lang="cs-CZ" dirty="0" smtClean="0"/>
              <a:t>MELICHAR, Jiří a Vlastimil STYBLÍK. </a:t>
            </a:r>
            <a:r>
              <a:rPr lang="cs-CZ" i="1" dirty="0" smtClean="0"/>
              <a:t>Český jazyk: rozšířený přehled učiva základní školy s cvičeními a klíčem</a:t>
            </a:r>
            <a:r>
              <a:rPr lang="cs-CZ" dirty="0" smtClean="0"/>
              <a:t>. Praha: Státní pedagogické nakladatelství, 1991. ISBN 80-042-5228-1. </a:t>
            </a:r>
          </a:p>
          <a:p>
            <a:r>
              <a:rPr lang="cs-CZ" dirty="0" smtClean="0"/>
              <a:t>http://commons.wikimedia.org</a:t>
            </a:r>
          </a:p>
          <a:p>
            <a:r>
              <a:rPr lang="cs-CZ" dirty="0" smtClean="0"/>
              <a:t>http://cs.wikipedia.org</a:t>
            </a:r>
          </a:p>
          <a:p>
            <a:r>
              <a:rPr lang="cs-CZ" dirty="0"/>
              <a:t>ROWLINGOVÁ. </a:t>
            </a:r>
            <a:r>
              <a:rPr lang="cs-CZ" dirty="0" err="1"/>
              <a:t>Harry</a:t>
            </a:r>
            <a:r>
              <a:rPr lang="cs-CZ" dirty="0"/>
              <a:t> </a:t>
            </a:r>
            <a:r>
              <a:rPr lang="cs-CZ" dirty="0" err="1"/>
              <a:t>Potter</a:t>
            </a:r>
            <a:r>
              <a:rPr lang="cs-CZ" dirty="0"/>
              <a:t> a kámen a mudrců. Praha: Albatros. ISBN 80-00-01161-1. </a:t>
            </a:r>
          </a:p>
          <a:p>
            <a:r>
              <a:rPr lang="cs-CZ" dirty="0" smtClean="0"/>
              <a:t>Ostatní materiál je z archivu autorky</a:t>
            </a:r>
          </a:p>
          <a:p>
            <a:r>
              <a:rPr lang="cs-CZ" dirty="0" smtClean="0"/>
              <a:t>Materiál stažen 18. 11. 2012</a:t>
            </a:r>
          </a:p>
          <a:p>
            <a:endParaRPr lang="cs-CZ" dirty="0"/>
          </a:p>
        </p:txBody>
      </p:sp>
      <p:sp>
        <p:nvSpPr>
          <p:cNvPr id="4" name="Rectangle 2"/>
          <p:cNvSpPr txBox="1">
            <a:spLocks noChangeArrowheads="1"/>
          </p:cNvSpPr>
          <p:nvPr/>
        </p:nvSpPr>
        <p:spPr>
          <a:xfrm>
            <a:off x="445435" y="556078"/>
            <a:ext cx="8229600" cy="13716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400" b="1" dirty="0" smtClean="0"/>
              <a:t>Zdroje:</a:t>
            </a:r>
          </a:p>
        </p:txBody>
      </p:sp>
      <p:pic>
        <p:nvPicPr>
          <p:cNvPr id="1126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525" y="0"/>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 name="Picture 46" descr="logo_pruhl"/>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969398" y="256721"/>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22849657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436</TotalTime>
  <Words>794</Words>
  <Application>Microsoft Office PowerPoint</Application>
  <PresentationFormat>Předvádění na obrazovce (4:3)</PresentationFormat>
  <Paragraphs>111</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Snímek 1</vt:lpstr>
      <vt:lpstr>Slovesa</vt:lpstr>
      <vt:lpstr>Slovesa </vt:lpstr>
      <vt:lpstr>Procvičování</vt:lpstr>
      <vt:lpstr>Slovesné tvary</vt:lpstr>
      <vt:lpstr>Procvičování</vt:lpstr>
      <vt:lpstr>Procvičování</vt:lpstr>
      <vt:lpstr>Procvičování</vt:lpstr>
      <vt:lpstr>Procvičování</vt:lpstr>
      <vt:lpstr>Snímek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Lenka</dc:creator>
  <cp:lastModifiedBy>Lenka</cp:lastModifiedBy>
  <cp:revision>53</cp:revision>
  <dcterms:created xsi:type="dcterms:W3CDTF">2012-10-30T20:52:10Z</dcterms:created>
  <dcterms:modified xsi:type="dcterms:W3CDTF">2012-12-19T20:16:35Z</dcterms:modified>
</cp:coreProperties>
</file>