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88" r:id="rId5"/>
    <p:sldId id="289" r:id="rId6"/>
    <p:sldId id="290" r:id="rId7"/>
    <p:sldId id="277" r:id="rId8"/>
    <p:sldId id="291" r:id="rId9"/>
    <p:sldId id="292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4E06"/>
    <a:srgbClr val="488C0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67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19.12.2012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3517876506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INOVACE_32_Podmiňovací způsob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podmiňovací způsob sloves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Podmiňovací způsob, přítomný, minulý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Slovesa – </a:t>
            </a:r>
            <a:r>
              <a:rPr lang="cs-CZ" b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podmiňovací způsob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Kdybych 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byl býval věděl, byl bych sem býval nechodil.</a:t>
            </a:r>
          </a:p>
        </p:txBody>
      </p:sp>
      <p:sp>
        <p:nvSpPr>
          <p:cNvPr id="9" name="Obláček 8"/>
          <p:cNvSpPr/>
          <p:nvPr/>
        </p:nvSpPr>
        <p:spPr>
          <a:xfrm>
            <a:off x="5508104" y="1953968"/>
            <a:ext cx="2808312" cy="1080120"/>
          </a:xfrm>
          <a:prstGeom prst="cloudCallout">
            <a:avLst>
              <a:gd name="adj1" fmla="val -11602"/>
              <a:gd name="adj2" fmla="val 11319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pl-PL" sz="2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Abych po tobě něco </a:t>
            </a:r>
            <a:r>
              <a:rPr lang="pl-PL" sz="2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nehodil!</a:t>
            </a:r>
            <a:endParaRPr lang="cs-CZ" sz="2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možný děj, děj, který by mohl nastat, pokud by se splnily určité podmínky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Šla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bych s vámi večer do kina, pokud nebudu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unavená.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Podmiňovací způsob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648" b="5358"/>
          <a:stretch/>
        </p:blipFill>
        <p:spPr>
          <a:xfrm>
            <a:off x="2051720" y="3705998"/>
            <a:ext cx="4615334" cy="2808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1309014" y="6070252"/>
            <a:ext cx="710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http://upload.wikimedia.org/wikipedia/commons/2/20/Tired.jpg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číslo jednotné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1. pracoval bych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2. pracoval bys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3. pracoval by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číslo množné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1. pracovali bychom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2. pracovali byste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3. pracovali by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Podmiňovací způsob přítomný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2542406"/>
            <a:ext cx="4223027" cy="2808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3995934" y="2357740"/>
            <a:ext cx="4223027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http://upload.wikimedia.org/wikipedia/commons/4/4c/Iron_worker_07.jpg</a:t>
            </a:r>
          </a:p>
        </p:txBody>
      </p:sp>
    </p:spTree>
    <p:extLst>
      <p:ext uri="{BB962C8B-B14F-4D97-AF65-F5344CB8AC3E}">
        <p14:creationId xmlns:p14="http://schemas.microsoft.com/office/powerpoint/2010/main" xmlns="" val="328809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číslo jednotné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1. byl bych pracoval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2. byl bys pracoval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3. byl by pracoval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číslo množné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1. byli bychom pracovali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2. byli byste pracovali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3. byli by pracovali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Podmiňovací způsob minulý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4302" y="2542406"/>
            <a:ext cx="3510391" cy="28083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5267715" y="2357740"/>
            <a:ext cx="254356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http://upload.wikimedia.org/wikipedia/commons/7/73/Grape_workers.jpg</a:t>
            </a:r>
          </a:p>
        </p:txBody>
      </p:sp>
    </p:spTree>
    <p:extLst>
      <p:ext uri="{BB962C8B-B14F-4D97-AF65-F5344CB8AC3E}">
        <p14:creationId xmlns:p14="http://schemas.microsoft.com/office/powerpoint/2010/main" xmlns="" val="104958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2566" y="1844824"/>
            <a:ext cx="8035898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ve 2. osobě čísla jednotného se u zvratných sloves připojuje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-s ke zvratnému zájmenu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	př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 díval by se</a:t>
            </a: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, koupil by si</a:t>
            </a: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s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často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se tvary pomocného slovesa spojují se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spojkou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 a</a:t>
            </a: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bys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slyšel, kdy</a:t>
            </a: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bych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věděl,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kdyby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chom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	spěchali</a:t>
            </a:r>
          </a:p>
          <a:p>
            <a:pPr marL="0" indent="0">
              <a:buNone/>
            </a:pPr>
            <a:endParaRPr lang="cs-CZ" sz="1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Časté, ale naprosto nesprávné tvary:</a:t>
            </a:r>
          </a:p>
          <a:p>
            <a:pPr marL="0" indent="0" algn="ctr">
              <a:buNone/>
            </a:pPr>
            <a:r>
              <a:rPr lang="cs-CZ" sz="2800" i="1" dirty="0" err="1" smtClean="0"/>
              <a:t>kdybysme</a:t>
            </a:r>
            <a:r>
              <a:rPr lang="cs-CZ" sz="2800" i="1" dirty="0" smtClean="0"/>
              <a:t>, kdyby jsme, kdyby jste</a:t>
            </a:r>
            <a:endParaRPr lang="cs-CZ" sz="2800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Zvratné „s“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84425" y="1988840"/>
            <a:ext cx="6340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latin typeface="Goudy Stout" pitchFamily="18" charset="0"/>
              </a:rPr>
              <a:t>!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10164" y="5393831"/>
            <a:ext cx="1307976" cy="130797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2645" y="6027204"/>
            <a:ext cx="8458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http://upload.wikimedia.org/wikipedia/commons/5/53/Skull_and_crossbones.svg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5160" y="5592318"/>
            <a:ext cx="1154774" cy="1109489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7380312" y="5075393"/>
            <a:ext cx="12778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http://commons.wikimedia.org/wiki/File:SMirC-puke.svg</a:t>
            </a:r>
          </a:p>
        </p:txBody>
      </p:sp>
      <p:sp>
        <p:nvSpPr>
          <p:cNvPr id="10" name="Mrak 9"/>
          <p:cNvSpPr/>
          <p:nvPr/>
        </p:nvSpPr>
        <p:spPr>
          <a:xfrm>
            <a:off x="7297216" y="5805264"/>
            <a:ext cx="1133872" cy="452772"/>
          </a:xfrm>
          <a:prstGeom prst="cloud">
            <a:avLst/>
          </a:prstGeom>
          <a:solidFill>
            <a:srgbClr val="488C0A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740352" y="6093296"/>
            <a:ext cx="216024" cy="164740"/>
          </a:xfrm>
          <a:prstGeom prst="ellipse">
            <a:avLst/>
          </a:prstGeom>
          <a:ln w="19050">
            <a:solidFill>
              <a:srgbClr val="284E0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812360" y="6175666"/>
            <a:ext cx="81723" cy="6164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51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500"/>
                            </p:stCondLst>
                            <p:childTnLst>
                              <p:par>
                                <p:cTn id="42" presetID="45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500"/>
                            </p:stCondLst>
                            <p:childTnLst>
                              <p:par>
                                <p:cTn id="4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ntr" presetSubtype="37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20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2000"/>
                            </p:stCondLst>
                            <p:childTnLst>
                              <p:par>
                                <p:cTn id="57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6000"/>
                            </p:stCondLst>
                            <p:childTnLst>
                              <p:par>
                                <p:cTn id="6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6500"/>
                            </p:stCondLst>
                            <p:childTnLst>
                              <p:par>
                                <p:cTn id="6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2" grpId="1"/>
      <p:bldP spid="6" grpId="0"/>
      <p:bldP spid="9" grpId="0"/>
      <p:bldP spid="10" grpId="0" animBg="1"/>
      <p:bldP spid="11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7721" y="2564904"/>
            <a:ext cx="7704856" cy="381642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plakat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prosit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upéct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pít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vydržet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natáhnout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opravit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8138677" cy="78319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/>
              <a:t>Slovesa převeďte do podmiňovacího způsobu přítomného a tvořte s nimi věty.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416" y="1986119"/>
            <a:ext cx="783530" cy="78353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616452" y="3653305"/>
            <a:ext cx="6999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http://upload.wikimedia.org/wikipedia/commons/a/ae/SMirC-cry.svg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8401" y="2563127"/>
            <a:ext cx="2180356" cy="21803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4735130"/>
            <a:ext cx="2195736" cy="164680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971600" y="4458131"/>
            <a:ext cx="21957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http://upload.wikimedia.org/wikipedia/commons/7/78/WORKERS.jpg</a:t>
            </a:r>
          </a:p>
        </p:txBody>
      </p:sp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9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44631" y="3490135"/>
            <a:ext cx="7704856" cy="2778237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endParaRPr lang="cs-CZ" sz="3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číslo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jednotné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1. navštívil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.............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2. ...........................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3. ...........................</a:t>
            </a:r>
          </a:p>
          <a:p>
            <a:pPr marL="0" indent="0">
              <a:buNone/>
            </a:pPr>
            <a:endParaRPr lang="cs-CZ" sz="3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číslo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množné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1. ...........................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2.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...........................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3. ...........................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7721" y="1594354"/>
            <a:ext cx="8138677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Doplňte tvary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sloves v podmiňovacím způsobu do tabulky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416" y="1809370"/>
            <a:ext cx="783530" cy="78353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111993" y="2329164"/>
            <a:ext cx="358066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koupat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se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navštívit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, ozdobit </a:t>
            </a:r>
            <a:endParaRPr lang="cs-CZ" sz="36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2329164"/>
            <a:ext cx="1877946" cy="15498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1347027" y="2309414"/>
            <a:ext cx="704693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http://upload.wikimedia.org/wikipedia/commons/5/56/Brown_Bear_bathing.jpg</a:t>
            </a:r>
          </a:p>
        </p:txBody>
      </p:sp>
    </p:spTree>
    <p:extLst>
      <p:ext uri="{BB962C8B-B14F-4D97-AF65-F5344CB8AC3E}">
        <p14:creationId xmlns:p14="http://schemas.microsoft.com/office/powerpoint/2010/main" xmlns="" val="382809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500"/>
                            </p:stCondLst>
                            <p:childTnLst>
                              <p:par>
                                <p:cTn id="4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0"/>
                            </p:stCondLst>
                            <p:childTnLst>
                              <p:par>
                                <p:cTn id="4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500"/>
                            </p:stCondLst>
                            <p:childTnLst>
                              <p:par>
                                <p:cTn id="5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500"/>
                            </p:stCondLst>
                            <p:childTnLst>
                              <p:par>
                                <p:cTn id="5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06490">
            <a:off x="349983" y="1608032"/>
            <a:ext cx="1095237" cy="1789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27914" y="2242791"/>
            <a:ext cx="7704856" cy="4336678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Kdybych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měl milión, ..........................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Kdybych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uměl létat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,..............................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Kdybych uměl cestovat časem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,.............................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Kdyby psi uměli mluvit,....................................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Kdybych měl 100 tabulek čokolády,...............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Kdybych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se mohl narodit v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jiné zemi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,.....................................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436096" y="1594354"/>
            <a:ext cx="3230302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Dokončete věty.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16416" y="1809370"/>
            <a:ext cx="783530" cy="7835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3" y="2868212"/>
            <a:ext cx="2688301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6175870" y="2699941"/>
            <a:ext cx="2792925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http://upload.wikimedia.org/wikipedia/commons/0/02/Lilienthal-Skulptur_Flughafen_Tegel.jpg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3755" y="5453227"/>
            <a:ext cx="1612568" cy="12544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955446" y="5453227"/>
            <a:ext cx="710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http://upload.wikimedia.org/wikipedia/commons/thumb/f/f2/Chocolate.jpg/770px-Chocolate.jpg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3561396"/>
            <a:ext cx="9178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http://upload.wikimedia.org/wikipedia/commons/6/63/USCurrency_Federal_Reserve.jpg</a:t>
            </a:r>
          </a:p>
        </p:txBody>
      </p:sp>
    </p:spTree>
    <p:extLst>
      <p:ext uri="{BB962C8B-B14F-4D97-AF65-F5344CB8AC3E}">
        <p14:creationId xmlns:p14="http://schemas.microsoft.com/office/powerpoint/2010/main" xmlns="" val="371960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0"/>
                            </p:stCondLst>
                            <p:childTnLst>
                              <p:par>
                                <p:cTn id="4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5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500"/>
                            </p:stCondLst>
                            <p:childTnLst>
                              <p:par>
                                <p:cTn id="5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2" grpId="0"/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smtClean="0"/>
              <a:t>Ostatní </a:t>
            </a:r>
            <a:r>
              <a:rPr lang="cs-CZ" dirty="0" smtClean="0"/>
              <a:t>materiál je z archivu autorky</a:t>
            </a:r>
          </a:p>
          <a:p>
            <a:r>
              <a:rPr lang="cs-CZ" dirty="0" smtClean="0"/>
              <a:t>Materiál stažen 18. 11. 2012</a:t>
            </a:r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</TotalTime>
  <Words>429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Slovesa – podmiňovací způsob</vt:lpstr>
      <vt:lpstr>Podmiňovací způsob</vt:lpstr>
      <vt:lpstr>Podmiňovací způsob přítomný</vt:lpstr>
      <vt:lpstr>Podmiňovací způsob minulý</vt:lpstr>
      <vt:lpstr>Zvratné „s“</vt:lpstr>
      <vt:lpstr>Procvičování</vt:lpstr>
      <vt:lpstr>Procvičování</vt:lpstr>
      <vt:lpstr>Procvičování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51</cp:revision>
  <dcterms:created xsi:type="dcterms:W3CDTF">2012-10-30T20:52:10Z</dcterms:created>
  <dcterms:modified xsi:type="dcterms:W3CDTF">2012-12-19T20:18:23Z</dcterms:modified>
</cp:coreProperties>
</file>