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3" r:id="rId2"/>
    <p:sldId id="256" r:id="rId3"/>
    <p:sldId id="257" r:id="rId4"/>
    <p:sldId id="290" r:id="rId5"/>
    <p:sldId id="291" r:id="rId6"/>
    <p:sldId id="292" r:id="rId7"/>
    <p:sldId id="283" r:id="rId8"/>
    <p:sldId id="293" r:id="rId9"/>
    <p:sldId id="288" r:id="rId10"/>
    <p:sldId id="27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46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DA433-F33D-4512-BA77-B0992ECFC972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D7E76A-4E05-4EBA-BEDD-65180DF362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DA433-F33D-4512-BA77-B0992ECFC972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D7E76A-4E05-4EBA-BEDD-65180DF362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DA433-F33D-4512-BA77-B0992ECFC972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D7E76A-4E05-4EBA-BEDD-65180DF362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DA433-F33D-4512-BA77-B0992ECFC972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D7E76A-4E05-4EBA-BEDD-65180DF362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DA433-F33D-4512-BA77-B0992ECFC972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D7E76A-4E05-4EBA-BEDD-65180DF362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DA433-F33D-4512-BA77-B0992ECFC972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D7E76A-4E05-4EBA-BEDD-65180DF362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DA433-F33D-4512-BA77-B0992ECFC972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D7E76A-4E05-4EBA-BEDD-65180DF362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DA433-F33D-4512-BA77-B0992ECFC972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D7E76A-4E05-4EBA-BEDD-65180DF362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DA433-F33D-4512-BA77-B0992ECFC972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D7E76A-4E05-4EBA-BEDD-65180DF362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DA433-F33D-4512-BA77-B0992ECFC972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D7E76A-4E05-4EBA-BEDD-65180DF362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DA433-F33D-4512-BA77-B0992ECFC972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D7E76A-4E05-4EBA-BEDD-65180DF362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457200"/>
            <a:ext cx="8229600" cy="5410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FE26989-8399-4BE9-8EF7-4346B924E40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7CE2368-3EE5-4DE5-B8BD-BE20BE1A5793}" type="datetimeFigureOut">
              <a:rPr lang="cs-CZ"/>
              <a:pPr>
                <a:defRPr/>
              </a:pPr>
              <a:t>19.12.2012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538576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 cstate="print">
            <a:alphaModFix amt="14000"/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45DA433-F33D-4512-BA77-B0992ECFC972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BD7E76A-4E05-4EBA-BEDD-65180DF3621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208" name="Group 40"/>
          <p:cNvGraphicFramePr>
            <a:graphicFrameLocks noGrp="1"/>
          </p:cNvGraphicFramePr>
          <p:nvPr>
            <p:ph/>
            <p:extLst>
              <p:ext uri="{D42A27DB-BD31-4B8C-83A1-F6EECF244321}">
                <p14:modId xmlns:p14="http://schemas.microsoft.com/office/powerpoint/2010/main" xmlns="" val="779081242"/>
              </p:ext>
            </p:extLst>
          </p:nvPr>
        </p:nvGraphicFramePr>
        <p:xfrm>
          <a:off x="468313" y="1268413"/>
          <a:ext cx="8229600" cy="4080196"/>
        </p:xfrm>
        <a:graphic>
          <a:graphicData uri="http://schemas.openxmlformats.org/drawingml/2006/table">
            <a:tbl>
              <a:tblPr/>
              <a:tblGrid>
                <a:gridCol w="2016125"/>
                <a:gridCol w="6213475"/>
              </a:tblGrid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CZ.1.07/1.5.00/34.0969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415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Gymnázium Česká a Olympijských nadějí, České Budějovice, Česká 64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INOVACE_32_Skloňování  zájmen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Lenka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Nečilová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Tematický okruh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Tvarosloví – 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Skloňování  zájmen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prima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tvorby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21.11.2012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Skloňování zájmena týž, tentýž, sám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4572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prezentace je určena jako výklad do hodiny i jako materiál k samostudiu. Procvičovací cvičení lze použít jako test nebo domácí cvičení.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Možnosti využití: promítání ve třídě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457200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Pokud není uvedeno jinak, použitý materiál je z vlastních zdrojů autora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8" name="Rectangle 45"/>
          <p:cNvSpPr>
            <a:spLocks noChangeArrowheads="1"/>
          </p:cNvSpPr>
          <p:nvPr/>
        </p:nvSpPr>
        <p:spPr bwMode="auto">
          <a:xfrm>
            <a:off x="1979613" y="620713"/>
            <a:ext cx="50403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defRPr/>
            </a:pPr>
            <a:r>
              <a:rPr lang="cs-CZ" b="1" dirty="0">
                <a:latin typeface="+mj-lt"/>
              </a:rPr>
              <a:t>DIGITÁLNÍ UČEBNÍ MATERIÁL</a:t>
            </a:r>
          </a:p>
        </p:txBody>
      </p:sp>
      <p:pic>
        <p:nvPicPr>
          <p:cNvPr id="515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63713" y="5229225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-15875"/>
            <a:ext cx="9153525" cy="552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56" name="Picture 46" descr="logo_pruhl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956550" y="260350"/>
            <a:ext cx="857250" cy="857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3731963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ctrTitle"/>
          </p:nvPr>
        </p:nvSpPr>
        <p:spPr>
          <a:xfrm>
            <a:off x="683568" y="476672"/>
            <a:ext cx="7772400" cy="1224136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>
            <a:normAutofit fontScale="90000"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Skloňování zájmen týž, tentýž, sám</a:t>
            </a:r>
            <a:endParaRPr lang="cs-CZ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3045498"/>
            <a:ext cx="2853084" cy="3557964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flipH="1">
            <a:off x="5940152" y="3068960"/>
            <a:ext cx="2827164" cy="3557964"/>
          </a:xfrm>
          <a:prstGeom prst="rect">
            <a:avLst/>
          </a:prstGeom>
        </p:spPr>
      </p:pic>
      <p:sp>
        <p:nvSpPr>
          <p:cNvPr id="7" name="Oválný popisek 6"/>
          <p:cNvSpPr/>
          <p:nvPr/>
        </p:nvSpPr>
        <p:spPr>
          <a:xfrm>
            <a:off x="1822078" y="1796345"/>
            <a:ext cx="3253978" cy="1632655"/>
          </a:xfrm>
          <a:prstGeom prst="wedgeEllipseCallout">
            <a:avLst>
              <a:gd name="adj1" fmla="val -24763"/>
              <a:gd name="adj2" fmla="val 105697"/>
            </a:avLst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Dal jsem si lanýže.</a:t>
            </a:r>
          </a:p>
          <a:p>
            <a:pPr algn="ctr"/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Tentýž lanýž mi týž den způsobil žaludeční </a:t>
            </a:r>
            <a:r>
              <a:rPr lang="cs-CZ" b="1" dirty="0" err="1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potýže</a:t>
            </a:r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.</a:t>
            </a:r>
            <a:endParaRPr lang="cs-CZ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9" name="Obláček 8"/>
          <p:cNvSpPr/>
          <p:nvPr/>
        </p:nvSpPr>
        <p:spPr>
          <a:xfrm>
            <a:off x="5242164" y="1796345"/>
            <a:ext cx="2354172" cy="1382284"/>
          </a:xfrm>
          <a:prstGeom prst="cloudCallout">
            <a:avLst>
              <a:gd name="adj1" fmla="val 3260"/>
              <a:gd name="adj2" fmla="val 90719"/>
            </a:avLst>
          </a:prstGeom>
          <a:solidFill>
            <a:schemeClr val="accent6">
              <a:lumMod val="60000"/>
              <a:lumOff val="40000"/>
            </a:schemeClr>
          </a:soli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…radši bych se nacházel ve stavu </a:t>
            </a:r>
            <a:r>
              <a:rPr lang="cs-CZ" dirty="0" err="1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beztýže</a:t>
            </a:r>
            <a:r>
              <a:rPr lang="cs-CZ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  <a:endParaRPr lang="cs-CZ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ntr" presetSubtype="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nodeType="with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nodeType="with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7600"/>
                            </p:stCondLst>
                            <p:childTnLst>
                              <p:par>
                                <p:cTn id="25" presetID="5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uiExpand="1" build="p" animBg="1"/>
      <p:bldP spid="9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060848"/>
            <a:ext cx="8496944" cy="3701008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b="1" dirty="0">
                <a:solidFill>
                  <a:schemeClr val="accent6">
                    <a:lumMod val="50000"/>
                  </a:schemeClr>
                </a:solidFill>
              </a:rPr>
              <a:t>Zájmeno týž, 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tentýž</a:t>
            </a:r>
          </a:p>
          <a:p>
            <a:pPr marL="0" indent="0">
              <a:buNone/>
            </a:pPr>
            <a:endParaRPr lang="cs-CZ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skloňuje </a:t>
            </a:r>
            <a:r>
              <a:rPr lang="cs-CZ" b="1" dirty="0">
                <a:solidFill>
                  <a:schemeClr val="accent6">
                    <a:lumMod val="50000"/>
                  </a:schemeClr>
                </a:solidFill>
              </a:rPr>
              <a:t>se jako vzor mladý</a:t>
            </a:r>
          </a:p>
          <a:p>
            <a:r>
              <a:rPr lang="cs-CZ" b="1" dirty="0">
                <a:solidFill>
                  <a:schemeClr val="accent6">
                    <a:lumMod val="50000"/>
                  </a:schemeClr>
                </a:solidFill>
              </a:rPr>
              <a:t>v některých pádech jsou tvary složené ze zájmen ten a týž</a:t>
            </a: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>
            <a:norm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Skloňování </a:t>
            </a:r>
            <a:r>
              <a:rPr lang="cs-CZ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zájmen týž, tentýž</a:t>
            </a:r>
            <a:endParaRPr lang="cs-CZ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899592" y="1714700"/>
            <a:ext cx="3096344" cy="4608512"/>
          </a:xfrm>
          <a:prstGeom prst="rect">
            <a:avLst/>
          </a:prstGeom>
        </p:spPr>
        <p:txBody>
          <a:bodyPr vert="horz" lIns="91440" tIns="45720" rIns="91440" bIns="45720" numCol="1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  <a:tabLst>
                <a:tab pos="2155825" algn="l"/>
              </a:tabLst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číslo jednotné</a:t>
            </a:r>
            <a:r>
              <a:rPr lang="cs-CZ" sz="2600" b="1" dirty="0" smtClean="0">
                <a:solidFill>
                  <a:schemeClr val="accent6">
                    <a:lumMod val="50000"/>
                  </a:schemeClr>
                </a:solidFill>
              </a:rPr>
              <a:t>		</a:t>
            </a:r>
          </a:p>
          <a:p>
            <a:pPr marL="0" indent="0">
              <a:buFont typeface="Arial" pitchFamily="34" charset="0"/>
              <a:buNone/>
              <a:tabLst>
                <a:tab pos="2155825" algn="l"/>
              </a:tabLst>
            </a:pPr>
            <a:endParaRPr lang="cs-CZ" sz="26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>
              <a:buNone/>
              <a:tabLst>
                <a:tab pos="2155825" algn="l"/>
              </a:tabLst>
            </a:pPr>
            <a:r>
              <a:rPr lang="cs-CZ" sz="2600" b="1" dirty="0" smtClean="0">
                <a:solidFill>
                  <a:schemeClr val="accent6">
                    <a:lumMod val="50000"/>
                  </a:schemeClr>
                </a:solidFill>
              </a:rPr>
              <a:t>1</a:t>
            </a:r>
            <a:r>
              <a:rPr lang="cs-CZ" sz="2600" b="1" dirty="0">
                <a:solidFill>
                  <a:schemeClr val="accent6">
                    <a:lumMod val="50000"/>
                  </a:schemeClr>
                </a:solidFill>
              </a:rPr>
              <a:t>. týž, tentýž </a:t>
            </a:r>
            <a:r>
              <a:rPr lang="cs-CZ" sz="2600" b="1" dirty="0" smtClean="0">
                <a:solidFill>
                  <a:schemeClr val="accent6">
                    <a:lumMod val="50000"/>
                  </a:schemeClr>
                </a:solidFill>
              </a:rPr>
              <a:t>   </a:t>
            </a:r>
            <a:br>
              <a:rPr lang="cs-CZ" sz="2600" b="1" dirty="0" smtClean="0">
                <a:solidFill>
                  <a:schemeClr val="accent6">
                    <a:lumMod val="50000"/>
                  </a:schemeClr>
                </a:solidFill>
              </a:rPr>
            </a:br>
            <a:r>
              <a:rPr lang="cs-CZ" sz="2600" b="1" dirty="0" smtClean="0">
                <a:solidFill>
                  <a:schemeClr val="accent6">
                    <a:lumMod val="50000"/>
                  </a:schemeClr>
                </a:solidFill>
              </a:rPr>
              <a:t>     (</a:t>
            </a:r>
            <a:r>
              <a:rPr lang="cs-CZ" sz="2600" b="1" dirty="0">
                <a:solidFill>
                  <a:schemeClr val="accent6">
                    <a:lumMod val="50000"/>
                  </a:schemeClr>
                </a:solidFill>
              </a:rPr>
              <a:t>sportovec)</a:t>
            </a:r>
          </a:p>
          <a:p>
            <a:pPr marL="0" indent="0">
              <a:buNone/>
              <a:tabLst>
                <a:tab pos="2155825" algn="l"/>
              </a:tabLst>
            </a:pPr>
            <a:r>
              <a:rPr lang="cs-CZ" sz="2600" b="1" dirty="0">
                <a:solidFill>
                  <a:schemeClr val="accent6">
                    <a:lumMod val="50000"/>
                  </a:schemeClr>
                </a:solidFill>
              </a:rPr>
              <a:t>2.téhož</a:t>
            </a:r>
          </a:p>
          <a:p>
            <a:pPr marL="0" indent="0">
              <a:buNone/>
              <a:tabLst>
                <a:tab pos="2155825" algn="l"/>
              </a:tabLst>
            </a:pPr>
            <a:r>
              <a:rPr lang="cs-CZ" sz="2600" b="1" dirty="0">
                <a:solidFill>
                  <a:schemeClr val="accent6">
                    <a:lumMod val="50000"/>
                  </a:schemeClr>
                </a:solidFill>
              </a:rPr>
              <a:t>3.témuž</a:t>
            </a:r>
          </a:p>
          <a:p>
            <a:pPr marL="0" indent="0">
              <a:buNone/>
              <a:tabLst>
                <a:tab pos="2155825" algn="l"/>
              </a:tabLst>
            </a:pPr>
            <a:r>
              <a:rPr lang="cs-CZ" sz="2600" b="1" dirty="0">
                <a:solidFill>
                  <a:schemeClr val="accent6">
                    <a:lumMod val="50000"/>
                  </a:schemeClr>
                </a:solidFill>
              </a:rPr>
              <a:t>4.téhož, týž, tentýž</a:t>
            </a:r>
          </a:p>
          <a:p>
            <a:pPr marL="0" indent="0">
              <a:buNone/>
              <a:tabLst>
                <a:tab pos="2155825" algn="l"/>
              </a:tabLst>
            </a:pPr>
            <a:r>
              <a:rPr lang="cs-CZ" sz="2600" b="1" dirty="0">
                <a:solidFill>
                  <a:schemeClr val="accent6">
                    <a:lumMod val="50000"/>
                  </a:schemeClr>
                </a:solidFill>
              </a:rPr>
              <a:t>6.témž, tomtéž</a:t>
            </a:r>
          </a:p>
          <a:p>
            <a:pPr marL="0" indent="0">
              <a:buNone/>
              <a:tabLst>
                <a:tab pos="2155825" algn="l"/>
              </a:tabLst>
            </a:pPr>
            <a:r>
              <a:rPr lang="cs-CZ" sz="2600" b="1" dirty="0">
                <a:solidFill>
                  <a:schemeClr val="accent6">
                    <a:lumMod val="50000"/>
                  </a:schemeClr>
                </a:solidFill>
              </a:rPr>
              <a:t>7.týmž, tímtéž</a:t>
            </a:r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rmAutofit fontScale="92500"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Skloňování týž, tentýž– rod mužský</a:t>
            </a:r>
            <a:endParaRPr lang="cs-CZ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004048" y="1714700"/>
            <a:ext cx="2880320" cy="388414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ct val="20000"/>
              </a:spcBef>
              <a:tabLst>
                <a:tab pos="2155825" algn="l"/>
              </a:tabLst>
            </a:pPr>
            <a:r>
              <a:rPr lang="cs-CZ" sz="2800" b="1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číslo </a:t>
            </a: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množné</a:t>
            </a:r>
            <a:endParaRPr lang="cs-CZ" sz="28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spcBef>
                <a:spcPct val="20000"/>
              </a:spcBef>
              <a:tabLst>
                <a:tab pos="2155825" algn="l"/>
              </a:tabLst>
            </a:pPr>
            <a:endParaRPr lang="cs-CZ" sz="2600" b="1" dirty="0">
              <a:solidFill>
                <a:schemeClr val="accent6">
                  <a:lumMod val="50000"/>
                </a:schemeClr>
              </a:solidFill>
            </a:endParaRPr>
          </a:p>
          <a:p>
            <a:pPr>
              <a:spcBef>
                <a:spcPct val="20000"/>
              </a:spcBef>
              <a:tabLst>
                <a:tab pos="2155825" algn="l"/>
                <a:tab pos="3048000" algn="l"/>
              </a:tabLst>
            </a:pPr>
            <a:r>
              <a:rPr lang="cs-CZ" sz="2600" b="1" dirty="0">
                <a:solidFill>
                  <a:schemeClr val="accent6">
                    <a:lumMod val="50000"/>
                  </a:schemeClr>
                </a:solidFill>
              </a:rPr>
              <a:t>1. tíž, titíž, tytéž</a:t>
            </a:r>
          </a:p>
          <a:p>
            <a:pPr>
              <a:spcBef>
                <a:spcPct val="20000"/>
              </a:spcBef>
              <a:tabLst>
                <a:tab pos="2155825" algn="l"/>
                <a:tab pos="3048000" algn="l"/>
              </a:tabLst>
            </a:pPr>
            <a:r>
              <a:rPr lang="cs-CZ" sz="2600" b="1" dirty="0" smtClean="0">
                <a:solidFill>
                  <a:schemeClr val="accent6">
                    <a:lumMod val="50000"/>
                  </a:schemeClr>
                </a:solidFill>
              </a:rPr>
              <a:t>2. týchž</a:t>
            </a:r>
            <a:endParaRPr lang="cs-CZ" sz="2600" b="1" dirty="0">
              <a:solidFill>
                <a:schemeClr val="accent6">
                  <a:lumMod val="50000"/>
                </a:schemeClr>
              </a:solidFill>
            </a:endParaRPr>
          </a:p>
          <a:p>
            <a:pPr>
              <a:spcBef>
                <a:spcPct val="20000"/>
              </a:spcBef>
              <a:tabLst>
                <a:tab pos="2155825" algn="l"/>
                <a:tab pos="3048000" algn="l"/>
              </a:tabLst>
            </a:pPr>
            <a:r>
              <a:rPr lang="cs-CZ" sz="2600" b="1" dirty="0">
                <a:solidFill>
                  <a:schemeClr val="accent6">
                    <a:lumMod val="50000"/>
                  </a:schemeClr>
                </a:solidFill>
              </a:rPr>
              <a:t>3</a:t>
            </a:r>
            <a:r>
              <a:rPr lang="cs-CZ" sz="2600" b="1" dirty="0" smtClean="0">
                <a:solidFill>
                  <a:schemeClr val="accent6">
                    <a:lumMod val="50000"/>
                  </a:schemeClr>
                </a:solidFill>
              </a:rPr>
              <a:t>. týmž</a:t>
            </a:r>
            <a:endParaRPr lang="cs-CZ" sz="2600" b="1" dirty="0">
              <a:solidFill>
                <a:schemeClr val="accent6">
                  <a:lumMod val="50000"/>
                </a:schemeClr>
              </a:solidFill>
            </a:endParaRPr>
          </a:p>
          <a:p>
            <a:pPr>
              <a:spcBef>
                <a:spcPct val="20000"/>
              </a:spcBef>
              <a:tabLst>
                <a:tab pos="2155825" algn="l"/>
                <a:tab pos="3048000" algn="l"/>
              </a:tabLst>
            </a:pPr>
            <a:r>
              <a:rPr lang="cs-CZ" sz="2600" b="1" dirty="0">
                <a:solidFill>
                  <a:schemeClr val="accent6">
                    <a:lumMod val="50000"/>
                  </a:schemeClr>
                </a:solidFill>
              </a:rPr>
              <a:t>4</a:t>
            </a:r>
            <a:r>
              <a:rPr lang="cs-CZ" sz="2600" b="1" dirty="0" smtClean="0">
                <a:solidFill>
                  <a:schemeClr val="accent6">
                    <a:lumMod val="50000"/>
                  </a:schemeClr>
                </a:solidFill>
              </a:rPr>
              <a:t>. tytéž</a:t>
            </a:r>
            <a:endParaRPr lang="cs-CZ" sz="2600" b="1" dirty="0">
              <a:solidFill>
                <a:schemeClr val="accent6">
                  <a:lumMod val="50000"/>
                </a:schemeClr>
              </a:solidFill>
            </a:endParaRPr>
          </a:p>
          <a:p>
            <a:pPr>
              <a:spcBef>
                <a:spcPct val="20000"/>
              </a:spcBef>
              <a:tabLst>
                <a:tab pos="2155825" algn="l"/>
                <a:tab pos="3048000" algn="l"/>
              </a:tabLst>
            </a:pPr>
            <a:r>
              <a:rPr lang="cs-CZ" sz="2600" b="1" dirty="0">
                <a:solidFill>
                  <a:schemeClr val="accent6">
                    <a:lumMod val="50000"/>
                  </a:schemeClr>
                </a:solidFill>
              </a:rPr>
              <a:t>6</a:t>
            </a:r>
            <a:r>
              <a:rPr lang="cs-CZ" sz="2600" b="1" dirty="0" smtClean="0">
                <a:solidFill>
                  <a:schemeClr val="accent6">
                    <a:lumMod val="50000"/>
                  </a:schemeClr>
                </a:solidFill>
              </a:rPr>
              <a:t>. týchž</a:t>
            </a:r>
            <a:endParaRPr lang="cs-CZ" sz="2600" b="1" dirty="0">
              <a:solidFill>
                <a:schemeClr val="accent6">
                  <a:lumMod val="50000"/>
                </a:schemeClr>
              </a:solidFill>
            </a:endParaRPr>
          </a:p>
          <a:p>
            <a:pPr>
              <a:spcBef>
                <a:spcPct val="20000"/>
              </a:spcBef>
              <a:tabLst>
                <a:tab pos="2155825" algn="l"/>
                <a:tab pos="3048000" algn="l"/>
              </a:tabLst>
            </a:pPr>
            <a:r>
              <a:rPr lang="cs-CZ" sz="2600" b="1" dirty="0">
                <a:solidFill>
                  <a:schemeClr val="accent6">
                    <a:lumMod val="50000"/>
                  </a:schemeClr>
                </a:solidFill>
              </a:rPr>
              <a:t>7</a:t>
            </a:r>
            <a:r>
              <a:rPr lang="cs-CZ" sz="2600" b="1" dirty="0" smtClean="0">
                <a:solidFill>
                  <a:schemeClr val="accent6">
                    <a:lumMod val="50000"/>
                  </a:schemeClr>
                </a:solidFill>
              </a:rPr>
              <a:t>. týmiž</a:t>
            </a:r>
            <a:endParaRPr lang="cs-CZ" sz="26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 bwMode="auto">
          <a:xfrm>
            <a:off x="3011972" y="2420888"/>
            <a:ext cx="1684680" cy="19071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Obdélník 7"/>
          <p:cNvSpPr/>
          <p:nvPr/>
        </p:nvSpPr>
        <p:spPr>
          <a:xfrm>
            <a:off x="3854312" y="4529518"/>
            <a:ext cx="619476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600" dirty="0"/>
              <a:t>http://upload.wikimedia.org/wikipedia/commons/thumb/f/fb/Ilja_Venalainen_KuPS_vs_Sakari_Mattila_Klubi-04.jpg/530px-Ilja_Venalainen_KuPS_vs_Sakari_Mattila_Klubi-04.jpg</a:t>
            </a:r>
          </a:p>
        </p:txBody>
      </p:sp>
    </p:spTree>
    <p:extLst>
      <p:ext uri="{BB962C8B-B14F-4D97-AF65-F5344CB8AC3E}">
        <p14:creationId xmlns:p14="http://schemas.microsoft.com/office/powerpoint/2010/main" xmlns="" val="15879917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3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1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4000"/>
                            </p:stCondLst>
                            <p:childTnLst>
                              <p:par>
                                <p:cTn id="3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4500"/>
                            </p:stCondLst>
                            <p:childTnLst>
                              <p:par>
                                <p:cTn id="41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3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5000"/>
                            </p:stCondLst>
                            <p:childTnLst>
                              <p:par>
                                <p:cTn id="4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7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5500"/>
                            </p:stCondLst>
                            <p:childTnLst>
                              <p:par>
                                <p:cTn id="49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1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6000"/>
                            </p:stCondLst>
                            <p:childTnLst>
                              <p:par>
                                <p:cTn id="53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5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6500"/>
                            </p:stCondLst>
                            <p:childTnLst>
                              <p:par>
                                <p:cTn id="57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9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7000"/>
                            </p:stCondLst>
                            <p:childTnLst>
                              <p:par>
                                <p:cTn id="61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3" dur="5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7500"/>
                            </p:stCondLst>
                            <p:childTnLst>
                              <p:par>
                                <p:cTn id="6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7" dur="5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/>
      <p:bldP spid="6" grpId="0" uiExpand="1" build="p"/>
      <p:bldP spid="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899592" y="1714700"/>
            <a:ext cx="3096344" cy="4608512"/>
          </a:xfrm>
          <a:prstGeom prst="rect">
            <a:avLst/>
          </a:prstGeom>
        </p:spPr>
        <p:txBody>
          <a:bodyPr vert="horz" lIns="91440" tIns="45720" rIns="91440" bIns="45720" numCol="1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  <a:tabLst>
                <a:tab pos="2155825" algn="l"/>
              </a:tabLst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číslo jednotné</a:t>
            </a:r>
            <a:r>
              <a:rPr lang="cs-CZ" sz="2600" b="1" dirty="0" smtClean="0">
                <a:solidFill>
                  <a:schemeClr val="accent6">
                    <a:lumMod val="50000"/>
                  </a:schemeClr>
                </a:solidFill>
              </a:rPr>
              <a:t>		</a:t>
            </a:r>
          </a:p>
          <a:p>
            <a:pPr marL="0" indent="0">
              <a:buFont typeface="Arial" pitchFamily="34" charset="0"/>
              <a:buNone/>
              <a:tabLst>
                <a:tab pos="2155825" algn="l"/>
              </a:tabLst>
            </a:pPr>
            <a:endParaRPr lang="cs-CZ" sz="26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>
              <a:buNone/>
              <a:tabLst>
                <a:tab pos="2155825" algn="l"/>
              </a:tabLst>
            </a:pPr>
            <a:r>
              <a:rPr lang="cs-CZ" sz="2600" b="1" dirty="0">
                <a:solidFill>
                  <a:schemeClr val="accent6">
                    <a:lumMod val="50000"/>
                  </a:schemeClr>
                </a:solidFill>
              </a:rPr>
              <a:t>1. </a:t>
            </a:r>
            <a:r>
              <a:rPr lang="cs-CZ" sz="2600" b="1" dirty="0" smtClean="0">
                <a:solidFill>
                  <a:schemeClr val="accent6">
                    <a:lumMod val="50000"/>
                  </a:schemeClr>
                </a:solidFill>
              </a:rPr>
              <a:t>táž</a:t>
            </a:r>
            <a:r>
              <a:rPr lang="cs-CZ" sz="2600" b="1" dirty="0">
                <a:solidFill>
                  <a:schemeClr val="accent6">
                    <a:lumMod val="50000"/>
                  </a:schemeClr>
                </a:solidFill>
              </a:rPr>
              <a:t>, tatáž (žena)</a:t>
            </a:r>
          </a:p>
          <a:p>
            <a:pPr marL="0" indent="0">
              <a:buNone/>
              <a:tabLst>
                <a:tab pos="2155825" algn="l"/>
              </a:tabLst>
            </a:pPr>
            <a:r>
              <a:rPr lang="cs-CZ" sz="2600" b="1" dirty="0">
                <a:solidFill>
                  <a:schemeClr val="accent6">
                    <a:lumMod val="50000"/>
                  </a:schemeClr>
                </a:solidFill>
              </a:rPr>
              <a:t>2</a:t>
            </a:r>
            <a:r>
              <a:rPr lang="cs-CZ" sz="2600" b="1" dirty="0" smtClean="0">
                <a:solidFill>
                  <a:schemeClr val="accent6">
                    <a:lumMod val="50000"/>
                  </a:schemeClr>
                </a:solidFill>
              </a:rPr>
              <a:t>. téže</a:t>
            </a:r>
            <a:endParaRPr lang="cs-CZ" sz="2600" b="1" dirty="0">
              <a:solidFill>
                <a:schemeClr val="accent6">
                  <a:lumMod val="50000"/>
                </a:schemeClr>
              </a:solidFill>
            </a:endParaRPr>
          </a:p>
          <a:p>
            <a:pPr marL="0" indent="0">
              <a:buNone/>
              <a:tabLst>
                <a:tab pos="2155825" algn="l"/>
              </a:tabLst>
            </a:pPr>
            <a:r>
              <a:rPr lang="cs-CZ" sz="2600" b="1" dirty="0">
                <a:solidFill>
                  <a:schemeClr val="accent6">
                    <a:lumMod val="50000"/>
                  </a:schemeClr>
                </a:solidFill>
              </a:rPr>
              <a:t>3</a:t>
            </a:r>
            <a:r>
              <a:rPr lang="cs-CZ" sz="2600" b="1" dirty="0" smtClean="0">
                <a:solidFill>
                  <a:schemeClr val="accent6">
                    <a:lumMod val="50000"/>
                  </a:schemeClr>
                </a:solidFill>
              </a:rPr>
              <a:t>. téže</a:t>
            </a:r>
            <a:endParaRPr lang="cs-CZ" sz="2600" b="1" dirty="0">
              <a:solidFill>
                <a:schemeClr val="accent6">
                  <a:lumMod val="50000"/>
                </a:schemeClr>
              </a:solidFill>
            </a:endParaRPr>
          </a:p>
          <a:p>
            <a:pPr marL="0" indent="0">
              <a:buNone/>
              <a:tabLst>
                <a:tab pos="2155825" algn="l"/>
              </a:tabLst>
            </a:pPr>
            <a:r>
              <a:rPr lang="cs-CZ" sz="2600" b="1" dirty="0">
                <a:solidFill>
                  <a:schemeClr val="accent6">
                    <a:lumMod val="50000"/>
                  </a:schemeClr>
                </a:solidFill>
              </a:rPr>
              <a:t>4</a:t>
            </a:r>
            <a:r>
              <a:rPr lang="cs-CZ" sz="2600" b="1" dirty="0" smtClean="0">
                <a:solidFill>
                  <a:schemeClr val="accent6">
                    <a:lumMod val="50000"/>
                  </a:schemeClr>
                </a:solidFill>
              </a:rPr>
              <a:t>. touž</a:t>
            </a:r>
            <a:r>
              <a:rPr lang="cs-CZ" sz="2600" b="1" dirty="0">
                <a:solidFill>
                  <a:schemeClr val="accent6">
                    <a:lumMod val="50000"/>
                  </a:schemeClr>
                </a:solidFill>
              </a:rPr>
              <a:t>, tutéž</a:t>
            </a:r>
          </a:p>
          <a:p>
            <a:pPr marL="0" indent="0">
              <a:buNone/>
              <a:tabLst>
                <a:tab pos="2155825" algn="l"/>
              </a:tabLst>
            </a:pPr>
            <a:r>
              <a:rPr lang="cs-CZ" sz="2600" b="1" dirty="0">
                <a:solidFill>
                  <a:schemeClr val="accent6">
                    <a:lumMod val="50000"/>
                  </a:schemeClr>
                </a:solidFill>
              </a:rPr>
              <a:t>6</a:t>
            </a:r>
            <a:r>
              <a:rPr lang="cs-CZ" sz="2600" b="1" dirty="0" smtClean="0">
                <a:solidFill>
                  <a:schemeClr val="accent6">
                    <a:lumMod val="50000"/>
                  </a:schemeClr>
                </a:solidFill>
              </a:rPr>
              <a:t>. téže</a:t>
            </a:r>
            <a:endParaRPr lang="cs-CZ" sz="2600" b="1" dirty="0">
              <a:solidFill>
                <a:schemeClr val="accent6">
                  <a:lumMod val="50000"/>
                </a:schemeClr>
              </a:solidFill>
            </a:endParaRPr>
          </a:p>
          <a:p>
            <a:pPr marL="0" indent="0">
              <a:buNone/>
              <a:tabLst>
                <a:tab pos="2155825" algn="l"/>
              </a:tabLst>
            </a:pPr>
            <a:r>
              <a:rPr lang="cs-CZ" sz="2600" b="1" dirty="0">
                <a:solidFill>
                  <a:schemeClr val="accent6">
                    <a:lumMod val="50000"/>
                  </a:schemeClr>
                </a:solidFill>
              </a:rPr>
              <a:t>7</a:t>
            </a:r>
            <a:r>
              <a:rPr lang="cs-CZ" sz="2600" b="1" dirty="0" smtClean="0">
                <a:solidFill>
                  <a:schemeClr val="accent6">
                    <a:lumMod val="50000"/>
                  </a:schemeClr>
                </a:solidFill>
              </a:rPr>
              <a:t>. touž</a:t>
            </a:r>
            <a:r>
              <a:rPr lang="cs-CZ" sz="2600" b="1" dirty="0">
                <a:solidFill>
                  <a:schemeClr val="accent6">
                    <a:lumMod val="50000"/>
                  </a:schemeClr>
                </a:solidFill>
              </a:rPr>
              <a:t>, toutéž</a:t>
            </a:r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rm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Skloňování týž, tentýž– rod ženský</a:t>
            </a:r>
            <a:endParaRPr lang="cs-CZ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004048" y="1714700"/>
            <a:ext cx="2880320" cy="388414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ct val="20000"/>
              </a:spcBef>
              <a:tabLst>
                <a:tab pos="2155825" algn="l"/>
              </a:tabLst>
            </a:pPr>
            <a:r>
              <a:rPr lang="cs-CZ" sz="2800" b="1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číslo množné</a:t>
            </a:r>
          </a:p>
          <a:p>
            <a:pPr>
              <a:spcBef>
                <a:spcPct val="20000"/>
              </a:spcBef>
              <a:tabLst>
                <a:tab pos="2155825" algn="l"/>
              </a:tabLst>
            </a:pPr>
            <a:endParaRPr lang="cs-CZ" sz="2600" b="1" dirty="0">
              <a:solidFill>
                <a:schemeClr val="accent6">
                  <a:lumMod val="50000"/>
                </a:schemeClr>
              </a:solidFill>
            </a:endParaRPr>
          </a:p>
          <a:p>
            <a:pPr>
              <a:spcBef>
                <a:spcPct val="20000"/>
              </a:spcBef>
              <a:tabLst>
                <a:tab pos="2155825" algn="l"/>
                <a:tab pos="3048000" algn="l"/>
              </a:tabLst>
            </a:pPr>
            <a:r>
              <a:rPr lang="cs-CZ" sz="2600" b="1" dirty="0">
                <a:solidFill>
                  <a:schemeClr val="accent6">
                    <a:lumMod val="50000"/>
                  </a:schemeClr>
                </a:solidFill>
              </a:rPr>
              <a:t>1</a:t>
            </a:r>
            <a:r>
              <a:rPr lang="cs-CZ" sz="2600" b="1" dirty="0" smtClean="0">
                <a:solidFill>
                  <a:schemeClr val="accent6">
                    <a:lumMod val="50000"/>
                  </a:schemeClr>
                </a:solidFill>
              </a:rPr>
              <a:t>. </a:t>
            </a:r>
            <a:r>
              <a:rPr lang="cs-CZ" sz="2600" b="1" dirty="0" smtClean="0">
                <a:solidFill>
                  <a:schemeClr val="accent6">
                    <a:lumMod val="50000"/>
                  </a:schemeClr>
                </a:solidFill>
              </a:rPr>
              <a:t>tytéž</a:t>
            </a:r>
            <a:endParaRPr lang="cs-CZ" sz="2600" b="1" dirty="0">
              <a:solidFill>
                <a:schemeClr val="accent6">
                  <a:lumMod val="50000"/>
                </a:schemeClr>
              </a:solidFill>
            </a:endParaRPr>
          </a:p>
          <a:p>
            <a:pPr>
              <a:spcBef>
                <a:spcPct val="20000"/>
              </a:spcBef>
              <a:tabLst>
                <a:tab pos="2155825" algn="l"/>
                <a:tab pos="3048000" algn="l"/>
              </a:tabLst>
            </a:pPr>
            <a:r>
              <a:rPr lang="cs-CZ" sz="2600" b="1" dirty="0">
                <a:solidFill>
                  <a:schemeClr val="accent6">
                    <a:lumMod val="50000"/>
                  </a:schemeClr>
                </a:solidFill>
              </a:rPr>
              <a:t>2</a:t>
            </a:r>
            <a:r>
              <a:rPr lang="cs-CZ" sz="2600" b="1" dirty="0" smtClean="0">
                <a:solidFill>
                  <a:schemeClr val="accent6">
                    <a:lumMod val="50000"/>
                  </a:schemeClr>
                </a:solidFill>
              </a:rPr>
              <a:t>. týchž</a:t>
            </a:r>
            <a:endParaRPr lang="cs-CZ" sz="2600" b="1" dirty="0">
              <a:solidFill>
                <a:schemeClr val="accent6">
                  <a:lumMod val="50000"/>
                </a:schemeClr>
              </a:solidFill>
            </a:endParaRPr>
          </a:p>
          <a:p>
            <a:pPr>
              <a:spcBef>
                <a:spcPct val="20000"/>
              </a:spcBef>
              <a:tabLst>
                <a:tab pos="2155825" algn="l"/>
                <a:tab pos="3048000" algn="l"/>
              </a:tabLst>
            </a:pPr>
            <a:r>
              <a:rPr lang="cs-CZ" sz="2600" b="1" dirty="0">
                <a:solidFill>
                  <a:schemeClr val="accent6">
                    <a:lumMod val="50000"/>
                  </a:schemeClr>
                </a:solidFill>
              </a:rPr>
              <a:t>3</a:t>
            </a:r>
            <a:r>
              <a:rPr lang="cs-CZ" sz="2600" b="1" dirty="0" smtClean="0">
                <a:solidFill>
                  <a:schemeClr val="accent6">
                    <a:lumMod val="50000"/>
                  </a:schemeClr>
                </a:solidFill>
              </a:rPr>
              <a:t>. </a:t>
            </a:r>
            <a:r>
              <a:rPr lang="cs-CZ" sz="2600" b="1" dirty="0" smtClean="0">
                <a:solidFill>
                  <a:schemeClr val="accent6">
                    <a:lumMod val="50000"/>
                  </a:schemeClr>
                </a:solidFill>
              </a:rPr>
              <a:t>týmž</a:t>
            </a:r>
            <a:endParaRPr lang="cs-CZ" sz="2600" b="1" dirty="0">
              <a:solidFill>
                <a:schemeClr val="accent6">
                  <a:lumMod val="50000"/>
                </a:schemeClr>
              </a:solidFill>
            </a:endParaRPr>
          </a:p>
          <a:p>
            <a:pPr>
              <a:spcBef>
                <a:spcPct val="20000"/>
              </a:spcBef>
              <a:tabLst>
                <a:tab pos="2155825" algn="l"/>
                <a:tab pos="3048000" algn="l"/>
              </a:tabLst>
            </a:pPr>
            <a:r>
              <a:rPr lang="cs-CZ" sz="2600" b="1" dirty="0">
                <a:solidFill>
                  <a:schemeClr val="accent6">
                    <a:lumMod val="50000"/>
                  </a:schemeClr>
                </a:solidFill>
              </a:rPr>
              <a:t>4</a:t>
            </a:r>
            <a:r>
              <a:rPr lang="cs-CZ" sz="2600" b="1" dirty="0" smtClean="0">
                <a:solidFill>
                  <a:schemeClr val="accent6">
                    <a:lumMod val="50000"/>
                  </a:schemeClr>
                </a:solidFill>
              </a:rPr>
              <a:t>. </a:t>
            </a:r>
            <a:r>
              <a:rPr lang="cs-CZ" sz="2600" b="1" dirty="0" smtClean="0">
                <a:solidFill>
                  <a:schemeClr val="accent6">
                    <a:lumMod val="50000"/>
                  </a:schemeClr>
                </a:solidFill>
              </a:rPr>
              <a:t>tytéž</a:t>
            </a:r>
            <a:endParaRPr lang="cs-CZ" sz="2600" b="1" dirty="0">
              <a:solidFill>
                <a:schemeClr val="accent6">
                  <a:lumMod val="50000"/>
                </a:schemeClr>
              </a:solidFill>
            </a:endParaRPr>
          </a:p>
          <a:p>
            <a:pPr>
              <a:spcBef>
                <a:spcPct val="20000"/>
              </a:spcBef>
              <a:tabLst>
                <a:tab pos="2155825" algn="l"/>
                <a:tab pos="3048000" algn="l"/>
              </a:tabLst>
            </a:pPr>
            <a:r>
              <a:rPr lang="cs-CZ" sz="2600" b="1" dirty="0">
                <a:solidFill>
                  <a:schemeClr val="accent6">
                    <a:lumMod val="50000"/>
                  </a:schemeClr>
                </a:solidFill>
              </a:rPr>
              <a:t>6</a:t>
            </a:r>
            <a:r>
              <a:rPr lang="cs-CZ" sz="2600" b="1" dirty="0" smtClean="0">
                <a:solidFill>
                  <a:schemeClr val="accent6">
                    <a:lumMod val="50000"/>
                  </a:schemeClr>
                </a:solidFill>
              </a:rPr>
              <a:t>. </a:t>
            </a:r>
            <a:r>
              <a:rPr lang="cs-CZ" sz="2600" b="1" dirty="0" smtClean="0">
                <a:solidFill>
                  <a:schemeClr val="accent6">
                    <a:lumMod val="50000"/>
                  </a:schemeClr>
                </a:solidFill>
              </a:rPr>
              <a:t>týchž</a:t>
            </a:r>
            <a:endParaRPr lang="cs-CZ" sz="2600" b="1" dirty="0">
              <a:solidFill>
                <a:schemeClr val="accent6">
                  <a:lumMod val="50000"/>
                </a:schemeClr>
              </a:solidFill>
            </a:endParaRPr>
          </a:p>
          <a:p>
            <a:pPr>
              <a:spcBef>
                <a:spcPct val="20000"/>
              </a:spcBef>
              <a:tabLst>
                <a:tab pos="2155825" algn="l"/>
                <a:tab pos="3048000" algn="l"/>
              </a:tabLst>
            </a:pPr>
            <a:r>
              <a:rPr lang="cs-CZ" sz="2600" b="1" dirty="0">
                <a:solidFill>
                  <a:schemeClr val="accent6">
                    <a:lumMod val="50000"/>
                  </a:schemeClr>
                </a:solidFill>
              </a:rPr>
              <a:t>7</a:t>
            </a:r>
            <a:r>
              <a:rPr lang="cs-CZ" sz="2600" b="1" dirty="0" smtClean="0">
                <a:solidFill>
                  <a:schemeClr val="accent6">
                    <a:lumMod val="50000"/>
                  </a:schemeClr>
                </a:solidFill>
              </a:rPr>
              <a:t>. </a:t>
            </a:r>
            <a:r>
              <a:rPr lang="cs-CZ" sz="2600" b="1" dirty="0" smtClean="0">
                <a:solidFill>
                  <a:schemeClr val="accent6">
                    <a:lumMod val="50000"/>
                  </a:schemeClr>
                </a:solidFill>
              </a:rPr>
              <a:t>týmiž</a:t>
            </a:r>
            <a:endParaRPr lang="cs-CZ" sz="26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 bwMode="auto">
          <a:xfrm>
            <a:off x="3232820" y="3233374"/>
            <a:ext cx="1483195" cy="18664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Obdélník 7"/>
          <p:cNvSpPr/>
          <p:nvPr/>
        </p:nvSpPr>
        <p:spPr>
          <a:xfrm>
            <a:off x="3232820" y="5229200"/>
            <a:ext cx="146181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600" dirty="0" smtClean="0"/>
              <a:t>http</a:t>
            </a:r>
            <a:r>
              <a:rPr lang="cs-CZ" sz="600" dirty="0"/>
              <a:t>://upload.wikimedia.org/wikipedia/commons/thumb/7/74/Hat_Madagascar.jpg/476px-Hat_Madagascar.jpg</a:t>
            </a:r>
          </a:p>
        </p:txBody>
      </p:sp>
    </p:spTree>
    <p:extLst>
      <p:ext uri="{BB962C8B-B14F-4D97-AF65-F5344CB8AC3E}">
        <p14:creationId xmlns:p14="http://schemas.microsoft.com/office/powerpoint/2010/main" xmlns="" val="5101933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3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1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4000"/>
                            </p:stCondLst>
                            <p:childTnLst>
                              <p:par>
                                <p:cTn id="3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4500"/>
                            </p:stCondLst>
                            <p:childTnLst>
                              <p:par>
                                <p:cTn id="41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3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5000"/>
                            </p:stCondLst>
                            <p:childTnLst>
                              <p:par>
                                <p:cTn id="4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7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5500"/>
                            </p:stCondLst>
                            <p:childTnLst>
                              <p:par>
                                <p:cTn id="49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1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6000"/>
                            </p:stCondLst>
                            <p:childTnLst>
                              <p:par>
                                <p:cTn id="53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5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6500"/>
                            </p:stCondLst>
                            <p:childTnLst>
                              <p:par>
                                <p:cTn id="57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9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7000"/>
                            </p:stCondLst>
                            <p:childTnLst>
                              <p:par>
                                <p:cTn id="61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3" dur="5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7500"/>
                            </p:stCondLst>
                            <p:childTnLst>
                              <p:par>
                                <p:cTn id="6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7" dur="5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/>
      <p:bldP spid="6" grpId="0" build="p"/>
      <p:bldP spid="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899592" y="1714700"/>
            <a:ext cx="3096344" cy="4608512"/>
          </a:xfrm>
          <a:prstGeom prst="rect">
            <a:avLst/>
          </a:prstGeom>
        </p:spPr>
        <p:txBody>
          <a:bodyPr vert="horz" lIns="91440" tIns="45720" rIns="91440" bIns="45720" numCol="1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  <a:tabLst>
                <a:tab pos="2155825" algn="l"/>
              </a:tabLst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číslo jednotné</a:t>
            </a:r>
            <a:r>
              <a:rPr lang="cs-CZ" sz="2600" b="1" dirty="0" smtClean="0">
                <a:solidFill>
                  <a:schemeClr val="accent6">
                    <a:lumMod val="50000"/>
                  </a:schemeClr>
                </a:solidFill>
              </a:rPr>
              <a:t>		</a:t>
            </a:r>
          </a:p>
          <a:p>
            <a:pPr marL="0" indent="0">
              <a:buFont typeface="Arial" pitchFamily="34" charset="0"/>
              <a:buNone/>
              <a:tabLst>
                <a:tab pos="2155825" algn="l"/>
              </a:tabLst>
            </a:pPr>
            <a:endParaRPr lang="cs-CZ" sz="26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>
              <a:buNone/>
              <a:tabLst>
                <a:tab pos="2155825" algn="l"/>
              </a:tabLst>
            </a:pPr>
            <a:r>
              <a:rPr lang="cs-CZ" sz="2600" b="1" dirty="0">
                <a:solidFill>
                  <a:schemeClr val="accent6">
                    <a:lumMod val="50000"/>
                  </a:schemeClr>
                </a:solidFill>
              </a:rPr>
              <a:t>1. totéž (děvče)</a:t>
            </a:r>
          </a:p>
          <a:p>
            <a:pPr marL="0" indent="0">
              <a:buNone/>
              <a:tabLst>
                <a:tab pos="2155825" algn="l"/>
              </a:tabLst>
            </a:pPr>
            <a:r>
              <a:rPr lang="cs-CZ" sz="2600" b="1" dirty="0">
                <a:solidFill>
                  <a:schemeClr val="accent6">
                    <a:lumMod val="50000"/>
                  </a:schemeClr>
                </a:solidFill>
              </a:rPr>
              <a:t>2</a:t>
            </a:r>
            <a:r>
              <a:rPr lang="cs-CZ" sz="2600" b="1" dirty="0" smtClean="0">
                <a:solidFill>
                  <a:schemeClr val="accent6">
                    <a:lumMod val="50000"/>
                  </a:schemeClr>
                </a:solidFill>
              </a:rPr>
              <a:t>. téhož</a:t>
            </a:r>
            <a:endParaRPr lang="cs-CZ" sz="2600" b="1" dirty="0">
              <a:solidFill>
                <a:schemeClr val="accent6">
                  <a:lumMod val="50000"/>
                </a:schemeClr>
              </a:solidFill>
            </a:endParaRPr>
          </a:p>
          <a:p>
            <a:pPr marL="0" indent="0">
              <a:buNone/>
              <a:tabLst>
                <a:tab pos="2155825" algn="l"/>
              </a:tabLst>
            </a:pPr>
            <a:r>
              <a:rPr lang="cs-CZ" sz="2600" b="1" dirty="0">
                <a:solidFill>
                  <a:schemeClr val="accent6">
                    <a:lumMod val="50000"/>
                  </a:schemeClr>
                </a:solidFill>
              </a:rPr>
              <a:t>3</a:t>
            </a:r>
            <a:r>
              <a:rPr lang="cs-CZ" sz="2600" b="1" dirty="0" smtClean="0">
                <a:solidFill>
                  <a:schemeClr val="accent6">
                    <a:lumMod val="50000"/>
                  </a:schemeClr>
                </a:solidFill>
              </a:rPr>
              <a:t>. témuž</a:t>
            </a:r>
            <a:endParaRPr lang="cs-CZ" sz="2600" b="1" dirty="0">
              <a:solidFill>
                <a:schemeClr val="accent6">
                  <a:lumMod val="50000"/>
                </a:schemeClr>
              </a:solidFill>
            </a:endParaRPr>
          </a:p>
          <a:p>
            <a:pPr marL="0" indent="0">
              <a:buNone/>
              <a:tabLst>
                <a:tab pos="2155825" algn="l"/>
              </a:tabLst>
            </a:pPr>
            <a:r>
              <a:rPr lang="cs-CZ" sz="2600" b="1" dirty="0">
                <a:solidFill>
                  <a:schemeClr val="accent6">
                    <a:lumMod val="50000"/>
                  </a:schemeClr>
                </a:solidFill>
              </a:rPr>
              <a:t>4</a:t>
            </a:r>
            <a:r>
              <a:rPr lang="cs-CZ" sz="2600" b="1" dirty="0" smtClean="0">
                <a:solidFill>
                  <a:schemeClr val="accent6">
                    <a:lumMod val="50000"/>
                  </a:schemeClr>
                </a:solidFill>
              </a:rPr>
              <a:t>. totéž</a:t>
            </a:r>
            <a:endParaRPr lang="cs-CZ" sz="2600" b="1" dirty="0">
              <a:solidFill>
                <a:schemeClr val="accent6">
                  <a:lumMod val="50000"/>
                </a:schemeClr>
              </a:solidFill>
            </a:endParaRPr>
          </a:p>
          <a:p>
            <a:pPr marL="0" indent="0">
              <a:buNone/>
              <a:tabLst>
                <a:tab pos="2155825" algn="l"/>
              </a:tabLst>
            </a:pPr>
            <a:r>
              <a:rPr lang="cs-CZ" sz="2600" b="1" dirty="0">
                <a:solidFill>
                  <a:schemeClr val="accent6">
                    <a:lumMod val="50000"/>
                  </a:schemeClr>
                </a:solidFill>
              </a:rPr>
              <a:t>6</a:t>
            </a:r>
            <a:r>
              <a:rPr lang="cs-CZ" sz="2600" b="1" dirty="0" smtClean="0">
                <a:solidFill>
                  <a:schemeClr val="accent6">
                    <a:lumMod val="50000"/>
                  </a:schemeClr>
                </a:solidFill>
              </a:rPr>
              <a:t>. témž</a:t>
            </a:r>
            <a:r>
              <a:rPr lang="cs-CZ" sz="2600" b="1" dirty="0">
                <a:solidFill>
                  <a:schemeClr val="accent6">
                    <a:lumMod val="50000"/>
                  </a:schemeClr>
                </a:solidFill>
              </a:rPr>
              <a:t>, tomtéž</a:t>
            </a:r>
          </a:p>
          <a:p>
            <a:pPr marL="0" indent="0">
              <a:buNone/>
              <a:tabLst>
                <a:tab pos="2155825" algn="l"/>
              </a:tabLst>
            </a:pPr>
            <a:r>
              <a:rPr lang="cs-CZ" sz="2600" b="1" dirty="0">
                <a:solidFill>
                  <a:schemeClr val="accent6">
                    <a:lumMod val="50000"/>
                  </a:schemeClr>
                </a:solidFill>
              </a:rPr>
              <a:t>7</a:t>
            </a:r>
            <a:r>
              <a:rPr lang="cs-CZ" sz="2600" b="1" dirty="0" smtClean="0">
                <a:solidFill>
                  <a:schemeClr val="accent6">
                    <a:lumMod val="50000"/>
                  </a:schemeClr>
                </a:solidFill>
              </a:rPr>
              <a:t>. týmž</a:t>
            </a:r>
            <a:r>
              <a:rPr lang="cs-CZ" sz="2600" b="1" dirty="0">
                <a:solidFill>
                  <a:schemeClr val="accent6">
                    <a:lumMod val="50000"/>
                  </a:schemeClr>
                </a:solidFill>
              </a:rPr>
              <a:t>, tímtéž</a:t>
            </a:r>
          </a:p>
          <a:p>
            <a:pPr marL="0" indent="0">
              <a:buFont typeface="Arial" pitchFamily="34" charset="0"/>
              <a:buNone/>
              <a:tabLst>
                <a:tab pos="2155825" algn="l"/>
              </a:tabLst>
            </a:pPr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rmAutofit fontScale="92500"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Skloňování týž, tentýž– rod střední</a:t>
            </a:r>
            <a:endParaRPr lang="cs-CZ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004048" y="1714700"/>
            <a:ext cx="2880320" cy="388414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ct val="20000"/>
              </a:spcBef>
              <a:tabLst>
                <a:tab pos="2155825" algn="l"/>
              </a:tabLst>
            </a:pPr>
            <a:r>
              <a:rPr lang="cs-CZ" sz="2800" b="1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číslo množné</a:t>
            </a:r>
          </a:p>
          <a:p>
            <a:pPr>
              <a:spcBef>
                <a:spcPct val="20000"/>
              </a:spcBef>
              <a:tabLst>
                <a:tab pos="2155825" algn="l"/>
              </a:tabLst>
            </a:pPr>
            <a:endParaRPr lang="cs-CZ" sz="2600" b="1" dirty="0">
              <a:solidFill>
                <a:schemeClr val="accent6">
                  <a:lumMod val="50000"/>
                </a:schemeClr>
              </a:solidFill>
            </a:endParaRPr>
          </a:p>
          <a:p>
            <a:pPr>
              <a:spcBef>
                <a:spcPct val="20000"/>
              </a:spcBef>
              <a:tabLst>
                <a:tab pos="2155825" algn="l"/>
                <a:tab pos="3048000" algn="l"/>
              </a:tabLst>
            </a:pPr>
            <a:r>
              <a:rPr lang="cs-CZ" sz="2600" b="1" dirty="0">
                <a:solidFill>
                  <a:schemeClr val="accent6">
                    <a:lumMod val="50000"/>
                  </a:schemeClr>
                </a:solidFill>
              </a:rPr>
              <a:t>1. táž, tatáž</a:t>
            </a:r>
          </a:p>
          <a:p>
            <a:pPr>
              <a:spcBef>
                <a:spcPct val="20000"/>
              </a:spcBef>
              <a:tabLst>
                <a:tab pos="2155825" algn="l"/>
                <a:tab pos="3048000" algn="l"/>
              </a:tabLst>
            </a:pPr>
            <a:r>
              <a:rPr lang="cs-CZ" sz="2600" b="1" dirty="0">
                <a:solidFill>
                  <a:schemeClr val="accent6">
                    <a:lumMod val="50000"/>
                  </a:schemeClr>
                </a:solidFill>
              </a:rPr>
              <a:t>2</a:t>
            </a:r>
            <a:r>
              <a:rPr lang="cs-CZ" sz="2600" b="1" dirty="0" smtClean="0">
                <a:solidFill>
                  <a:schemeClr val="accent6">
                    <a:lumMod val="50000"/>
                  </a:schemeClr>
                </a:solidFill>
              </a:rPr>
              <a:t>. týchž</a:t>
            </a:r>
            <a:endParaRPr lang="cs-CZ" sz="2600" b="1" dirty="0">
              <a:solidFill>
                <a:schemeClr val="accent6">
                  <a:lumMod val="50000"/>
                </a:schemeClr>
              </a:solidFill>
            </a:endParaRPr>
          </a:p>
          <a:p>
            <a:pPr>
              <a:spcBef>
                <a:spcPct val="20000"/>
              </a:spcBef>
              <a:tabLst>
                <a:tab pos="2155825" algn="l"/>
                <a:tab pos="3048000" algn="l"/>
              </a:tabLst>
            </a:pPr>
            <a:r>
              <a:rPr lang="cs-CZ" sz="2600" b="1" dirty="0">
                <a:solidFill>
                  <a:schemeClr val="accent6">
                    <a:lumMod val="50000"/>
                  </a:schemeClr>
                </a:solidFill>
              </a:rPr>
              <a:t>3</a:t>
            </a:r>
            <a:r>
              <a:rPr lang="cs-CZ" sz="2600" b="1" dirty="0" smtClean="0">
                <a:solidFill>
                  <a:schemeClr val="accent6">
                    <a:lumMod val="50000"/>
                  </a:schemeClr>
                </a:solidFill>
              </a:rPr>
              <a:t>. týmž</a:t>
            </a:r>
            <a:endParaRPr lang="cs-CZ" sz="2600" b="1" dirty="0">
              <a:solidFill>
                <a:schemeClr val="accent6">
                  <a:lumMod val="50000"/>
                </a:schemeClr>
              </a:solidFill>
            </a:endParaRPr>
          </a:p>
          <a:p>
            <a:pPr>
              <a:spcBef>
                <a:spcPct val="20000"/>
              </a:spcBef>
              <a:tabLst>
                <a:tab pos="2155825" algn="l"/>
                <a:tab pos="3048000" algn="l"/>
              </a:tabLst>
            </a:pPr>
            <a:r>
              <a:rPr lang="cs-CZ" sz="2600" b="1" dirty="0">
                <a:solidFill>
                  <a:schemeClr val="accent6">
                    <a:lumMod val="50000"/>
                  </a:schemeClr>
                </a:solidFill>
              </a:rPr>
              <a:t>4</a:t>
            </a:r>
            <a:r>
              <a:rPr lang="cs-CZ" sz="2600" b="1" dirty="0" smtClean="0">
                <a:solidFill>
                  <a:schemeClr val="accent6">
                    <a:lumMod val="50000"/>
                  </a:schemeClr>
                </a:solidFill>
              </a:rPr>
              <a:t>. táž</a:t>
            </a:r>
            <a:r>
              <a:rPr lang="cs-CZ" sz="2600" b="1" dirty="0">
                <a:solidFill>
                  <a:schemeClr val="accent6">
                    <a:lumMod val="50000"/>
                  </a:schemeClr>
                </a:solidFill>
              </a:rPr>
              <a:t>, tatáž</a:t>
            </a:r>
          </a:p>
          <a:p>
            <a:pPr>
              <a:spcBef>
                <a:spcPct val="20000"/>
              </a:spcBef>
              <a:tabLst>
                <a:tab pos="2155825" algn="l"/>
                <a:tab pos="3048000" algn="l"/>
              </a:tabLst>
            </a:pPr>
            <a:r>
              <a:rPr lang="cs-CZ" sz="2600" b="1" dirty="0">
                <a:solidFill>
                  <a:schemeClr val="accent6">
                    <a:lumMod val="50000"/>
                  </a:schemeClr>
                </a:solidFill>
              </a:rPr>
              <a:t>6</a:t>
            </a:r>
            <a:r>
              <a:rPr lang="cs-CZ" sz="2600" b="1" dirty="0" smtClean="0">
                <a:solidFill>
                  <a:schemeClr val="accent6">
                    <a:lumMod val="50000"/>
                  </a:schemeClr>
                </a:solidFill>
              </a:rPr>
              <a:t>. týchž</a:t>
            </a:r>
            <a:endParaRPr lang="cs-CZ" sz="2600" b="1" dirty="0">
              <a:solidFill>
                <a:schemeClr val="accent6">
                  <a:lumMod val="50000"/>
                </a:schemeClr>
              </a:solidFill>
            </a:endParaRPr>
          </a:p>
          <a:p>
            <a:pPr>
              <a:spcBef>
                <a:spcPct val="20000"/>
              </a:spcBef>
              <a:tabLst>
                <a:tab pos="2155825" algn="l"/>
                <a:tab pos="3048000" algn="l"/>
              </a:tabLst>
            </a:pPr>
            <a:r>
              <a:rPr lang="cs-CZ" sz="2600" b="1" dirty="0" smtClean="0">
                <a:solidFill>
                  <a:schemeClr val="accent6">
                    <a:lumMod val="50000"/>
                  </a:schemeClr>
                </a:solidFill>
              </a:rPr>
              <a:t>7. týmiž</a:t>
            </a:r>
            <a:endParaRPr lang="cs-CZ" sz="26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 bwMode="auto">
          <a:xfrm>
            <a:off x="3295558" y="2577694"/>
            <a:ext cx="1463868" cy="1951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Obdélník 7"/>
          <p:cNvSpPr/>
          <p:nvPr/>
        </p:nvSpPr>
        <p:spPr>
          <a:xfrm>
            <a:off x="3398216" y="4532758"/>
            <a:ext cx="1461816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600" dirty="0"/>
              <a:t>http://upload.wikimedia.org/wikipedia/commons/6/6a/Cute_little_girl_sitting.jpg</a:t>
            </a:r>
          </a:p>
        </p:txBody>
      </p:sp>
    </p:spTree>
    <p:extLst>
      <p:ext uri="{BB962C8B-B14F-4D97-AF65-F5344CB8AC3E}">
        <p14:creationId xmlns:p14="http://schemas.microsoft.com/office/powerpoint/2010/main" xmlns="" val="41514862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4000"/>
                            </p:stCondLst>
                            <p:childTnLst>
                              <p:par>
                                <p:cTn id="3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4500"/>
                            </p:stCondLst>
                            <p:childTnLst>
                              <p:par>
                                <p:cTn id="41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3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5000"/>
                            </p:stCondLst>
                            <p:childTnLst>
                              <p:par>
                                <p:cTn id="4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7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5500"/>
                            </p:stCondLst>
                            <p:childTnLst>
                              <p:par>
                                <p:cTn id="49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1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6000"/>
                            </p:stCondLst>
                            <p:childTnLst>
                              <p:par>
                                <p:cTn id="53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5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6500"/>
                            </p:stCondLst>
                            <p:childTnLst>
                              <p:par>
                                <p:cTn id="57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9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7000"/>
                            </p:stCondLst>
                            <p:childTnLst>
                              <p:par>
                                <p:cTn id="61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3" dur="5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7500"/>
                            </p:stCondLst>
                            <p:childTnLst>
                              <p:par>
                                <p:cTn id="6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7" dur="5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/>
      <p:bldP spid="6" grpId="0" uiExpand="1" build="p"/>
      <p:bldP spid="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518864" y="274638"/>
            <a:ext cx="8229600" cy="1143000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>
            <a:norm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Procvičování </a:t>
            </a:r>
            <a:endParaRPr lang="cs-CZ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67544" y="2636912"/>
            <a:ext cx="8208912" cy="3672408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800" b="1" dirty="0">
                <a:solidFill>
                  <a:schemeClr val="accent6">
                    <a:lumMod val="50000"/>
                  </a:schemeClr>
                </a:solidFill>
              </a:rPr>
              <a:t>Chodil do ................ školy jako jeho otec.</a:t>
            </a:r>
          </a:p>
          <a:p>
            <a:pPr marL="0" indent="0">
              <a:buNone/>
            </a:pPr>
            <a:r>
              <a:rPr lang="cs-CZ" sz="2800" b="1" dirty="0">
                <a:solidFill>
                  <a:schemeClr val="accent6">
                    <a:lumMod val="50000"/>
                  </a:schemeClr>
                </a:solidFill>
              </a:rPr>
              <a:t>Udělej to ............. způsobem.</a:t>
            </a:r>
          </a:p>
          <a:p>
            <a:pPr marL="0" indent="0">
              <a:buNone/>
            </a:pPr>
            <a:r>
              <a:rPr lang="cs-CZ" sz="2800" b="1" dirty="0">
                <a:solidFill>
                  <a:schemeClr val="accent6">
                    <a:lumMod val="50000"/>
                  </a:schemeClr>
                </a:solidFill>
              </a:rPr>
              <a:t>Viděl ................. jako já. </a:t>
            </a:r>
          </a:p>
          <a:p>
            <a:pPr marL="0" indent="0">
              <a:buNone/>
            </a:pPr>
            <a:r>
              <a:rPr lang="cs-CZ" sz="2800" b="1" dirty="0">
                <a:solidFill>
                  <a:schemeClr val="accent6">
                    <a:lumMod val="50000"/>
                  </a:schemeClr>
                </a:solidFill>
              </a:rPr>
              <a:t>Mluvil o ................. problémech.</a:t>
            </a:r>
          </a:p>
          <a:p>
            <a:pPr marL="0" indent="0">
              <a:buNone/>
            </a:pPr>
            <a:r>
              <a:rPr lang="cs-CZ" sz="2800" b="1" dirty="0">
                <a:solidFill>
                  <a:schemeClr val="accent6">
                    <a:lumMod val="50000"/>
                  </a:schemeClr>
                </a:solidFill>
              </a:rPr>
              <a:t>Dejte se ................. cestou jako já.</a:t>
            </a:r>
          </a:p>
          <a:p>
            <a:pPr marL="0" indent="0">
              <a:buNone/>
            </a:pPr>
            <a:r>
              <a:rPr lang="cs-CZ" sz="2800" b="1" dirty="0">
                <a:solidFill>
                  <a:schemeClr val="accent6">
                    <a:lumMod val="50000"/>
                  </a:schemeClr>
                </a:solidFill>
              </a:rPr>
              <a:t>Není příjemné opakovat </a:t>
            </a: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.............. </a:t>
            </a:r>
            <a:r>
              <a:rPr lang="cs-CZ" sz="2800" b="1" dirty="0">
                <a:solidFill>
                  <a:schemeClr val="accent6">
                    <a:lumMod val="50000"/>
                  </a:schemeClr>
                </a:solidFill>
              </a:rPr>
              <a:t>lidem stále</a:t>
            </a: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............ </a:t>
            </a:r>
            <a:r>
              <a:rPr lang="cs-CZ" sz="2800" b="1" dirty="0">
                <a:solidFill>
                  <a:schemeClr val="accent6">
                    <a:lumMod val="50000"/>
                  </a:schemeClr>
                </a:solidFill>
              </a:rPr>
              <a:t>.</a:t>
            </a:r>
          </a:p>
          <a:p>
            <a:pPr marL="0" indent="0">
              <a:buNone/>
            </a:pPr>
            <a:r>
              <a:rPr lang="cs-CZ" sz="2800" b="1" smtClean="0">
                <a:solidFill>
                  <a:schemeClr val="accent6">
                    <a:lumMod val="50000"/>
                  </a:schemeClr>
                </a:solidFill>
              </a:rPr>
              <a:t>Oba </a:t>
            </a:r>
            <a:r>
              <a:rPr lang="cs-CZ" sz="2800" b="1" dirty="0">
                <a:solidFill>
                  <a:schemeClr val="accent6">
                    <a:lumMod val="50000"/>
                  </a:schemeClr>
                </a:solidFill>
              </a:rPr>
              <a:t>měli ................ nápad.</a:t>
            </a:r>
            <a:endParaRPr lang="cs-CZ" sz="2400" b="1" dirty="0" smtClean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67544" y="1628800"/>
            <a:ext cx="7704856" cy="578882"/>
          </a:xfrm>
          <a:prstGeom prst="round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r>
              <a:rPr lang="cs-CZ" sz="2800" b="1" spc="150" dirty="0" smtClean="0">
                <a:ln w="11430">
                  <a:solidFill>
                    <a:schemeClr val="bg1">
                      <a:lumMod val="50000"/>
                    </a:schemeClr>
                  </a:solidFill>
                </a:ln>
                <a:solidFill>
                  <a:schemeClr val="accent3">
                    <a:lumMod val="50000"/>
                  </a:schemeClr>
                </a:solidFill>
              </a:rPr>
              <a:t>Úkol:  </a:t>
            </a:r>
            <a:r>
              <a:rPr lang="cs-CZ" sz="2000" b="1" spc="150" dirty="0">
                <a:ln w="11430">
                  <a:solidFill>
                    <a:schemeClr val="bg1">
                      <a:lumMod val="50000"/>
                    </a:schemeClr>
                  </a:solidFill>
                </a:ln>
                <a:solidFill>
                  <a:schemeClr val="accent3">
                    <a:lumMod val="50000"/>
                  </a:schemeClr>
                </a:solidFill>
              </a:rPr>
              <a:t>Doplňte zájmeno týž (tentýž) ve správném tvaru.</a:t>
            </a:r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780635" y="1550973"/>
            <a:ext cx="783530" cy="7835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1629237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3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060848"/>
            <a:ext cx="8496944" cy="3701008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b="1" dirty="0">
                <a:solidFill>
                  <a:schemeClr val="accent6">
                    <a:lumMod val="50000"/>
                  </a:schemeClr>
                </a:solidFill>
              </a:rPr>
              <a:t>Zájmeno sám</a:t>
            </a:r>
          </a:p>
          <a:p>
            <a:r>
              <a:rPr lang="cs-CZ" b="1" dirty="0">
                <a:solidFill>
                  <a:schemeClr val="accent6">
                    <a:lumMod val="50000"/>
                  </a:schemeClr>
                </a:solidFill>
              </a:rPr>
              <a:t>skloňuje se podle vzoru mladý</a:t>
            </a:r>
          </a:p>
          <a:p>
            <a:r>
              <a:rPr lang="cs-CZ" b="1" dirty="0">
                <a:solidFill>
                  <a:schemeClr val="accent6">
                    <a:lumMod val="50000"/>
                  </a:schemeClr>
                </a:solidFill>
              </a:rPr>
              <a:t>v 1.a 4. pádě  obou čísel má i jmenné tvary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Příklad </a:t>
            </a:r>
          </a:p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Chlapci přišli </a:t>
            </a:r>
            <a:r>
              <a:rPr lang="cs-CZ" b="1" dirty="0">
                <a:solidFill>
                  <a:schemeClr val="accent6">
                    <a:lumMod val="50000"/>
                  </a:schemeClr>
                </a:solidFill>
              </a:rPr>
              <a:t>úplně sami. </a:t>
            </a:r>
            <a:endParaRPr lang="cs-CZ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Dívky uvařily oběd </a:t>
            </a:r>
            <a:r>
              <a:rPr lang="cs-CZ" b="1" dirty="0">
                <a:solidFill>
                  <a:schemeClr val="accent6">
                    <a:lumMod val="50000"/>
                  </a:schemeClr>
                </a:solidFill>
              </a:rPr>
              <a:t>samy. </a:t>
            </a:r>
            <a:endParaRPr lang="cs-CZ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Rodiče </a:t>
            </a:r>
            <a:r>
              <a:rPr lang="cs-CZ" b="1" dirty="0">
                <a:solidFill>
                  <a:schemeClr val="accent6">
                    <a:lumMod val="50000"/>
                  </a:schemeClr>
                </a:solidFill>
              </a:rPr>
              <a:t>nechali děti doma samy.</a:t>
            </a: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>
            <a:norm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Skloňování </a:t>
            </a:r>
            <a:r>
              <a:rPr lang="cs-CZ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zájmena sám</a:t>
            </a:r>
            <a:endParaRPr lang="cs-CZ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574453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000"/>
                            </p:stCondLst>
                            <p:childTnLst>
                              <p:par>
                                <p:cTn id="21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000"/>
                            </p:stCondLst>
                            <p:childTnLst>
                              <p:par>
                                <p:cTn id="2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2000"/>
                            </p:stCondLst>
                            <p:childTnLst>
                              <p:par>
                                <p:cTn id="29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1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518864" y="274638"/>
            <a:ext cx="8229600" cy="1143000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>
            <a:norm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Procvičování </a:t>
            </a:r>
            <a:endParaRPr lang="cs-CZ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67544" y="2636912"/>
            <a:ext cx="8208912" cy="3672408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Jabloně </a:t>
            </a:r>
            <a:r>
              <a:rPr lang="cs-CZ" sz="2800" b="1" dirty="0">
                <a:solidFill>
                  <a:schemeClr val="accent6">
                    <a:lumMod val="50000"/>
                  </a:schemeClr>
                </a:solidFill>
              </a:rPr>
              <a:t>byly ............... květ.</a:t>
            </a:r>
          </a:p>
          <a:p>
            <a:pPr marL="0" indent="0">
              <a:buNone/>
            </a:pPr>
            <a:r>
              <a:rPr lang="cs-CZ" sz="2800" b="1" dirty="0">
                <a:solidFill>
                  <a:schemeClr val="accent6">
                    <a:lumMod val="50000"/>
                  </a:schemeClr>
                </a:solidFill>
              </a:rPr>
              <a:t>Zabýval se ............... užitečnými věcmi.</a:t>
            </a:r>
          </a:p>
          <a:p>
            <a:pPr marL="0" indent="0">
              <a:buNone/>
            </a:pPr>
            <a:r>
              <a:rPr lang="cs-CZ" sz="2800" b="1" dirty="0">
                <a:solidFill>
                  <a:schemeClr val="accent6">
                    <a:lumMod val="50000"/>
                  </a:schemeClr>
                </a:solidFill>
              </a:rPr>
              <a:t>vystoupali jsme na .............. vrchol hory.</a:t>
            </a:r>
          </a:p>
          <a:p>
            <a:pPr marL="0" indent="0">
              <a:buNone/>
            </a:pPr>
            <a:r>
              <a:rPr lang="cs-CZ" sz="2800" b="1" dirty="0">
                <a:solidFill>
                  <a:schemeClr val="accent6">
                    <a:lumMod val="50000"/>
                  </a:schemeClr>
                </a:solidFill>
              </a:rPr>
              <a:t>Žáci si vyzdobili ......... třídu.</a:t>
            </a:r>
          </a:p>
          <a:p>
            <a:pPr marL="0" indent="0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			Bylo </a:t>
            </a:r>
            <a:r>
              <a:rPr lang="cs-CZ" sz="2800" b="1" dirty="0">
                <a:solidFill>
                  <a:schemeClr val="accent6">
                    <a:lumMod val="50000"/>
                  </a:schemeClr>
                </a:solidFill>
              </a:rPr>
              <a:t>slyšet ...... smích.</a:t>
            </a:r>
          </a:p>
          <a:p>
            <a:pPr marL="0" indent="0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			Koně </a:t>
            </a:r>
            <a:r>
              <a:rPr lang="cs-CZ" sz="2800" b="1" dirty="0">
                <a:solidFill>
                  <a:schemeClr val="accent6">
                    <a:lumMod val="50000"/>
                  </a:schemeClr>
                </a:solidFill>
              </a:rPr>
              <a:t>šli na pastvu..........</a:t>
            </a:r>
          </a:p>
          <a:p>
            <a:pPr marL="0" indent="0">
              <a:buNone/>
            </a:pPr>
            <a:endParaRPr lang="cs-CZ" sz="2000" dirty="0" smtClean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67544" y="1628800"/>
            <a:ext cx="8208912" cy="578882"/>
          </a:xfrm>
          <a:prstGeom prst="round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r>
              <a:rPr lang="cs-CZ" sz="2800" b="1" spc="150" dirty="0" smtClean="0">
                <a:ln w="11430">
                  <a:solidFill>
                    <a:schemeClr val="bg1">
                      <a:lumMod val="50000"/>
                    </a:schemeClr>
                  </a:solidFill>
                </a:ln>
                <a:solidFill>
                  <a:schemeClr val="accent3">
                    <a:lumMod val="50000"/>
                  </a:schemeClr>
                </a:solidFill>
              </a:rPr>
              <a:t>Úkol: </a:t>
            </a:r>
            <a:r>
              <a:rPr lang="cs-CZ" sz="2000" b="1" spc="150" dirty="0" smtClean="0">
                <a:ln w="11430">
                  <a:solidFill>
                    <a:schemeClr val="bg1">
                      <a:lumMod val="50000"/>
                    </a:schemeClr>
                  </a:solidFill>
                </a:ln>
                <a:solidFill>
                  <a:schemeClr val="accent3">
                    <a:lumMod val="50000"/>
                  </a:schemeClr>
                </a:solidFill>
              </a:rPr>
              <a:t>Doplňte </a:t>
            </a:r>
            <a:r>
              <a:rPr lang="cs-CZ" sz="2000" b="1" spc="150" dirty="0">
                <a:ln w="11430">
                  <a:solidFill>
                    <a:schemeClr val="bg1">
                      <a:lumMod val="50000"/>
                    </a:schemeClr>
                  </a:solidFill>
                </a:ln>
                <a:solidFill>
                  <a:schemeClr val="accent3">
                    <a:lumMod val="50000"/>
                  </a:schemeClr>
                </a:solidFill>
              </a:rPr>
              <a:t>tvary zájmena sám.</a:t>
            </a:r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100392" y="1696735"/>
            <a:ext cx="783530" cy="783530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6579056" y="4313283"/>
            <a:ext cx="2304865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600" dirty="0"/>
              <a:t>http://upload.wikimedia.org/wikipedia/commons/2/22/Malus_domestica_a1.jpg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88225" y="2597249"/>
            <a:ext cx="2295698" cy="17160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r="15200"/>
          <a:stretch/>
        </p:blipFill>
        <p:spPr bwMode="auto">
          <a:xfrm>
            <a:off x="446996" y="4711111"/>
            <a:ext cx="2657872" cy="17630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3203848" y="6093296"/>
            <a:ext cx="149391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600" dirty="0"/>
              <a:t>http://upload.wikimedia.org/wikipedia/commons/thumb/8/8f/Bashkir_horse.JPG/800px-Bashkir_horse.JPG</a:t>
            </a:r>
          </a:p>
        </p:txBody>
      </p:sp>
    </p:spTree>
    <p:extLst>
      <p:ext uri="{BB962C8B-B14F-4D97-AF65-F5344CB8AC3E}">
        <p14:creationId xmlns:p14="http://schemas.microsoft.com/office/powerpoint/2010/main" xmlns="" val="14790502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3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3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000"/>
                            </p:stCondLst>
                            <p:childTnLst>
                              <p:par>
                                <p:cTn id="15" presetID="2" presetClass="entr" presetSubtype="1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2" grpId="0"/>
      <p:bldP spid="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2437" y="1700808"/>
            <a:ext cx="8229600" cy="4525963"/>
          </a:xfrm>
        </p:spPr>
        <p:txBody>
          <a:bodyPr>
            <a:normAutofit fontScale="92500" lnSpcReduction="20000"/>
          </a:bodyPr>
          <a:lstStyle/>
          <a:p>
            <a:pPr marL="457200" indent="-457200"/>
            <a:r>
              <a:rPr lang="cs-CZ" dirty="0"/>
              <a:t>KRAUSOVÁ, Zdeňka a Renata TERŠOVÁ. </a:t>
            </a:r>
            <a:r>
              <a:rPr lang="cs-CZ" i="1" dirty="0"/>
              <a:t>Český jazyk pro 6. ročník základní školy a primu víceletého gymnázia</a:t>
            </a:r>
            <a:r>
              <a:rPr lang="cs-CZ" dirty="0"/>
              <a:t>. 1. vyd. Plzeň: Fraus, 2003, 136 s. ISBN 80-7238-206-3. </a:t>
            </a:r>
            <a:endParaRPr lang="cs-CZ" dirty="0" smtClean="0"/>
          </a:p>
          <a:p>
            <a:pPr marL="457200" indent="-457200"/>
            <a:r>
              <a:rPr lang="cs-CZ" dirty="0" smtClean="0"/>
              <a:t>MELICHAR, Jiří a Vlastimil STYBLÍK. </a:t>
            </a:r>
            <a:r>
              <a:rPr lang="cs-CZ" i="1" dirty="0" smtClean="0"/>
              <a:t>Český jazyk: rozšířený přehled učiva základní školy s cvičeními a klíčem</a:t>
            </a:r>
            <a:r>
              <a:rPr lang="cs-CZ" dirty="0" smtClean="0"/>
              <a:t>. Praha: Státní pedagogické nakladatelství, 1991. ISBN 80-042-5228-1. </a:t>
            </a:r>
          </a:p>
          <a:p>
            <a:pPr marL="457200" indent="-457200"/>
            <a:r>
              <a:rPr lang="cs-CZ" dirty="0" smtClean="0"/>
              <a:t>Ostatní </a:t>
            </a:r>
            <a:r>
              <a:rPr lang="cs-CZ" dirty="0" smtClean="0"/>
              <a:t>materiál je z archivu </a:t>
            </a:r>
            <a:r>
              <a:rPr lang="cs-CZ" dirty="0" smtClean="0"/>
              <a:t>autorky</a:t>
            </a:r>
          </a:p>
          <a:p>
            <a:r>
              <a:rPr lang="cs-CZ" dirty="0" smtClean="0"/>
              <a:t>http://commons.wikimedia.org</a:t>
            </a:r>
          </a:p>
          <a:p>
            <a:r>
              <a:rPr lang="cs-CZ" dirty="0" smtClean="0"/>
              <a:t>http://cs.wikipedia.org</a:t>
            </a:r>
          </a:p>
          <a:p>
            <a:pPr marL="457200" indent="-457200"/>
            <a:endParaRPr lang="cs-CZ" dirty="0" smtClean="0"/>
          </a:p>
          <a:p>
            <a:pPr marL="457200" indent="-457200"/>
            <a:endParaRPr lang="cs-CZ" dirty="0" smtClean="0"/>
          </a:p>
          <a:p>
            <a:pPr marL="457200" indent="-457200"/>
            <a:endParaRPr lang="cs-CZ" dirty="0" smtClean="0"/>
          </a:p>
          <a:p>
            <a:pPr marL="457200" indent="-457200"/>
            <a:endParaRPr lang="cs-CZ" dirty="0" smtClean="0"/>
          </a:p>
          <a:p>
            <a:pPr marL="457200" indent="-457200"/>
            <a:endParaRPr lang="cs-CZ" dirty="0"/>
          </a:p>
          <a:p>
            <a:endParaRPr lang="cs-CZ" dirty="0"/>
          </a:p>
        </p:txBody>
      </p:sp>
      <p:sp>
        <p:nvSpPr>
          <p:cNvPr id="4" name="Rectangle 2"/>
          <p:cNvSpPr txBox="1">
            <a:spLocks noChangeArrowheads="1"/>
          </p:cNvSpPr>
          <p:nvPr/>
        </p:nvSpPr>
        <p:spPr>
          <a:xfrm>
            <a:off x="445435" y="556078"/>
            <a:ext cx="82296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3400" b="1" dirty="0" smtClean="0"/>
              <a:t>Zdroje:</a:t>
            </a:r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9525" y="0"/>
            <a:ext cx="9153525" cy="552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46" descr="logo_pruhl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969398" y="256721"/>
            <a:ext cx="857250" cy="857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2284965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348</TotalTime>
  <Words>459</Words>
  <Application>Microsoft Office PowerPoint</Application>
  <PresentationFormat>Předvádění na obrazovce (4:3)</PresentationFormat>
  <Paragraphs>121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Snímek 1</vt:lpstr>
      <vt:lpstr>Skloňování zájmen týž, tentýž, sám</vt:lpstr>
      <vt:lpstr>Skloňování zájmen týž, tentýž</vt:lpstr>
      <vt:lpstr>Snímek 4</vt:lpstr>
      <vt:lpstr>Snímek 5</vt:lpstr>
      <vt:lpstr>Snímek 6</vt:lpstr>
      <vt:lpstr>Procvičování </vt:lpstr>
      <vt:lpstr>Skloňování zájmena sám</vt:lpstr>
      <vt:lpstr>Procvičování </vt:lpstr>
      <vt:lpstr>Snímek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Lenka</dc:creator>
  <cp:lastModifiedBy>Lenka</cp:lastModifiedBy>
  <cp:revision>44</cp:revision>
  <dcterms:created xsi:type="dcterms:W3CDTF">2012-10-30T20:52:10Z</dcterms:created>
  <dcterms:modified xsi:type="dcterms:W3CDTF">2012-12-19T20:23:37Z</dcterms:modified>
</cp:coreProperties>
</file>