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3" r:id="rId4"/>
    <p:sldId id="265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E6FF9-9A6D-4E4B-BB9C-EAA52AA6306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082F6-76B2-41C4-97CD-03418B4448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0220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E6FF9-9A6D-4E4B-BB9C-EAA52AA6306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082F6-76B2-41C4-97CD-03418B4448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9175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E6FF9-9A6D-4E4B-BB9C-EAA52AA6306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082F6-76B2-41C4-97CD-03418B4448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6607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E6FF9-9A6D-4E4B-BB9C-EAA52AA6306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082F6-76B2-41C4-97CD-03418B4448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5374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E6FF9-9A6D-4E4B-BB9C-EAA52AA6306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082F6-76B2-41C4-97CD-03418B4448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2002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E6FF9-9A6D-4E4B-BB9C-EAA52AA6306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082F6-76B2-41C4-97CD-03418B4448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6833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E6FF9-9A6D-4E4B-BB9C-EAA52AA6306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082F6-76B2-41C4-97CD-03418B4448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5830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E6FF9-9A6D-4E4B-BB9C-EAA52AA6306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082F6-76B2-41C4-97CD-03418B4448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8258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E6FF9-9A6D-4E4B-BB9C-EAA52AA6306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082F6-76B2-41C4-97CD-03418B4448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1175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E6FF9-9A6D-4E4B-BB9C-EAA52AA6306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082F6-76B2-41C4-97CD-03418B4448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5201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E6FF9-9A6D-4E4B-BB9C-EAA52AA6306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082F6-76B2-41C4-97CD-03418B4448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7248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E6FF9-9A6D-4E4B-BB9C-EAA52AA6306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7082F6-76B2-41C4-97CD-03418B4448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0895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Or_Venezuela.jpg" TargetMode="External"/><Relationship Id="rId3" Type="http://schemas.openxmlformats.org/officeDocument/2006/relationships/hyperlink" Target="http://cs.wikipedia.org/wiki/Soubor:Braunkohle_als_Hausbrand.jpg" TargetMode="External"/><Relationship Id="rId7" Type="http://schemas.openxmlformats.org/officeDocument/2006/relationships/hyperlink" Target="http://cs.wikipedia.org/wiki/Soubor:Pamukkale00.JPG" TargetMode="External"/><Relationship Id="rId2" Type="http://schemas.openxmlformats.org/officeDocument/2006/relationships/hyperlink" Target="http://cs.wikipedia.org/wiki/Soubor:Mineral_Antracita_GDFL00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Kaolin.jpg" TargetMode="External"/><Relationship Id="rId5" Type="http://schemas.openxmlformats.org/officeDocument/2006/relationships/hyperlink" Target="http://cs.wikipedia.org/wiki/Soubor:Petroleum_cm05.jpg" TargetMode="External"/><Relationship Id="rId10" Type="http://schemas.openxmlformats.org/officeDocument/2006/relationships/hyperlink" Target="http://cs.wikipedia.org/wiki/Soubor:Eisen_1.jpg" TargetMode="External"/><Relationship Id="rId4" Type="http://schemas.openxmlformats.org/officeDocument/2006/relationships/hyperlink" Target="http://cs.wikipedia.org/wiki/Soubor:Pichblende.jpg" TargetMode="External"/><Relationship Id="rId9" Type="http://schemas.openxmlformats.org/officeDocument/2006/relationships/hyperlink" Target="http://cs.wikipedia.org/wiki/Soubor:Silver_crystal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412777"/>
            <a:ext cx="7772400" cy="2187674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VLASTIVĚDA</a:t>
            </a:r>
            <a:r>
              <a:rPr lang="cs-CZ" sz="24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vypracovala: Mgr. Kateřina SÁLOVÁ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ZŠ a MŠ MALÝ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ÚJEZD</a:t>
            </a:r>
            <a:br>
              <a:rPr lang="cs-CZ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000" b="1" smtClean="0">
                <a:latin typeface="Times New Roman" pitchFamily="18" charset="0"/>
                <a:cs typeface="Times New Roman" pitchFamily="18" charset="0"/>
              </a:rPr>
              <a:t>VY_32_INOVACE_20_VL_PŘÍRODNÍ BOHATSTVÍ ČR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609" y="4523953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258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PŘÍRODNÍ BOHATSTVÍ</a:t>
            </a:r>
            <a:endParaRPr lang="cs-CZ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Česká republika má velké přírodní bohatství</a:t>
            </a: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iž před příchodem SLOVANŮ se z řek rýžovalo 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ZLATO</a:t>
            </a: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elké slávy dosáhla těžba 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STŘÍBRA, MĚDI a CÍNU</a:t>
            </a: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ejdůležitější surovinou u nás je těžba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ČERNÉHO a HNĚDÉHO UHLÍ</a:t>
            </a: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a jihovýchodě Moravy se těží 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ROPA</a:t>
            </a: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alšími důležitými surovinami jsou: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KAOLÍN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					VÁPENEC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					ŽELEZO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					BAREVNÉ KOVY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					URAN</a:t>
            </a:r>
            <a:endParaRPr lang="cs-CZ" sz="24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1782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932" y="1158743"/>
            <a:ext cx="7419975" cy="465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905" y="2564905"/>
            <a:ext cx="240506" cy="240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18" y="3596554"/>
            <a:ext cx="23812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581128"/>
            <a:ext cx="23812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996952"/>
            <a:ext cx="23812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261" y="332655"/>
            <a:ext cx="23812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261" y="645641"/>
            <a:ext cx="23812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7732" y="1853125"/>
            <a:ext cx="24447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621" y="2082949"/>
            <a:ext cx="24447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669856" y="217999"/>
            <a:ext cx="20411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erné uhlí</a:t>
            </a: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nědé uhlí</a:t>
            </a: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ran</a:t>
            </a: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opa</a:t>
            </a: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kaolín</a:t>
            </a: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vápenec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62013" y="5257651"/>
            <a:ext cx="1283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zlato</a:t>
            </a: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tříbro</a:t>
            </a: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železo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vnoramenný trojúhelník 5"/>
          <p:cNvSpPr/>
          <p:nvPr/>
        </p:nvSpPr>
        <p:spPr>
          <a:xfrm>
            <a:off x="6034261" y="989937"/>
            <a:ext cx="268350" cy="2267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70" name="Picture 2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311" y="3206213"/>
            <a:ext cx="292100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1" name="Picture 23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116" y="1372161"/>
            <a:ext cx="292100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2" name="Picture 2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7756" y="5075937"/>
            <a:ext cx="292100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6071939" y="1728507"/>
            <a:ext cx="293677" cy="24923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74" name="Picture 2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469" y="2905671"/>
            <a:ext cx="317500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6" name="Picture 28"/>
          <p:cNvPicPr>
            <a:picLocks noChangeAspect="1" noChangeArrowheads="1"/>
          </p:cNvPicPr>
          <p:nvPr/>
        </p:nvPicPr>
        <p:blipFill>
          <a:blip r:embed="rId9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0027" y="2094059"/>
            <a:ext cx="3175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7" name="Picture 2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255" y="4179561"/>
            <a:ext cx="3175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Pěticípá hvězda 7"/>
          <p:cNvSpPr/>
          <p:nvPr/>
        </p:nvSpPr>
        <p:spPr>
          <a:xfrm>
            <a:off x="518958" y="5355559"/>
            <a:ext cx="228600" cy="238125"/>
          </a:xfrm>
          <a:prstGeom prst="star5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79" name="Picture 3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280" y="2856458"/>
            <a:ext cx="304800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80" name="Picture 32"/>
          <p:cNvPicPr>
            <a:picLocks noChangeAspect="1" noChangeArrowheads="1"/>
          </p:cNvPicPr>
          <p:nvPr/>
        </p:nvPicPr>
        <p:blipFill>
          <a:blip r:embed="rId11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3080" y="2670143"/>
            <a:ext cx="304800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81" name="Picture 3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58" y="5699065"/>
            <a:ext cx="304800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82" name="Picture 34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58" y="6025512"/>
            <a:ext cx="304800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83" name="Picture 3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913" y="2458915"/>
            <a:ext cx="3048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84" name="Picture 3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921" y="2089153"/>
            <a:ext cx="24447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86" name="Picture 38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980" y="3658394"/>
            <a:ext cx="292100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87" name="Picture 39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548063"/>
            <a:ext cx="24447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88" name="Picture 40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7950" y="3834679"/>
            <a:ext cx="24447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89" name="Picture 41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286" y="1974997"/>
            <a:ext cx="23812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90" name="Picture 42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521" y="2217668"/>
            <a:ext cx="292100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92" name="Picture 44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0498" y="1803060"/>
            <a:ext cx="292100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93" name="Picture 4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616" y="4948144"/>
            <a:ext cx="292100" cy="255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94" name="Picture 46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980" y="4989364"/>
            <a:ext cx="317500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95" name="Picture 47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1021" y="2478051"/>
            <a:ext cx="317500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97" name="Picture 49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506" y="3468687"/>
            <a:ext cx="304800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98" name="Picture 50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598" y="2954089"/>
            <a:ext cx="3048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99" name="Picture 51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615" y="3235077"/>
            <a:ext cx="3048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5997800" y="4330858"/>
            <a:ext cx="8973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BRNO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038818" y="2905671"/>
            <a:ext cx="17573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KUTNÁ HORA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589971" y="3825743"/>
            <a:ext cx="12490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OSTRAVA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684993" y="5355559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HODONÍN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075306" y="3548063"/>
            <a:ext cx="1324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PŘÍBRAM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950615" y="2458915"/>
            <a:ext cx="1325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KLADNO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446095" y="3315544"/>
            <a:ext cx="1032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PLZEŇ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35304" y="2630592"/>
            <a:ext cx="15039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KARLOVY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VARY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285096" y="2142612"/>
            <a:ext cx="91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MOST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692463" y="1701938"/>
            <a:ext cx="1107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ČESKÁ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LÍPA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093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erné uhlí		hnědé uhlí			uran</a:t>
            </a:r>
          </a:p>
          <a:p>
            <a:pPr marL="0" indent="0">
              <a:buNone/>
            </a:pP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opa			kaolín				vápenec</a:t>
            </a:r>
          </a:p>
          <a:p>
            <a:pPr marL="0" indent="0">
              <a:buNone/>
            </a:pP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lato			stříbro				železo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97" t="12699" r="12370" b="10796"/>
          <a:stretch/>
        </p:blipFill>
        <p:spPr bwMode="auto">
          <a:xfrm>
            <a:off x="3419872" y="908720"/>
            <a:ext cx="1593273" cy="1377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87" y="2975887"/>
            <a:ext cx="1281724" cy="1567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758" y="2971461"/>
            <a:ext cx="2095500" cy="157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095286"/>
            <a:ext cx="20955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976" y="4725143"/>
            <a:ext cx="1861526" cy="1946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5529" y="4874300"/>
            <a:ext cx="2095500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4752" y="5141000"/>
            <a:ext cx="952500" cy="138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3" t="4369" r="3837" b="21798"/>
          <a:stretch/>
        </p:blipFill>
        <p:spPr bwMode="auto">
          <a:xfrm>
            <a:off x="6179930" y="830176"/>
            <a:ext cx="2480039" cy="1728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32" y="810753"/>
            <a:ext cx="2097087" cy="157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4196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ZDROJE: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49694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2"/>
              </a:rPr>
              <a:t>cs.wikipedia.org/wiki/Soubor:Mineral_Antracita_GDFL001.JPG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3"/>
              </a:rPr>
              <a:t>cs.wikipedia.org/wiki/Soubor:Braunkohle_als_Hausbrand.jpg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</a:t>
            </a:r>
            <a:r>
              <a:rPr lang="cs-CZ" sz="2400" dirty="0">
                <a:latin typeface="Times New Roman" pitchFamily="18" charset="0"/>
                <a:cs typeface="Times New Roman" pitchFamily="18" charset="0"/>
                <a:hlinkClick r:id="rId4"/>
              </a:rPr>
              <a:t>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4"/>
              </a:rPr>
              <a:t>cs.wikipedia.org/wiki/Soubor:Pichblende.jpg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5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5"/>
              </a:rPr>
              <a:t>cs.wikipedia.org/wiki/Soubor:Petroleum_cm05.jpg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6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6"/>
              </a:rPr>
              <a:t>cs.wikipedia.org/wiki/Soubor:Kaolin.jpg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7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7"/>
              </a:rPr>
              <a:t>cs.wikipedia.org/wiki/Soubor:Pamukkale00.JPG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8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8"/>
              </a:rPr>
              <a:t>cs.wikipedia.org/wiki/Soubor:Or_Venezuela.jpg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9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9"/>
              </a:rPr>
              <a:t>cs.wikipedia.org/wiki/Soubor:Silver_crystal.jpg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10"/>
              </a:rPr>
              <a:t>http</a:t>
            </a:r>
            <a:r>
              <a:rPr lang="cs-CZ" sz="2400">
                <a:latin typeface="Times New Roman" pitchFamily="18" charset="0"/>
                <a:cs typeface="Times New Roman" pitchFamily="18" charset="0"/>
                <a:hlinkClick r:id="rId10"/>
              </a:rPr>
              <a:t>://</a:t>
            </a:r>
            <a:r>
              <a:rPr lang="cs-CZ" sz="2400" smtClean="0">
                <a:latin typeface="Times New Roman" pitchFamily="18" charset="0"/>
                <a:cs typeface="Times New Roman" pitchFamily="18" charset="0"/>
                <a:hlinkClick r:id="rId10"/>
              </a:rPr>
              <a:t>cs.wikipedia.org/wiki/Soubor:Eisen_1.jpg</a:t>
            </a:r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396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104</Words>
  <Application>Microsoft Office PowerPoint</Application>
  <PresentationFormat>Předvádění na obrazovce (4:3)</PresentationFormat>
  <Paragraphs>73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VLASTIVĚDA vypracovala: Mgr. Kateřina SÁLOVÁ ZŠ a MŠ MALÝ ÚJEZD VY_32_INOVACE_20_VL_PŘÍRODNÍ BOHATSTVÍ ČR</vt:lpstr>
      <vt:lpstr>PŘÍRODNÍ BOHATSTVÍ</vt:lpstr>
      <vt:lpstr>Prezentace aplikace PowerPoint</vt:lpstr>
      <vt:lpstr>Prezentace aplikace PowerPoint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VLASTIVĚDA vypracovala: Mgr. Kateřina SÁLOVÁ ZŠ a MŠ MALÝ ÚJEZD VY_32_INOVACE_15_VL_PRŮMYSL  ČR</dc:title>
  <dc:creator>uživatel</dc:creator>
  <cp:lastModifiedBy>uživatel</cp:lastModifiedBy>
  <cp:revision>23</cp:revision>
  <dcterms:created xsi:type="dcterms:W3CDTF">2011-11-21T21:42:17Z</dcterms:created>
  <dcterms:modified xsi:type="dcterms:W3CDTF">2012-03-10T12:42:30Z</dcterms:modified>
</cp:coreProperties>
</file>