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67" r:id="rId5"/>
    <p:sldId id="268" r:id="rId6"/>
    <p:sldId id="26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VY_52_INOVACE_10_HMYZ_UVOD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materiálu (téma): </a:t>
            </a:r>
            <a:r>
              <a:rPr lang="cs-CZ" sz="1800" b="1" dirty="0" smtClean="0"/>
              <a:t>HMYZ-ÚVOD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HMYZ-ÚVOD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HMYZ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 fontScale="85000" lnSpcReduction="20000"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14.12.2012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7.ročník,V/2/X, Člověk a příroda, Přírodopis,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HMYZ-ÚVOD</a:t>
            </a: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20888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=významně ovlivňuje život a hospodářskou činnost člověka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=velmi prospěšná je činnost hmyzu jako opylovačů květů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=prospěšný i v boji proti škodlivým druhům hmyzu(slunéčko sedmitečné)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=tělo mají kryté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chytinovou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vrstvou(kutikulou) vylučovanou pokožkou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= tělo rozděleno na hlavu, hruď a zadeček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=hruď je složena ze tří článků –na každém jeden pár článkovaných noh – na druhém a třetím, po jednom páru křídel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Trávicí soustava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201622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+mj-lt"/>
              </a:rPr>
              <a:t>Potravu přijímá – ústním otvorem</a:t>
            </a:r>
          </a:p>
          <a:p>
            <a:r>
              <a:rPr lang="cs-CZ" dirty="0" smtClean="0">
                <a:latin typeface="+mj-lt"/>
              </a:rPr>
              <a:t>Následuje – hltan, jícen(rozšířen ve vole)</a:t>
            </a:r>
          </a:p>
          <a:p>
            <a:r>
              <a:rPr lang="cs-CZ" dirty="0" smtClean="0">
                <a:latin typeface="+mj-lt"/>
              </a:rPr>
              <a:t>Dále – žaludek, střevo a řitní otvor</a:t>
            </a:r>
            <a:endParaRPr lang="cs-CZ" dirty="0" smtClean="0">
              <a:latin typeface="+mj-lt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5010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Dýchací soustava</a:t>
            </a:r>
            <a:endParaRPr lang="cs-CZ" b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26448" y="4620385"/>
            <a:ext cx="8229600" cy="201622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+mj-lt"/>
              </a:rPr>
              <a:t>Soustava trubicových vzdušnic</a:t>
            </a:r>
          </a:p>
          <a:p>
            <a:r>
              <a:rPr lang="cs-CZ" dirty="0" smtClean="0">
                <a:latin typeface="+mj-lt"/>
              </a:rPr>
              <a:t>Larvy některých druhů, žijící ve vodě, dýchají vzdušnicovými žábrami</a:t>
            </a:r>
            <a:endParaRPr lang="cs-CZ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Cévní soustava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20162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+mj-lt"/>
              </a:rPr>
              <a:t>Jako srdce pracuje hřbetní céva</a:t>
            </a:r>
          </a:p>
          <a:p>
            <a:r>
              <a:rPr lang="cs-CZ" dirty="0" smtClean="0">
                <a:latin typeface="+mj-lt"/>
              </a:rPr>
              <a:t>Soustava je otevřená – krev se vylévá mezi orgány</a:t>
            </a:r>
            <a:endParaRPr lang="cs-CZ" dirty="0" smtClean="0">
              <a:latin typeface="+mj-lt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5010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Vylučovací soustava</a:t>
            </a:r>
            <a:endParaRPr lang="cs-CZ" b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26448" y="4620385"/>
            <a:ext cx="8229600" cy="2016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+mj-lt"/>
              </a:rPr>
              <a:t>Odpadní látky jsou vedeny vinutými kanálky do střeva a ven z těla</a:t>
            </a:r>
            <a:endParaRPr lang="cs-CZ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78959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Smyslové orgány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223224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+mj-lt"/>
              </a:rPr>
              <a:t>Čich – na tykadlech</a:t>
            </a:r>
          </a:p>
          <a:p>
            <a:r>
              <a:rPr lang="cs-CZ" dirty="0" smtClean="0">
                <a:latin typeface="+mj-lt"/>
              </a:rPr>
              <a:t>Hmatová čidla  - po celém těle</a:t>
            </a:r>
          </a:p>
          <a:p>
            <a:r>
              <a:rPr lang="cs-CZ" dirty="0" smtClean="0">
                <a:latin typeface="+mj-lt"/>
              </a:rPr>
              <a:t>Méně dokonalý je zrak</a:t>
            </a:r>
          </a:p>
          <a:p>
            <a:r>
              <a:rPr lang="cs-CZ" dirty="0" smtClean="0">
                <a:latin typeface="+mj-lt"/>
              </a:rPr>
              <a:t>Většina má jeden pár složených očí</a:t>
            </a:r>
            <a:endParaRPr lang="cs-CZ" dirty="0" smtClean="0">
              <a:latin typeface="+mj-lt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50100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/>
              <a:t>Nervová </a:t>
            </a:r>
            <a:r>
              <a:rPr lang="cs-CZ" b="1" dirty="0" smtClean="0"/>
              <a:t>soustava</a:t>
            </a:r>
            <a:endParaRPr lang="cs-CZ" b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26448" y="4620385"/>
            <a:ext cx="8229600" cy="2016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+mj-lt"/>
              </a:rPr>
              <a:t>Žebříčková</a:t>
            </a:r>
          </a:p>
          <a:p>
            <a:r>
              <a:rPr lang="cs-CZ" dirty="0">
                <a:latin typeface="+mj-lt"/>
              </a:rPr>
              <a:t>Spojené nervové zauzliny</a:t>
            </a:r>
          </a:p>
          <a:p>
            <a:endParaRPr lang="cs-CZ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78959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Rozmnožování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+mj-lt"/>
              </a:rPr>
              <a:t>Pohlavní – oddělené pohlaví</a:t>
            </a:r>
          </a:p>
          <a:p>
            <a:r>
              <a:rPr lang="cs-CZ" dirty="0" smtClean="0">
                <a:latin typeface="+mj-lt"/>
              </a:rPr>
              <a:t>Vnitřní – pářením</a:t>
            </a:r>
          </a:p>
          <a:p>
            <a:r>
              <a:rPr lang="cs-CZ" dirty="0" smtClean="0">
                <a:latin typeface="+mj-lt"/>
              </a:rPr>
              <a:t>Vývoj</a:t>
            </a:r>
          </a:p>
          <a:p>
            <a:pPr lvl="1"/>
            <a:r>
              <a:rPr lang="cs-CZ" dirty="0" smtClean="0">
                <a:latin typeface="+mj-lt"/>
              </a:rPr>
              <a:t>Proměna nedokonalá</a:t>
            </a:r>
          </a:p>
          <a:p>
            <a:pPr lvl="2"/>
            <a:r>
              <a:rPr lang="cs-CZ" dirty="0" smtClean="0">
                <a:latin typeface="+mj-lt"/>
              </a:rPr>
              <a:t>VAJÍČKO – LARVA – DOSPĚLÝ JEDINEC</a:t>
            </a:r>
            <a:endParaRPr lang="cs-CZ" dirty="0" smtClean="0">
              <a:latin typeface="+mj-lt"/>
            </a:endParaRPr>
          </a:p>
          <a:p>
            <a:pPr lvl="1"/>
            <a:r>
              <a:rPr lang="cs-CZ" dirty="0" smtClean="0">
                <a:latin typeface="+mj-lt"/>
              </a:rPr>
              <a:t>Proměna dokonalá</a:t>
            </a:r>
          </a:p>
          <a:p>
            <a:pPr lvl="2"/>
            <a:r>
              <a:rPr lang="cs-CZ" dirty="0">
                <a:latin typeface="+mj-lt"/>
              </a:rPr>
              <a:t>VAJÍČKO – LARVA </a:t>
            </a:r>
            <a:r>
              <a:rPr lang="cs-CZ" dirty="0" smtClean="0">
                <a:latin typeface="+mj-lt"/>
              </a:rPr>
              <a:t>– KUKLA - </a:t>
            </a:r>
            <a:r>
              <a:rPr lang="cs-CZ" dirty="0">
                <a:latin typeface="+mj-lt"/>
              </a:rPr>
              <a:t>DOSPĚLÝ JEDINEC</a:t>
            </a:r>
          </a:p>
          <a:p>
            <a:pPr lvl="2"/>
            <a:endParaRPr lang="cs-CZ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01867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Rozdělení těla </a:t>
            </a:r>
            <a:r>
              <a:rPr lang="cs-CZ" dirty="0" smtClean="0"/>
              <a:t>HMYZU?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Hlava, hruď, </a:t>
            </a:r>
            <a:r>
              <a:rPr lang="cs-CZ" b="1" dirty="0" smtClean="0"/>
              <a:t>zadeček.</a:t>
            </a:r>
          </a:p>
          <a:p>
            <a:pPr marL="0" indent="0">
              <a:buNone/>
            </a:pPr>
            <a:r>
              <a:rPr lang="cs-CZ" dirty="0" smtClean="0"/>
              <a:t>2.   </a:t>
            </a:r>
            <a:r>
              <a:rPr lang="cs-CZ" dirty="0" smtClean="0"/>
              <a:t>Čím je kryto tělo hmyzu?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Chitinovou vrstvou - kutikulou.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3.   </a:t>
            </a:r>
            <a:r>
              <a:rPr lang="cs-CZ" dirty="0" smtClean="0"/>
              <a:t>Jaké znáš druhy vývoje hmyzu?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Proměna nedokonalá</a:t>
            </a:r>
          </a:p>
          <a:p>
            <a:pPr marL="0" indent="0">
              <a:buNone/>
            </a:pPr>
            <a:r>
              <a:rPr lang="cs-CZ" b="1" dirty="0"/>
              <a:t>VAJÍČKO – LARVA – DOSPĚLÝ JEDINEC</a:t>
            </a:r>
          </a:p>
          <a:p>
            <a:pPr marL="0" indent="0">
              <a:buNone/>
            </a:pPr>
            <a:r>
              <a:rPr lang="cs-CZ" b="1" dirty="0"/>
              <a:t>Proměna dokonalá</a:t>
            </a:r>
          </a:p>
          <a:p>
            <a:pPr marL="0" indent="0">
              <a:buNone/>
            </a:pPr>
            <a:r>
              <a:rPr lang="cs-CZ" b="1" dirty="0"/>
              <a:t>VAJÍČKO – LARVA – KUKLA - DOSPĚLÝ JEDINEC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274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HMYZ</vt:lpstr>
      <vt:lpstr>Trávicí soustava</vt:lpstr>
      <vt:lpstr>Cévní soustava</vt:lpstr>
      <vt:lpstr>Smyslové orgány</vt:lpstr>
      <vt:lpstr>Rozmnožování </vt:lpstr>
      <vt:lpstr>Test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0K2T</cp:lastModifiedBy>
  <cp:revision>33</cp:revision>
  <dcterms:created xsi:type="dcterms:W3CDTF">2012-09-06T12:02:09Z</dcterms:created>
  <dcterms:modified xsi:type="dcterms:W3CDTF">2012-12-14T07:54:50Z</dcterms:modified>
</cp:coreProperties>
</file>