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3" r:id="rId9"/>
    <p:sldId id="261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03113D-DF8E-4EFF-93BA-8BDA1F59DF7C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99B312-3494-4434-A2C9-5F9F800174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99B312-3494-4434-A2C9-5F9F8001749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644E58-5F6F-41A5-BAEA-ACBB3A602EA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4505CA2-86B8-4D89-886A-E0F9A0213A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/index.php?title=Datei:Graves_of_the_Brothers_Grimm_at_Alter_St.-Matth%C3%A4us-Kirchhof_Berlin_2012.jpg&amp;filetimestamp=20120227143702" TargetMode="External"/><Relationship Id="rId3" Type="http://schemas.openxmlformats.org/officeDocument/2006/relationships/image" Target="../media/image9.png"/><Relationship Id="rId7" Type="http://schemas.openxmlformats.org/officeDocument/2006/relationships/hyperlink" Target="http://de.wikipedia.org/w/index.php?title=Datei:Hanau_Bruder_Grimm.jpg&amp;filetimestamp=20050728195434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.wikipedia.org/w/index.php?title=Datei:Grimm-Hanau.JPG&amp;filetimestamp=20060816172508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Graves_of_the_Brothers_Grimm_at_Alter_St.-Matth%C3%A4us-Kirchhof_Berlin_2012.jpg&amp;filetimestamp=20120227143702" TargetMode="External"/><Relationship Id="rId2" Type="http://schemas.openxmlformats.org/officeDocument/2006/relationships/hyperlink" Target="http://de.wikipedia.org/w/index.php?title=Datei:Grimm-Hanau.JPG&amp;filetimestamp=2006081617250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VY_32_INOVACE_225.NEJ.34</a:t>
            </a:r>
          </a:p>
          <a:p>
            <a:pPr algn="ctr">
              <a:spcBef>
                <a:spcPts val="300"/>
              </a:spcBef>
            </a:pPr>
            <a:r>
              <a:rPr lang="cs-CZ" dirty="0" err="1" smtClean="0"/>
              <a:t>Brüder</a:t>
            </a:r>
            <a:r>
              <a:rPr lang="cs-CZ" dirty="0" smtClean="0"/>
              <a:t> </a:t>
            </a:r>
            <a:r>
              <a:rPr lang="cs-CZ" dirty="0" err="1" smtClean="0"/>
              <a:t>Grimm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728"/>
            <a:ext cx="8176422" cy="616760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225.NEJ.34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Německý jazyk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</a:t>
            </a:r>
            <a:r>
              <a:rPr lang="cs-CZ" sz="2800" dirty="0" err="1" smtClean="0"/>
              <a:t>Brüder</a:t>
            </a:r>
            <a:r>
              <a:rPr lang="cs-CZ" sz="2800" dirty="0" smtClean="0"/>
              <a:t> </a:t>
            </a:r>
            <a:r>
              <a:rPr lang="cs-CZ" sz="2800" dirty="0" err="1" smtClean="0"/>
              <a:t>Grimm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Mgr. Eva </a:t>
            </a:r>
            <a:r>
              <a:rPr lang="cs-CZ" sz="2800" dirty="0" err="1" smtClean="0"/>
              <a:t>Munduchová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2,47 MB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BY, CC BY-SA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22. 11. 2012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 němčina, bratři </a:t>
            </a:r>
            <a:r>
              <a:rPr lang="cs-CZ" sz="2800" dirty="0" err="1" smtClean="0"/>
              <a:t>Grimmové</a:t>
            </a:r>
            <a:r>
              <a:rPr lang="cs-CZ" sz="2800" dirty="0" smtClean="0"/>
              <a:t>, pohádky, německá gramatika, 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Žáci se ve stručnosti seznámí s životem, dílem a významem bratří </a:t>
            </a:r>
            <a:r>
              <a:rPr lang="cs-CZ" sz="2800" dirty="0" err="1" smtClean="0"/>
              <a:t>Grimmů</a:t>
            </a:r>
            <a:r>
              <a:rPr lang="cs-CZ" sz="2800" dirty="0" smtClean="0"/>
              <a:t>, porovnají názvy pohádek v originále  s českým překladem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642918"/>
            <a:ext cx="8305800" cy="2714644"/>
          </a:xfrm>
        </p:spPr>
        <p:txBody>
          <a:bodyPr/>
          <a:lstStyle/>
          <a:p>
            <a:r>
              <a:rPr lang="cs-CZ" sz="8800" dirty="0" err="1" smtClean="0"/>
              <a:t>Brüder</a:t>
            </a:r>
            <a:r>
              <a:rPr lang="cs-CZ" sz="8800" dirty="0" smtClean="0"/>
              <a:t> </a:t>
            </a:r>
            <a:r>
              <a:rPr lang="cs-CZ" sz="8800" dirty="0" err="1" smtClean="0"/>
              <a:t>Grimm</a:t>
            </a:r>
            <a:endParaRPr lang="cs-CZ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5720" y="357166"/>
            <a:ext cx="8643998" cy="1219200"/>
          </a:xfrm>
        </p:spPr>
        <p:txBody>
          <a:bodyPr/>
          <a:lstStyle/>
          <a:p>
            <a:r>
              <a:rPr lang="cs-CZ" dirty="0" err="1" smtClean="0"/>
              <a:t>Wilhelm</a:t>
            </a:r>
            <a:r>
              <a:rPr lang="cs-CZ" dirty="0" smtClean="0"/>
              <a:t> </a:t>
            </a:r>
            <a:r>
              <a:rPr lang="cs-CZ" dirty="0" err="1" smtClean="0"/>
              <a:t>Grimm</a:t>
            </a:r>
            <a:r>
              <a:rPr lang="cs-CZ" dirty="0" smtClean="0"/>
              <a:t>		     </a:t>
            </a:r>
            <a:r>
              <a:rPr lang="cs-CZ" dirty="0" err="1" smtClean="0"/>
              <a:t>Jacob</a:t>
            </a:r>
            <a:r>
              <a:rPr lang="cs-CZ" dirty="0" smtClean="0"/>
              <a:t> </a:t>
            </a:r>
            <a:r>
              <a:rPr lang="cs-CZ" dirty="0" err="1" smtClean="0"/>
              <a:t>Grimm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1857364"/>
            <a:ext cx="3818838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57158" y="2428868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1785   -  1863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2264" y="2500306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1786   -  1859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0298" y="6000768"/>
            <a:ext cx="421484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      1. </a:t>
            </a:r>
            <a:r>
              <a:rPr lang="cs-CZ" sz="1000" dirty="0" err="1" smtClean="0"/>
              <a:t>Doppelporträt</a:t>
            </a:r>
            <a:r>
              <a:rPr lang="cs-CZ" sz="1000" dirty="0" smtClean="0"/>
              <a:t> der </a:t>
            </a:r>
            <a:r>
              <a:rPr lang="cs-CZ" sz="1000" dirty="0" err="1" smtClean="0"/>
              <a:t>Brüder</a:t>
            </a:r>
            <a:r>
              <a:rPr lang="cs-CZ" sz="1000" dirty="0" smtClean="0"/>
              <a:t> </a:t>
            </a:r>
            <a:r>
              <a:rPr lang="cs-CZ" sz="1000" u="sng" dirty="0" err="1" smtClean="0">
                <a:solidFill>
                  <a:schemeClr val="tx1">
                    <a:lumMod val="95000"/>
                  </a:schemeClr>
                </a:solidFill>
              </a:rPr>
              <a:t>Grimm</a:t>
            </a:r>
            <a:r>
              <a:rPr lang="cs-CZ" sz="1000" dirty="0" smtClean="0">
                <a:solidFill>
                  <a:schemeClr val="tx1">
                    <a:lumMod val="95000"/>
                  </a:schemeClr>
                </a:solidFill>
              </a:rPr>
              <a:t>, </a:t>
            </a:r>
            <a:r>
              <a:rPr lang="cs-CZ" sz="1000" dirty="0" smtClean="0"/>
              <a:t>1855</a:t>
            </a: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71736" y="5643578"/>
            <a:ext cx="38576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u="sng" dirty="0" smtClean="0">
                <a:solidFill>
                  <a:schemeClr val="accent3">
                    <a:lumMod val="50000"/>
                  </a:schemeClr>
                </a:solidFill>
              </a:rPr>
              <a:t>http://de.</a:t>
            </a:r>
            <a:r>
              <a:rPr lang="cs-CZ" sz="800" u="sng" dirty="0" err="1" smtClean="0">
                <a:solidFill>
                  <a:schemeClr val="accent3">
                    <a:lumMod val="50000"/>
                  </a:schemeClr>
                </a:solidFill>
              </a:rPr>
              <a:t>wikipedia.org</a:t>
            </a:r>
            <a:r>
              <a:rPr lang="cs-CZ" sz="800" u="sng" dirty="0" smtClean="0">
                <a:solidFill>
                  <a:schemeClr val="accent3">
                    <a:lumMod val="50000"/>
                  </a:schemeClr>
                </a:solidFill>
              </a:rPr>
              <a:t>/w/index.</a:t>
            </a:r>
            <a:r>
              <a:rPr lang="cs-CZ" sz="800" u="sng" dirty="0" err="1" smtClean="0">
                <a:solidFill>
                  <a:schemeClr val="accent3">
                    <a:lumMod val="50000"/>
                  </a:schemeClr>
                </a:solidFill>
              </a:rPr>
              <a:t>php</a:t>
            </a:r>
            <a:r>
              <a:rPr lang="cs-CZ" sz="800" u="sng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  <a:r>
              <a:rPr lang="cs-CZ" sz="800" u="sng" dirty="0" err="1" smtClean="0">
                <a:solidFill>
                  <a:schemeClr val="accent3">
                    <a:lumMod val="50000"/>
                  </a:schemeClr>
                </a:solidFill>
              </a:rPr>
              <a:t>title</a:t>
            </a:r>
            <a:r>
              <a:rPr lang="cs-CZ" sz="800" u="sng" dirty="0" smtClean="0">
                <a:solidFill>
                  <a:schemeClr val="accent3">
                    <a:lumMod val="50000"/>
                  </a:schemeClr>
                </a:solidFill>
              </a:rPr>
              <a:t>=</a:t>
            </a:r>
            <a:r>
              <a:rPr lang="cs-CZ" sz="800" u="sng" dirty="0" err="1" smtClean="0">
                <a:solidFill>
                  <a:schemeClr val="accent3">
                    <a:lumMod val="50000"/>
                  </a:schemeClr>
                </a:solidFill>
              </a:rPr>
              <a:t>Datei</a:t>
            </a:r>
            <a:r>
              <a:rPr lang="cs-CZ" sz="800" u="sng" dirty="0" smtClean="0">
                <a:solidFill>
                  <a:schemeClr val="accent3">
                    <a:lumMod val="50000"/>
                  </a:schemeClr>
                </a:solidFill>
              </a:rPr>
              <a:t>:</a:t>
            </a:r>
            <a:r>
              <a:rPr lang="cs-CZ" sz="800" u="sng" dirty="0" err="1" smtClean="0">
                <a:solidFill>
                  <a:schemeClr val="accent3">
                    <a:lumMod val="50000"/>
                  </a:schemeClr>
                </a:solidFill>
              </a:rPr>
              <a:t>Grimm.jpg</a:t>
            </a:r>
            <a:r>
              <a:rPr lang="cs-CZ" sz="800" u="sng" dirty="0" smtClean="0">
                <a:solidFill>
                  <a:schemeClr val="accent3">
                    <a:lumMod val="50000"/>
                  </a:schemeClr>
                </a:solidFill>
              </a:rPr>
              <a:t>&amp;</a:t>
            </a:r>
            <a:r>
              <a:rPr lang="cs-CZ" sz="800" u="sng" dirty="0" err="1" smtClean="0">
                <a:solidFill>
                  <a:schemeClr val="accent3">
                    <a:lumMod val="50000"/>
                  </a:schemeClr>
                </a:solidFill>
              </a:rPr>
              <a:t>filetimestamp</a:t>
            </a:r>
            <a:r>
              <a:rPr lang="cs-CZ" sz="800" u="sng" dirty="0" smtClean="0">
                <a:solidFill>
                  <a:schemeClr val="accent3">
                    <a:lumMod val="50000"/>
                  </a:schemeClr>
                </a:solidFill>
              </a:rPr>
              <a:t>=20050706142235</a:t>
            </a:r>
            <a:endParaRPr lang="cs-CZ" sz="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20" y="3071810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Hanau</a:t>
            </a:r>
            <a:r>
              <a:rPr lang="cs-CZ" dirty="0" smtClean="0"/>
              <a:t>    -      Berlin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72264" y="3143248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Hanau</a:t>
            </a:r>
            <a:r>
              <a:rPr lang="cs-CZ" dirty="0" smtClean="0"/>
              <a:t>     -    Berlin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643470"/>
          </a:xfrm>
        </p:spPr>
        <p:txBody>
          <a:bodyPr/>
          <a:lstStyle/>
          <a:p>
            <a:pPr>
              <a:buClr>
                <a:schemeClr val="tx1"/>
              </a:buClr>
              <a:buNone/>
            </a:pPr>
            <a:r>
              <a:rPr lang="cs-CZ" dirty="0" smtClean="0"/>
              <a:t> </a:t>
            </a:r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cs-CZ" dirty="0" smtClean="0"/>
              <a:t> </a:t>
            </a:r>
            <a:r>
              <a:rPr lang="cs-CZ" dirty="0" err="1" smtClean="0"/>
              <a:t>Bedeutende</a:t>
            </a:r>
            <a:r>
              <a:rPr lang="cs-CZ" dirty="0" smtClean="0"/>
              <a:t> </a:t>
            </a:r>
            <a:r>
              <a:rPr lang="cs-CZ" dirty="0" err="1" smtClean="0"/>
              <a:t>Persönlichkeiten</a:t>
            </a:r>
            <a:r>
              <a:rPr lang="cs-CZ" dirty="0" smtClean="0"/>
              <a:t> der </a:t>
            </a:r>
            <a:r>
              <a:rPr lang="cs-CZ" dirty="0" err="1" smtClean="0"/>
              <a:t>europäischen</a:t>
            </a:r>
            <a:r>
              <a:rPr lang="cs-CZ" dirty="0" smtClean="0"/>
              <a:t>     </a:t>
            </a:r>
          </a:p>
          <a:p>
            <a:pPr>
              <a:buClr>
                <a:schemeClr val="tx1"/>
              </a:buClr>
              <a:buNone/>
            </a:pPr>
            <a:r>
              <a:rPr lang="cs-CZ" dirty="0" smtClean="0"/>
              <a:t>	  </a:t>
            </a:r>
            <a:r>
              <a:rPr lang="cs-CZ" dirty="0" err="1" smtClean="0"/>
              <a:t>Kulturgeschichte</a:t>
            </a:r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cs-CZ" dirty="0" smtClean="0"/>
              <a:t>  </a:t>
            </a:r>
            <a:r>
              <a:rPr lang="cs-CZ" dirty="0" err="1" smtClean="0"/>
              <a:t>Sammler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Volksmärchen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Sagen</a:t>
            </a:r>
            <a:endParaRPr lang="cs-CZ" dirty="0" smtClean="0"/>
          </a:p>
          <a:p>
            <a:pPr>
              <a:buClr>
                <a:schemeClr val="tx1"/>
              </a:buClr>
              <a:buNone/>
            </a:pPr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cs-CZ" dirty="0" smtClean="0"/>
              <a:t>  </a:t>
            </a:r>
            <a:r>
              <a:rPr lang="cs-CZ" dirty="0" err="1" smtClean="0"/>
              <a:t>Sprachwissenschaftler</a:t>
            </a:r>
            <a:endParaRPr lang="cs-CZ" dirty="0" smtClean="0"/>
          </a:p>
          <a:p>
            <a:pPr>
              <a:buClr>
                <a:schemeClr val="tx1"/>
              </a:buClr>
              <a:buNone/>
            </a:pPr>
            <a:endParaRPr lang="cs-CZ" dirty="0" smtClean="0"/>
          </a:p>
          <a:p>
            <a:pPr>
              <a:buClr>
                <a:schemeClr val="tx1"/>
              </a:buClr>
              <a:buFont typeface="Wingdings" pitchFamily="2" charset="2"/>
              <a:buChar char="ü"/>
            </a:pPr>
            <a:r>
              <a:rPr lang="cs-CZ" dirty="0" smtClean="0"/>
              <a:t>  </a:t>
            </a:r>
            <a:r>
              <a:rPr lang="cs-CZ" dirty="0" err="1" smtClean="0"/>
              <a:t>Mitbegründer</a:t>
            </a:r>
            <a:r>
              <a:rPr lang="cs-CZ" dirty="0" smtClean="0"/>
              <a:t> der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Philologie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490650"/>
          </a:xfrm>
        </p:spPr>
        <p:txBody>
          <a:bodyPr/>
          <a:lstStyle/>
          <a:p>
            <a:pPr algn="ctr"/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waren</a:t>
            </a:r>
            <a:r>
              <a:rPr lang="cs-CZ" dirty="0" smtClean="0"/>
              <a:t> </a:t>
            </a:r>
            <a:r>
              <a:rPr lang="cs-CZ" dirty="0" err="1" smtClean="0"/>
              <a:t>Brüder</a:t>
            </a:r>
            <a:r>
              <a:rPr lang="cs-CZ" dirty="0" smtClean="0"/>
              <a:t> </a:t>
            </a:r>
            <a:r>
              <a:rPr lang="cs-CZ" dirty="0" err="1" smtClean="0"/>
              <a:t>Grimm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 2" pitchFamily="18" charset="2"/>
              <a:buChar char=""/>
            </a:pPr>
            <a:r>
              <a:rPr lang="cs-CZ" dirty="0" err="1" smtClean="0"/>
              <a:t>Große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r>
              <a:rPr lang="cs-CZ" dirty="0" smtClean="0"/>
              <a:t> – </a:t>
            </a:r>
            <a:r>
              <a:rPr lang="cs-CZ" dirty="0" err="1" smtClean="0"/>
              <a:t>insgesamt</a:t>
            </a:r>
            <a:r>
              <a:rPr lang="cs-CZ" dirty="0" smtClean="0"/>
              <a:t> 9 </a:t>
            </a:r>
            <a:r>
              <a:rPr lang="cs-CZ" dirty="0" err="1" smtClean="0"/>
              <a:t>Geschwister</a:t>
            </a:r>
            <a:endParaRPr lang="cs-CZ" dirty="0" smtClean="0"/>
          </a:p>
          <a:p>
            <a:pPr>
              <a:buClr>
                <a:schemeClr val="tx1"/>
              </a:buClr>
              <a:buFont typeface="Wingdings 2" pitchFamily="18" charset="2"/>
              <a:buChar char=""/>
            </a:pPr>
            <a:r>
              <a:rPr lang="cs-CZ" dirty="0" err="1" smtClean="0"/>
              <a:t>Jacob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Wilhelm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ganze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r>
              <a:rPr lang="cs-CZ" dirty="0" smtClean="0"/>
              <a:t> </a:t>
            </a:r>
            <a:r>
              <a:rPr lang="cs-CZ" dirty="0" err="1" smtClean="0"/>
              <a:t>unzertrennlich</a:t>
            </a:r>
            <a:endParaRPr lang="cs-CZ" dirty="0" smtClean="0"/>
          </a:p>
          <a:p>
            <a:pPr>
              <a:buClr>
                <a:schemeClr val="tx1"/>
              </a:buClr>
              <a:buFont typeface="Wingdings 2" pitchFamily="18" charset="2"/>
              <a:buChar char=""/>
            </a:pPr>
            <a:r>
              <a:rPr lang="cs-CZ" dirty="0" smtClean="0"/>
              <a:t> </a:t>
            </a:r>
            <a:r>
              <a:rPr lang="cs-CZ" dirty="0" err="1" smtClean="0"/>
              <a:t>Kindheit</a:t>
            </a:r>
            <a:r>
              <a:rPr lang="cs-CZ" dirty="0" smtClean="0"/>
              <a:t> in </a:t>
            </a:r>
            <a:r>
              <a:rPr lang="cs-CZ" dirty="0" err="1" smtClean="0"/>
              <a:t>Hanau</a:t>
            </a:r>
            <a:r>
              <a:rPr lang="cs-CZ" dirty="0" smtClean="0"/>
              <a:t> </a:t>
            </a:r>
            <a:r>
              <a:rPr lang="cs-CZ" dirty="0" err="1" smtClean="0"/>
              <a:t>voll</a:t>
            </a:r>
            <a:r>
              <a:rPr lang="cs-CZ" dirty="0" smtClean="0"/>
              <a:t> </a:t>
            </a:r>
            <a:r>
              <a:rPr lang="cs-CZ" dirty="0" err="1" smtClean="0"/>
              <a:t>Liebe</a:t>
            </a:r>
            <a:r>
              <a:rPr lang="cs-CZ" dirty="0" smtClean="0"/>
              <a:t>, </a:t>
            </a:r>
            <a:r>
              <a:rPr lang="cs-CZ" dirty="0" err="1" smtClean="0"/>
              <a:t>Freude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Fürsorge</a:t>
            </a:r>
            <a:endParaRPr lang="cs-CZ" dirty="0" smtClean="0"/>
          </a:p>
          <a:p>
            <a:pPr>
              <a:buClr>
                <a:schemeClr val="tx1"/>
              </a:buClr>
              <a:buFont typeface="Wingdings 2" pitchFamily="18" charset="2"/>
              <a:buChar char=""/>
            </a:pPr>
            <a:r>
              <a:rPr lang="cs-CZ" dirty="0" err="1" smtClean="0"/>
              <a:t>Besuch</a:t>
            </a:r>
            <a:r>
              <a:rPr lang="cs-CZ" dirty="0" smtClean="0"/>
              <a:t> des </a:t>
            </a:r>
            <a:r>
              <a:rPr lang="cs-CZ" dirty="0" err="1" smtClean="0"/>
              <a:t>Friedrichsgymnasiums</a:t>
            </a:r>
            <a:r>
              <a:rPr lang="cs-CZ" dirty="0" smtClean="0"/>
              <a:t> in </a:t>
            </a:r>
            <a:r>
              <a:rPr lang="cs-CZ" dirty="0" err="1" smtClean="0"/>
              <a:t>Kassel</a:t>
            </a:r>
            <a:endParaRPr lang="cs-CZ" dirty="0" smtClean="0"/>
          </a:p>
          <a:p>
            <a:pPr>
              <a:buClr>
                <a:schemeClr val="tx1"/>
              </a:buClr>
              <a:buFont typeface="Wingdings 2" pitchFamily="18" charset="2"/>
              <a:buChar char=""/>
            </a:pPr>
            <a:r>
              <a:rPr lang="cs-CZ" dirty="0" err="1" smtClean="0"/>
              <a:t>Jurastudium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Universität</a:t>
            </a:r>
            <a:r>
              <a:rPr lang="cs-CZ" dirty="0" smtClean="0"/>
              <a:t> in </a:t>
            </a:r>
            <a:r>
              <a:rPr lang="cs-CZ" dirty="0" err="1" smtClean="0"/>
              <a:t>Marburg</a:t>
            </a:r>
            <a:endParaRPr lang="cs-CZ" dirty="0" smtClean="0"/>
          </a:p>
          <a:p>
            <a:pPr>
              <a:buClr>
                <a:schemeClr val="tx1"/>
              </a:buClr>
              <a:buFont typeface="Wingdings 2" pitchFamily="18" charset="2"/>
              <a:buChar char=""/>
            </a:pPr>
            <a:r>
              <a:rPr lang="cs-CZ" dirty="0" err="1" smtClean="0"/>
              <a:t>Professoren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Universität</a:t>
            </a:r>
            <a:r>
              <a:rPr lang="cs-CZ" dirty="0" smtClean="0"/>
              <a:t> in </a:t>
            </a:r>
            <a:r>
              <a:rPr lang="cs-CZ" dirty="0" err="1" smtClean="0"/>
              <a:t>Kassel</a:t>
            </a:r>
            <a:endParaRPr lang="cs-CZ" dirty="0" smtClean="0"/>
          </a:p>
          <a:p>
            <a:pPr>
              <a:buClr>
                <a:schemeClr val="tx1"/>
              </a:buClr>
              <a:buFont typeface="Wingdings 2" pitchFamily="18" charset="2"/>
              <a:buChar char=""/>
            </a:pPr>
            <a:r>
              <a:rPr lang="cs-CZ" dirty="0" smtClean="0"/>
              <a:t>Um 1840 </a:t>
            </a:r>
            <a:r>
              <a:rPr lang="cs-CZ" dirty="0" err="1" smtClean="0"/>
              <a:t>leben</a:t>
            </a:r>
            <a:r>
              <a:rPr lang="cs-CZ" dirty="0" smtClean="0"/>
              <a:t> </a:t>
            </a:r>
            <a:r>
              <a:rPr lang="cs-CZ" dirty="0" err="1" smtClean="0"/>
              <a:t>beide</a:t>
            </a:r>
            <a:r>
              <a:rPr lang="cs-CZ" dirty="0" smtClean="0"/>
              <a:t> in Berlin</a:t>
            </a:r>
          </a:p>
          <a:p>
            <a:pPr>
              <a:buClr>
                <a:schemeClr val="tx1"/>
              </a:buClr>
              <a:buFont typeface="Wingdings 2" pitchFamily="18" charset="2"/>
              <a:buChar char=""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ganze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r>
              <a:rPr lang="cs-CZ" dirty="0" smtClean="0"/>
              <a:t> – </a:t>
            </a:r>
            <a:r>
              <a:rPr lang="cs-CZ" dirty="0" err="1" smtClean="0"/>
              <a:t>Sammeln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Märchen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Sagen</a:t>
            </a:r>
            <a:r>
              <a:rPr lang="cs-CZ" dirty="0" smtClean="0"/>
              <a:t> in </a:t>
            </a:r>
            <a:r>
              <a:rPr lang="cs-CZ" dirty="0" err="1" smtClean="0"/>
              <a:t>mündlich</a:t>
            </a:r>
            <a:r>
              <a:rPr lang="cs-CZ" dirty="0" smtClean="0"/>
              <a:t> </a:t>
            </a:r>
            <a:r>
              <a:rPr lang="cs-CZ" dirty="0" err="1" smtClean="0"/>
              <a:t>überlieferter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endParaRPr lang="cs-CZ" dirty="0" smtClean="0"/>
          </a:p>
          <a:p>
            <a:pPr>
              <a:buClr>
                <a:schemeClr val="tx1"/>
              </a:buClr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err="1" smtClean="0"/>
              <a:t>Kinder</a:t>
            </a:r>
            <a:r>
              <a:rPr lang="cs-CZ" i="1" dirty="0" smtClean="0"/>
              <a:t>-</a:t>
            </a:r>
            <a:r>
              <a:rPr lang="cs-CZ" i="1" dirty="0" err="1" smtClean="0"/>
              <a:t>und</a:t>
            </a:r>
            <a:r>
              <a:rPr lang="cs-CZ" i="1" dirty="0" smtClean="0"/>
              <a:t> </a:t>
            </a:r>
            <a:r>
              <a:rPr lang="cs-CZ" i="1" dirty="0" err="1" smtClean="0"/>
              <a:t>Hausmärchen</a:t>
            </a:r>
            <a:endParaRPr lang="cs-CZ" i="1" dirty="0" smtClean="0"/>
          </a:p>
          <a:p>
            <a:pPr>
              <a:buNone/>
            </a:pPr>
            <a:r>
              <a:rPr lang="cs-CZ" i="1" dirty="0" err="1" smtClean="0"/>
              <a:t>Deutsche</a:t>
            </a:r>
            <a:r>
              <a:rPr lang="cs-CZ" i="1" dirty="0" smtClean="0"/>
              <a:t> </a:t>
            </a:r>
            <a:r>
              <a:rPr lang="cs-CZ" i="1" dirty="0" err="1" smtClean="0"/>
              <a:t>Sagen</a:t>
            </a:r>
            <a:endParaRPr lang="cs-CZ" i="1" dirty="0" smtClean="0"/>
          </a:p>
          <a:p>
            <a:pPr>
              <a:buNone/>
            </a:pPr>
            <a:r>
              <a:rPr lang="cs-CZ" i="1" dirty="0" err="1" smtClean="0"/>
              <a:t>Deutsches</a:t>
            </a:r>
            <a:r>
              <a:rPr lang="cs-CZ" i="1" dirty="0" smtClean="0"/>
              <a:t> </a:t>
            </a:r>
            <a:r>
              <a:rPr lang="cs-CZ" i="1" dirty="0" err="1" smtClean="0"/>
              <a:t>Wörterbuch</a:t>
            </a:r>
            <a:endParaRPr lang="cs-CZ" i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err="1" smtClean="0"/>
              <a:t>Jacob</a:t>
            </a:r>
            <a:r>
              <a:rPr lang="cs-CZ" sz="3600" dirty="0" smtClean="0"/>
              <a:t> </a:t>
            </a:r>
            <a:r>
              <a:rPr lang="cs-CZ" sz="3600" dirty="0" err="1" smtClean="0"/>
              <a:t>Grimm</a:t>
            </a:r>
            <a:r>
              <a:rPr lang="cs-CZ" sz="3600" dirty="0" smtClean="0"/>
              <a:t>:</a:t>
            </a:r>
          </a:p>
          <a:p>
            <a:pPr>
              <a:buNone/>
            </a:pPr>
            <a:r>
              <a:rPr lang="cs-CZ" sz="3600" dirty="0" smtClean="0"/>
              <a:t>		</a:t>
            </a:r>
            <a:r>
              <a:rPr lang="cs-CZ" i="1" dirty="0" err="1" smtClean="0"/>
              <a:t>Deutsche</a:t>
            </a:r>
            <a:r>
              <a:rPr lang="cs-CZ" i="1" dirty="0" smtClean="0"/>
              <a:t> </a:t>
            </a:r>
            <a:r>
              <a:rPr lang="cs-CZ" i="1" dirty="0" err="1" smtClean="0"/>
              <a:t>Grammatik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285884"/>
          </a:xfrm>
        </p:spPr>
        <p:txBody>
          <a:bodyPr>
            <a:noAutofit/>
          </a:bodyPr>
          <a:lstStyle/>
          <a:p>
            <a:r>
              <a:rPr lang="cs-CZ" sz="3600" b="1" dirty="0" err="1" smtClean="0"/>
              <a:t>Gemeinsame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Werke</a:t>
            </a:r>
            <a:r>
              <a:rPr lang="cs-CZ" sz="3600" b="1" dirty="0" smtClean="0"/>
              <a:t>:</a:t>
            </a:r>
            <a:br>
              <a:rPr lang="cs-CZ" sz="3600" b="1" dirty="0" smtClean="0"/>
            </a:br>
            <a:endParaRPr lang="cs-CZ" sz="3600" b="1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928670"/>
            <a:ext cx="2143140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214554"/>
            <a:ext cx="2000264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 flipH="1">
            <a:off x="6429388" y="3429000"/>
            <a:ext cx="207170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u="sng" dirty="0" smtClean="0">
                <a:solidFill>
                  <a:schemeClr val="accent5">
                    <a:lumMod val="75000"/>
                  </a:schemeClr>
                </a:solidFill>
              </a:rPr>
              <a:t>2.http://de.</a:t>
            </a:r>
            <a:r>
              <a:rPr lang="cs-CZ" sz="400" u="sng" dirty="0" err="1" smtClean="0">
                <a:solidFill>
                  <a:schemeClr val="accent5">
                    <a:lumMod val="75000"/>
                  </a:schemeClr>
                </a:solidFill>
              </a:rPr>
              <a:t>wikipedia.org</a:t>
            </a:r>
            <a:r>
              <a:rPr lang="cs-CZ" sz="400" u="sng" dirty="0" smtClean="0">
                <a:solidFill>
                  <a:schemeClr val="accent5">
                    <a:lumMod val="75000"/>
                  </a:schemeClr>
                </a:solidFill>
              </a:rPr>
              <a:t>/w/index.</a:t>
            </a:r>
            <a:r>
              <a:rPr lang="cs-CZ" sz="400" u="sng" dirty="0" err="1" smtClean="0">
                <a:solidFill>
                  <a:schemeClr val="accent5">
                    <a:lumMod val="75000"/>
                  </a:schemeClr>
                </a:solidFill>
              </a:rPr>
              <a:t>php</a:t>
            </a:r>
            <a:r>
              <a:rPr lang="cs-CZ" sz="400" u="sng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  <a:r>
              <a:rPr lang="cs-CZ" sz="400" u="sng" dirty="0" err="1" smtClean="0">
                <a:solidFill>
                  <a:schemeClr val="accent5">
                    <a:lumMod val="75000"/>
                  </a:schemeClr>
                </a:solidFill>
              </a:rPr>
              <a:t>title</a:t>
            </a:r>
            <a:r>
              <a:rPr lang="cs-CZ" sz="400" u="sng" dirty="0" smtClean="0">
                <a:solidFill>
                  <a:schemeClr val="accent5">
                    <a:lumMod val="75000"/>
                  </a:schemeClr>
                </a:solidFill>
              </a:rPr>
              <a:t>=</a:t>
            </a:r>
            <a:r>
              <a:rPr lang="cs-CZ" sz="400" u="sng" dirty="0" err="1" smtClean="0">
                <a:solidFill>
                  <a:schemeClr val="accent5">
                    <a:lumMod val="75000"/>
                  </a:schemeClr>
                </a:solidFill>
              </a:rPr>
              <a:t>Datei</a:t>
            </a:r>
            <a:r>
              <a:rPr lang="cs-CZ" sz="400" u="sng" dirty="0" smtClean="0">
                <a:solidFill>
                  <a:schemeClr val="accent5">
                    <a:lumMod val="75000"/>
                  </a:schemeClr>
                </a:solidFill>
              </a:rPr>
              <a:t>:</a:t>
            </a:r>
            <a:r>
              <a:rPr lang="cs-CZ" sz="400" u="sng" dirty="0" err="1" smtClean="0">
                <a:solidFill>
                  <a:schemeClr val="accent5">
                    <a:lumMod val="75000"/>
                  </a:schemeClr>
                </a:solidFill>
              </a:rPr>
              <a:t>Deutsches</a:t>
            </a:r>
            <a:r>
              <a:rPr lang="cs-CZ" sz="400" u="sng" dirty="0" smtClean="0">
                <a:solidFill>
                  <a:schemeClr val="accent5">
                    <a:lumMod val="75000"/>
                  </a:schemeClr>
                </a:solidFill>
              </a:rPr>
              <a:t>_W%C3%B6rterbuch_</a:t>
            </a:r>
            <a:r>
              <a:rPr lang="cs-CZ" sz="400" u="sng" dirty="0" err="1" smtClean="0">
                <a:solidFill>
                  <a:schemeClr val="accent5">
                    <a:lumMod val="75000"/>
                  </a:schemeClr>
                </a:solidFill>
              </a:rPr>
              <a:t>Grimm</a:t>
            </a:r>
            <a:r>
              <a:rPr lang="cs-CZ" sz="400" u="sng" dirty="0" smtClean="0">
                <a:solidFill>
                  <a:schemeClr val="accent5">
                    <a:lumMod val="75000"/>
                  </a:schemeClr>
                </a:solidFill>
              </a:rPr>
              <a:t>_-_</a:t>
            </a:r>
            <a:r>
              <a:rPr lang="cs-CZ" sz="400" u="sng" dirty="0" err="1" smtClean="0">
                <a:solidFill>
                  <a:schemeClr val="accent5">
                    <a:lumMod val="75000"/>
                  </a:schemeClr>
                </a:solidFill>
              </a:rPr>
              <a:t>Titel</a:t>
            </a:r>
            <a:r>
              <a:rPr lang="cs-CZ" sz="400" u="sng" dirty="0" smtClean="0">
                <a:solidFill>
                  <a:schemeClr val="accent5">
                    <a:lumMod val="75000"/>
                  </a:schemeClr>
                </a:solidFill>
              </a:rPr>
              <a:t>_Band_1.png&amp;</a:t>
            </a:r>
            <a:r>
              <a:rPr lang="cs-CZ" sz="400" u="sng" dirty="0" err="1" smtClean="0">
                <a:solidFill>
                  <a:schemeClr val="accent5">
                    <a:lumMod val="75000"/>
                  </a:schemeClr>
                </a:solidFill>
              </a:rPr>
              <a:t>filetimestamp</a:t>
            </a:r>
            <a:r>
              <a:rPr lang="cs-CZ" sz="400" u="sng" dirty="0" smtClean="0">
                <a:solidFill>
                  <a:schemeClr val="accent5">
                    <a:lumMod val="75000"/>
                  </a:schemeClr>
                </a:solidFill>
              </a:rPr>
              <a:t>=20120316214211</a:t>
            </a:r>
            <a:endParaRPr lang="cs-CZ" sz="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4810" y="4714884"/>
            <a:ext cx="207170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u="sng" dirty="0" smtClean="0"/>
              <a:t>3. http://upload.wikimedia.org/wikipedia/commons/8/8c/Grimm%27s_Kinder-_und_Hausm%C3%A4rchen%2C_Erster_Theil_(1812).cover.jpg</a:t>
            </a:r>
            <a:endParaRPr lang="cs-CZ" sz="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Heutige</a:t>
            </a:r>
            <a:r>
              <a:rPr lang="cs-CZ" dirty="0" smtClean="0"/>
              <a:t> </a:t>
            </a:r>
            <a:r>
              <a:rPr lang="cs-CZ" dirty="0" err="1" smtClean="0"/>
              <a:t>Begegnungen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428604"/>
            <a:ext cx="2428892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4071942"/>
            <a:ext cx="3643338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12" y="1500174"/>
            <a:ext cx="3286148" cy="20307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2571744"/>
            <a:ext cx="2428892" cy="3214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786050" y="3571876"/>
            <a:ext cx="22860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Grimm</a:t>
            </a:r>
            <a:r>
              <a:rPr lang="cs-CZ" sz="1600" dirty="0" smtClean="0"/>
              <a:t>-Museum </a:t>
            </a:r>
            <a:r>
              <a:rPr lang="cs-CZ" sz="1600" dirty="0" err="1" smtClean="0"/>
              <a:t>Kassel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4612" y="3357562"/>
            <a:ext cx="321471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5. http://de.</a:t>
            </a:r>
            <a:r>
              <a:rPr lang="cs-CZ" sz="400" u="sng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wikipedia.org</a:t>
            </a:r>
            <a:r>
              <a:rPr lang="cs-CZ" sz="400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/w/index.</a:t>
            </a:r>
            <a:r>
              <a:rPr lang="cs-CZ" sz="400" u="sng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php</a:t>
            </a:r>
            <a:r>
              <a:rPr lang="cs-CZ" sz="400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?</a:t>
            </a:r>
            <a:r>
              <a:rPr lang="cs-CZ" sz="400" u="sng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title</a:t>
            </a:r>
            <a:r>
              <a:rPr lang="cs-CZ" sz="400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=</a:t>
            </a:r>
            <a:r>
              <a:rPr lang="cs-CZ" sz="400" u="sng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Datei</a:t>
            </a:r>
            <a:r>
              <a:rPr lang="cs-CZ" sz="400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:</a:t>
            </a:r>
            <a:r>
              <a:rPr lang="cs-CZ" sz="400" u="sng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Kassel</a:t>
            </a:r>
            <a:r>
              <a:rPr lang="cs-CZ" sz="400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_</a:t>
            </a:r>
            <a:r>
              <a:rPr lang="cs-CZ" sz="400" u="sng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Palais</a:t>
            </a:r>
            <a:r>
              <a:rPr lang="cs-CZ" sz="400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_</a:t>
            </a:r>
            <a:r>
              <a:rPr lang="cs-CZ" sz="400" u="sng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Bellevue</a:t>
            </a:r>
            <a:r>
              <a:rPr lang="cs-CZ" sz="400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_012009.jpg&amp;</a:t>
            </a:r>
            <a:r>
              <a:rPr lang="cs-CZ" sz="400" u="sng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filetimestamp</a:t>
            </a:r>
            <a:r>
              <a:rPr lang="cs-CZ" sz="400" u="sng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=20090718145152,Autor:</a:t>
            </a:r>
            <a:r>
              <a:rPr lang="cs-CZ" sz="400" dirty="0" err="1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Hagen</a:t>
            </a:r>
            <a:r>
              <a:rPr lang="cs-CZ" sz="4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+</a:t>
            </a:r>
            <a:r>
              <a:rPr lang="cs-CZ" sz="400" dirty="0" err="1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Tine</a:t>
            </a:r>
            <a:r>
              <a:rPr lang="cs-CZ" sz="4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Graf </a:t>
            </a:r>
            <a:r>
              <a:rPr lang="cs-CZ" sz="400" dirty="0" err="1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from</a:t>
            </a:r>
            <a:r>
              <a:rPr lang="cs-CZ" sz="4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France,licence CC BY-SA</a:t>
            </a:r>
            <a:endParaRPr lang="cs-CZ" sz="400" dirty="0">
              <a:solidFill>
                <a:schemeClr val="bg2">
                  <a:lumMod val="40000"/>
                  <a:lumOff val="60000"/>
                </a:schemeClr>
              </a:solidFill>
              <a:latin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57864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357826"/>
            <a:ext cx="2500330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4. autor:Dr. </a:t>
            </a:r>
            <a:r>
              <a:rPr lang="cs-CZ" sz="500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Meierhofer</a:t>
            </a:r>
            <a:r>
              <a:rPr lang="cs-CZ" sz="5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,14.08.2006,licence </a:t>
            </a:r>
            <a:r>
              <a:rPr lang="cs-CZ" sz="500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Creative</a:t>
            </a:r>
            <a:r>
              <a:rPr lang="cs-CZ" sz="5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500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Commons</a:t>
            </a:r>
            <a:r>
              <a:rPr lang="cs-CZ" sz="5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,BY-SA,</a:t>
            </a:r>
            <a:r>
              <a:rPr lang="cs-CZ" sz="500" u="sng" dirty="0" smtClean="0">
                <a:solidFill>
                  <a:schemeClr val="bg1">
                    <a:lumMod val="50000"/>
                    <a:lumOff val="50000"/>
                  </a:schemeClr>
                </a:solidFill>
                <a:hlinkClick r:id="rId6"/>
              </a:rPr>
              <a:t> </a:t>
            </a:r>
            <a:r>
              <a:rPr lang="cs-CZ" sz="500" u="sng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http://de.</a:t>
            </a:r>
            <a:r>
              <a:rPr lang="cs-CZ" sz="500" u="sng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wikipedia.org</a:t>
            </a:r>
            <a:r>
              <a:rPr lang="cs-CZ" sz="500" u="sng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/w/index.</a:t>
            </a:r>
            <a:r>
              <a:rPr lang="cs-CZ" sz="500" u="sng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php</a:t>
            </a:r>
            <a:r>
              <a:rPr lang="cs-CZ" sz="500" u="sng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?</a:t>
            </a:r>
            <a:r>
              <a:rPr lang="cs-CZ" sz="500" u="sng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title</a:t>
            </a:r>
            <a:r>
              <a:rPr lang="cs-CZ" sz="500" u="sng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=</a:t>
            </a:r>
            <a:r>
              <a:rPr lang="cs-CZ" sz="500" u="sng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Datei</a:t>
            </a:r>
            <a:r>
              <a:rPr lang="cs-CZ" sz="500" u="sng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:</a:t>
            </a:r>
            <a:r>
              <a:rPr lang="cs-CZ" sz="500" u="sng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Grimm</a:t>
            </a:r>
            <a:r>
              <a:rPr lang="cs-CZ" sz="500" u="sng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-</a:t>
            </a:r>
            <a:r>
              <a:rPr lang="cs-CZ" sz="500" u="sng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Hanau.JPG</a:t>
            </a:r>
            <a:r>
              <a:rPr lang="cs-CZ" sz="500" u="sng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&amp;</a:t>
            </a:r>
            <a:r>
              <a:rPr lang="cs-CZ" sz="500" u="sng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filetimestamp</a:t>
            </a:r>
            <a:r>
              <a:rPr lang="cs-CZ" sz="500" u="sng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=20060816172508</a:t>
            </a:r>
            <a:endParaRPr lang="cs-CZ" sz="500" dirty="0" smtClean="0">
              <a:solidFill>
                <a:schemeClr val="bg1">
                  <a:lumMod val="50000"/>
                  <a:lumOff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86512" y="3429000"/>
            <a:ext cx="235745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 smtClean="0"/>
              <a:t>6.</a:t>
            </a:r>
            <a:r>
              <a:rPr lang="cs-CZ" sz="400" u="sng" dirty="0" smtClean="0">
                <a:hlinkClick r:id="rId7"/>
              </a:rPr>
              <a:t> </a:t>
            </a:r>
            <a:r>
              <a:rPr lang="cs-CZ" sz="400" u="sng" dirty="0" smtClean="0"/>
              <a:t>h</a:t>
            </a:r>
            <a:r>
              <a:rPr lang="cs-CZ" sz="400" u="sng" dirty="0" smtClean="0">
                <a:solidFill>
                  <a:schemeClr val="tx1">
                    <a:lumMod val="75000"/>
                  </a:schemeClr>
                </a:solidFill>
              </a:rPr>
              <a:t>ttp://de.</a:t>
            </a:r>
            <a:r>
              <a:rPr lang="cs-CZ" sz="400" u="sng" dirty="0" err="1" smtClean="0">
                <a:solidFill>
                  <a:schemeClr val="tx1">
                    <a:lumMod val="75000"/>
                  </a:schemeClr>
                </a:solidFill>
              </a:rPr>
              <a:t>wikipedia.org</a:t>
            </a:r>
            <a:r>
              <a:rPr lang="cs-CZ" sz="400" u="sng" dirty="0" smtClean="0">
                <a:solidFill>
                  <a:schemeClr val="tx1">
                    <a:lumMod val="75000"/>
                  </a:schemeClr>
                </a:solidFill>
              </a:rPr>
              <a:t>/w/index.</a:t>
            </a:r>
            <a:r>
              <a:rPr lang="cs-CZ" sz="400" u="sng" dirty="0" err="1" smtClean="0">
                <a:solidFill>
                  <a:schemeClr val="tx1">
                    <a:lumMod val="75000"/>
                  </a:schemeClr>
                </a:solidFill>
              </a:rPr>
              <a:t>php</a:t>
            </a:r>
            <a:r>
              <a:rPr lang="cs-CZ" sz="400" u="sng" dirty="0" smtClean="0">
                <a:solidFill>
                  <a:schemeClr val="tx1">
                    <a:lumMod val="75000"/>
                  </a:schemeClr>
                </a:solidFill>
              </a:rPr>
              <a:t>?</a:t>
            </a:r>
            <a:r>
              <a:rPr lang="cs-CZ" sz="400" u="sng" dirty="0" err="1" smtClean="0">
                <a:solidFill>
                  <a:schemeClr val="tx1">
                    <a:lumMod val="75000"/>
                  </a:schemeClr>
                </a:solidFill>
              </a:rPr>
              <a:t>title</a:t>
            </a:r>
            <a:r>
              <a:rPr lang="cs-CZ" sz="400" u="sng" dirty="0" smtClean="0">
                <a:solidFill>
                  <a:schemeClr val="tx1">
                    <a:lumMod val="75000"/>
                  </a:schemeClr>
                </a:solidFill>
              </a:rPr>
              <a:t>=</a:t>
            </a:r>
            <a:r>
              <a:rPr lang="cs-CZ" sz="400" u="sng" dirty="0" err="1" smtClean="0">
                <a:solidFill>
                  <a:schemeClr val="tx1">
                    <a:lumMod val="75000"/>
                  </a:schemeClr>
                </a:solidFill>
              </a:rPr>
              <a:t>Datei</a:t>
            </a:r>
            <a:r>
              <a:rPr lang="cs-CZ" sz="400" u="sng" dirty="0" smtClean="0">
                <a:solidFill>
                  <a:schemeClr val="tx1">
                    <a:lumMod val="75000"/>
                  </a:schemeClr>
                </a:solidFill>
              </a:rPr>
              <a:t>:</a:t>
            </a:r>
            <a:r>
              <a:rPr lang="cs-CZ" sz="400" u="sng" dirty="0" err="1" smtClean="0">
                <a:solidFill>
                  <a:schemeClr val="tx1">
                    <a:lumMod val="75000"/>
                  </a:schemeClr>
                </a:solidFill>
              </a:rPr>
              <a:t>Hanau</a:t>
            </a:r>
            <a:r>
              <a:rPr lang="cs-CZ" sz="400" u="sng" dirty="0" smtClean="0">
                <a:solidFill>
                  <a:schemeClr val="tx1">
                    <a:lumMod val="75000"/>
                  </a:schemeClr>
                </a:solidFill>
              </a:rPr>
              <a:t>_</a:t>
            </a:r>
            <a:r>
              <a:rPr lang="cs-CZ" sz="400" u="sng" dirty="0" err="1" smtClean="0">
                <a:solidFill>
                  <a:schemeClr val="tx1">
                    <a:lumMod val="75000"/>
                  </a:schemeClr>
                </a:solidFill>
              </a:rPr>
              <a:t>Bruder</a:t>
            </a:r>
            <a:r>
              <a:rPr lang="cs-CZ" sz="400" u="sng" dirty="0" smtClean="0">
                <a:solidFill>
                  <a:schemeClr val="tx1">
                    <a:lumMod val="75000"/>
                  </a:schemeClr>
                </a:solidFill>
              </a:rPr>
              <a:t>_</a:t>
            </a:r>
            <a:r>
              <a:rPr lang="cs-CZ" sz="400" u="sng" dirty="0" err="1" smtClean="0">
                <a:solidFill>
                  <a:schemeClr val="tx1">
                    <a:lumMod val="75000"/>
                  </a:schemeClr>
                </a:solidFill>
              </a:rPr>
              <a:t>Grimm.jpg</a:t>
            </a:r>
            <a:r>
              <a:rPr lang="cs-CZ" sz="400" u="sng" dirty="0" smtClean="0">
                <a:solidFill>
                  <a:schemeClr val="tx1">
                    <a:lumMod val="75000"/>
                  </a:schemeClr>
                </a:solidFill>
              </a:rPr>
              <a:t>&amp;</a:t>
            </a:r>
            <a:r>
              <a:rPr lang="cs-CZ" sz="400" u="sng" dirty="0" err="1" smtClean="0">
                <a:solidFill>
                  <a:schemeClr val="tx1">
                    <a:lumMod val="75000"/>
                  </a:schemeClr>
                </a:solidFill>
              </a:rPr>
              <a:t>filetimestamp</a:t>
            </a:r>
            <a:r>
              <a:rPr lang="cs-CZ" sz="400" u="sng" dirty="0" smtClean="0">
                <a:solidFill>
                  <a:schemeClr val="tx1">
                    <a:lumMod val="75000"/>
                  </a:schemeClr>
                </a:solidFill>
              </a:rPr>
              <a:t>=20050728195434</a:t>
            </a:r>
            <a:endParaRPr lang="cs-CZ" sz="400" dirty="0" smtClean="0">
              <a:solidFill>
                <a:schemeClr val="tx1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15074" y="3714752"/>
            <a:ext cx="25717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Brüder</a:t>
            </a:r>
            <a:r>
              <a:rPr lang="cs-CZ" sz="1600" dirty="0" smtClean="0"/>
              <a:t> </a:t>
            </a:r>
            <a:r>
              <a:rPr lang="cs-CZ" sz="1600" dirty="0" err="1" smtClean="0"/>
              <a:t>Grimm</a:t>
            </a:r>
            <a:r>
              <a:rPr lang="cs-CZ" sz="1600" dirty="0" smtClean="0"/>
              <a:t> - </a:t>
            </a:r>
            <a:r>
              <a:rPr lang="cs-CZ" sz="1600" dirty="0" err="1" smtClean="0"/>
              <a:t>Hanau</a:t>
            </a:r>
            <a:endParaRPr lang="cs-CZ" sz="1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282" y="5929330"/>
            <a:ext cx="24288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Grimm</a:t>
            </a:r>
            <a:r>
              <a:rPr lang="cs-CZ" sz="1600" dirty="0" smtClean="0"/>
              <a:t>-</a:t>
            </a:r>
            <a:r>
              <a:rPr lang="cs-CZ" sz="1600" dirty="0" err="1" smtClean="0"/>
              <a:t>Denkmal</a:t>
            </a:r>
            <a:r>
              <a:rPr lang="cs-CZ" sz="1600" dirty="0" smtClean="0"/>
              <a:t> </a:t>
            </a:r>
            <a:r>
              <a:rPr lang="cs-CZ" sz="1600" dirty="0" err="1" smtClean="0"/>
              <a:t>Hanau</a:t>
            </a:r>
            <a:endParaRPr lang="cs-CZ" sz="1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57554" y="6215082"/>
            <a:ext cx="47149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/>
              <a:t>Grabstätte</a:t>
            </a:r>
            <a:r>
              <a:rPr lang="cs-CZ" sz="1600" dirty="0" smtClean="0"/>
              <a:t> der </a:t>
            </a:r>
            <a:r>
              <a:rPr lang="cs-CZ" sz="1600" dirty="0" err="1" smtClean="0"/>
              <a:t>Brüder</a:t>
            </a:r>
            <a:r>
              <a:rPr lang="cs-CZ" sz="1600" dirty="0" smtClean="0"/>
              <a:t> </a:t>
            </a:r>
            <a:r>
              <a:rPr lang="cs-CZ" sz="1600" dirty="0" err="1" smtClean="0"/>
              <a:t>Grimm</a:t>
            </a:r>
            <a:r>
              <a:rPr lang="cs-CZ" sz="1600" dirty="0" smtClean="0"/>
              <a:t> in </a:t>
            </a:r>
            <a:r>
              <a:rPr lang="cs-CZ" sz="1600" u="sng" dirty="0" smtClean="0"/>
              <a:t>Berlin-</a:t>
            </a:r>
            <a:r>
              <a:rPr lang="cs-CZ" sz="1600" u="sng" dirty="0" err="1" smtClean="0"/>
              <a:t>Schöneberg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71868" y="5786454"/>
            <a:ext cx="37147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 smtClean="0"/>
              <a:t>7.Autor:</a:t>
            </a:r>
            <a:r>
              <a:rPr lang="cs-CZ" sz="400" dirty="0" err="1" smtClean="0"/>
              <a:t>Avda</a:t>
            </a:r>
            <a:r>
              <a:rPr lang="cs-CZ" sz="400" dirty="0" smtClean="0"/>
              <a:t>,</a:t>
            </a:r>
            <a:r>
              <a:rPr lang="cs-CZ" sz="400" dirty="0" err="1" smtClean="0"/>
              <a:t>licenceCreative</a:t>
            </a:r>
            <a:r>
              <a:rPr lang="cs-CZ" sz="400" dirty="0" smtClean="0"/>
              <a:t> </a:t>
            </a:r>
            <a:r>
              <a:rPr lang="cs-CZ" sz="400" dirty="0" err="1" smtClean="0"/>
              <a:t>Commons</a:t>
            </a:r>
            <a:r>
              <a:rPr lang="cs-CZ" sz="400" dirty="0" smtClean="0"/>
              <a:t>,BY-SA,</a:t>
            </a:r>
            <a:r>
              <a:rPr lang="cs-CZ" sz="400" u="sng" dirty="0" smtClean="0">
                <a:hlinkClick r:id="rId8"/>
              </a:rPr>
              <a:t> </a:t>
            </a:r>
            <a:r>
              <a:rPr lang="cs-CZ" sz="400" u="sng" dirty="0" smtClean="0"/>
              <a:t>http://de.</a:t>
            </a:r>
            <a:r>
              <a:rPr lang="cs-CZ" sz="400" u="sng" dirty="0" err="1" smtClean="0"/>
              <a:t>wikipedia.org</a:t>
            </a:r>
            <a:r>
              <a:rPr lang="cs-CZ" sz="400" u="sng" dirty="0" smtClean="0"/>
              <a:t>/w/index.</a:t>
            </a:r>
            <a:r>
              <a:rPr lang="cs-CZ" sz="400" u="sng" dirty="0" err="1" smtClean="0"/>
              <a:t>php</a:t>
            </a:r>
            <a:r>
              <a:rPr lang="cs-CZ" sz="400" u="sng" dirty="0" smtClean="0"/>
              <a:t>?</a:t>
            </a:r>
            <a:r>
              <a:rPr lang="cs-CZ" sz="400" u="sng" dirty="0" err="1" smtClean="0"/>
              <a:t>title</a:t>
            </a:r>
            <a:r>
              <a:rPr lang="cs-CZ" sz="400" u="sng" dirty="0" smtClean="0"/>
              <a:t>=</a:t>
            </a:r>
            <a:r>
              <a:rPr lang="cs-CZ" sz="400" u="sng" dirty="0" err="1" smtClean="0"/>
              <a:t>Datei</a:t>
            </a:r>
            <a:r>
              <a:rPr lang="cs-CZ" sz="400" u="sng" dirty="0" smtClean="0"/>
              <a:t>:</a:t>
            </a:r>
            <a:r>
              <a:rPr lang="cs-CZ" sz="400" u="sng" dirty="0" err="1" smtClean="0"/>
              <a:t>Graves</a:t>
            </a:r>
            <a:r>
              <a:rPr lang="cs-CZ" sz="400" u="sng" dirty="0" smtClean="0"/>
              <a:t>_</a:t>
            </a:r>
            <a:r>
              <a:rPr lang="cs-CZ" sz="400" u="sng" dirty="0" err="1" smtClean="0"/>
              <a:t>of</a:t>
            </a:r>
            <a:r>
              <a:rPr lang="cs-CZ" sz="400" u="sng" dirty="0" smtClean="0"/>
              <a:t>_</a:t>
            </a:r>
            <a:r>
              <a:rPr lang="cs-CZ" sz="400" u="sng" dirty="0" err="1" smtClean="0"/>
              <a:t>the</a:t>
            </a:r>
            <a:r>
              <a:rPr lang="cs-CZ" sz="400" u="sng" dirty="0" smtClean="0"/>
              <a:t>_</a:t>
            </a:r>
            <a:r>
              <a:rPr lang="cs-CZ" sz="400" u="sng" dirty="0" err="1" smtClean="0"/>
              <a:t>Brothers</a:t>
            </a:r>
            <a:r>
              <a:rPr lang="cs-CZ" sz="400" u="sng" dirty="0" smtClean="0"/>
              <a:t>_</a:t>
            </a:r>
            <a:r>
              <a:rPr lang="cs-CZ" sz="400" u="sng" dirty="0" err="1" smtClean="0"/>
              <a:t>Grimm</a:t>
            </a:r>
            <a:r>
              <a:rPr lang="cs-CZ" sz="400" u="sng" dirty="0" smtClean="0"/>
              <a:t>_</a:t>
            </a:r>
            <a:r>
              <a:rPr lang="cs-CZ" sz="400" u="sng" dirty="0" err="1" smtClean="0"/>
              <a:t>at</a:t>
            </a:r>
            <a:r>
              <a:rPr lang="cs-CZ" sz="400" u="sng" dirty="0" smtClean="0"/>
              <a:t>_Alter_St.-</a:t>
            </a:r>
            <a:r>
              <a:rPr lang="cs-CZ" sz="400" u="sng" dirty="0" err="1" smtClean="0"/>
              <a:t>Matth</a:t>
            </a:r>
            <a:r>
              <a:rPr lang="cs-CZ" sz="400" u="sng" dirty="0" smtClean="0"/>
              <a:t>%C3%A4us-</a:t>
            </a:r>
            <a:r>
              <a:rPr lang="cs-CZ" sz="400" u="sng" dirty="0" err="1" smtClean="0"/>
              <a:t>Kirchhof</a:t>
            </a:r>
            <a:r>
              <a:rPr lang="cs-CZ" sz="400" u="sng" dirty="0" smtClean="0"/>
              <a:t>_Berlin_2012.jpg&amp;</a:t>
            </a:r>
            <a:r>
              <a:rPr lang="cs-CZ" sz="400" u="sng" dirty="0" err="1" smtClean="0"/>
              <a:t>filetimestamp</a:t>
            </a:r>
            <a:r>
              <a:rPr lang="cs-CZ" sz="400" u="sng" dirty="0" smtClean="0"/>
              <a:t>=20120227143702</a:t>
            </a:r>
            <a:endParaRPr lang="cs-CZ" sz="400" dirty="0" smtClean="0"/>
          </a:p>
          <a:p>
            <a:r>
              <a:rPr lang="cs-CZ" sz="800" dirty="0" smtClean="0"/>
              <a:t>,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071678"/>
            <a:ext cx="3686172" cy="4572000"/>
          </a:xfrm>
        </p:spPr>
        <p:txBody>
          <a:bodyPr/>
          <a:lstStyle/>
          <a:p>
            <a:pPr>
              <a:buClr>
                <a:schemeClr val="tx1"/>
              </a:buClr>
              <a:buNone/>
            </a:pPr>
            <a:r>
              <a:rPr lang="cs-CZ" sz="2800" dirty="0" err="1" smtClean="0"/>
              <a:t>Schneewittchen</a:t>
            </a: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dirty="0" err="1" smtClean="0"/>
              <a:t>Rotkäppchen</a:t>
            </a: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dirty="0" err="1" smtClean="0"/>
              <a:t>Dornröschen</a:t>
            </a: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dirty="0" smtClean="0"/>
              <a:t>Der </a:t>
            </a:r>
            <a:r>
              <a:rPr lang="cs-CZ" sz="2800" dirty="0" err="1" smtClean="0"/>
              <a:t>gestiefelte</a:t>
            </a:r>
            <a:r>
              <a:rPr lang="cs-CZ" sz="2800" dirty="0" smtClean="0"/>
              <a:t> </a:t>
            </a:r>
            <a:r>
              <a:rPr lang="cs-CZ" sz="2800" dirty="0" err="1" smtClean="0"/>
              <a:t>Kater</a:t>
            </a: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dirty="0" smtClean="0"/>
              <a:t>Der </a:t>
            </a:r>
            <a:r>
              <a:rPr lang="cs-CZ" sz="2800" dirty="0" err="1" smtClean="0"/>
              <a:t>Froschkönig</a:t>
            </a: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dirty="0" err="1" smtClean="0"/>
              <a:t>Hänsel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Gretel</a:t>
            </a:r>
            <a:endParaRPr lang="cs-CZ" sz="2800" dirty="0" smtClean="0"/>
          </a:p>
          <a:p>
            <a:pPr>
              <a:buClr>
                <a:schemeClr val="tx1"/>
              </a:buClr>
            </a:pPr>
            <a:endParaRPr lang="cs-CZ" sz="2800" dirty="0" smtClean="0"/>
          </a:p>
          <a:p>
            <a:pPr>
              <a:buClr>
                <a:schemeClr val="tx1"/>
              </a:buClr>
            </a:pPr>
            <a:endParaRPr lang="cs-CZ" sz="2800" dirty="0" smtClean="0"/>
          </a:p>
          <a:p>
            <a:pPr>
              <a:buClr>
                <a:schemeClr val="tx1"/>
              </a:buClr>
            </a:pPr>
            <a:endParaRPr lang="cs-CZ" sz="2800" dirty="0" smtClean="0"/>
          </a:p>
          <a:p>
            <a:pPr>
              <a:buClr>
                <a:schemeClr val="tx1"/>
              </a:buClr>
            </a:pPr>
            <a:endParaRPr lang="cs-CZ" sz="2800" dirty="0" smtClean="0"/>
          </a:p>
          <a:p>
            <a:pPr>
              <a:buClr>
                <a:schemeClr val="tx1"/>
              </a:buClr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 </a:t>
            </a:r>
            <a:r>
              <a:rPr lang="cs-CZ" dirty="0" err="1" smtClean="0"/>
              <a:t>bekanntesten</a:t>
            </a:r>
            <a:r>
              <a:rPr lang="cs-CZ" dirty="0" smtClean="0"/>
              <a:t> </a:t>
            </a:r>
            <a:r>
              <a:rPr lang="cs-CZ" dirty="0" err="1" smtClean="0"/>
              <a:t>Märchen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9190" y="2071678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Sněhurka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29190" y="2571744"/>
            <a:ext cx="3500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Červená  Karkulka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190" y="3571876"/>
            <a:ext cx="3643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Kocour  v botách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29190" y="3071810"/>
            <a:ext cx="3071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Šípková Růženka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29190" y="4143380"/>
            <a:ext cx="37862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Žabí král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29190" y="4643446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 perníkové chaloupce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857364"/>
            <a:ext cx="4114800" cy="4572000"/>
          </a:xfrm>
        </p:spPr>
        <p:txBody>
          <a:bodyPr/>
          <a:lstStyle/>
          <a:p>
            <a:pPr>
              <a:buClr>
                <a:schemeClr val="tx1"/>
              </a:buClr>
              <a:buNone/>
            </a:pPr>
            <a:r>
              <a:rPr lang="cs-CZ" sz="2800" dirty="0" err="1" smtClean="0"/>
              <a:t>Tischchen</a:t>
            </a:r>
            <a:r>
              <a:rPr lang="cs-CZ" sz="2800" dirty="0" smtClean="0"/>
              <a:t> </a:t>
            </a:r>
            <a:r>
              <a:rPr lang="cs-CZ" sz="2800" dirty="0" err="1" smtClean="0"/>
              <a:t>deck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dirty="0" smtClean="0"/>
              <a:t>Die </a:t>
            </a:r>
            <a:r>
              <a:rPr lang="cs-CZ" sz="2800" dirty="0" err="1" smtClean="0"/>
              <a:t>sieben</a:t>
            </a:r>
            <a:r>
              <a:rPr lang="cs-CZ" sz="2800" dirty="0" smtClean="0"/>
              <a:t> </a:t>
            </a:r>
            <a:r>
              <a:rPr lang="cs-CZ" sz="2800" dirty="0" err="1" smtClean="0"/>
              <a:t>Raben</a:t>
            </a: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dirty="0" err="1" smtClean="0"/>
              <a:t>Daumesdick</a:t>
            </a: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dirty="0" err="1" smtClean="0"/>
              <a:t>Frau</a:t>
            </a:r>
            <a:r>
              <a:rPr lang="cs-CZ" sz="2800" dirty="0" smtClean="0"/>
              <a:t> </a:t>
            </a:r>
            <a:r>
              <a:rPr lang="cs-CZ" sz="2800" dirty="0" err="1" smtClean="0"/>
              <a:t>Holle</a:t>
            </a:r>
            <a:endParaRPr lang="cs-CZ" sz="2800" dirty="0" smtClean="0"/>
          </a:p>
          <a:p>
            <a:pPr>
              <a:buClr>
                <a:schemeClr val="tx1"/>
              </a:buClr>
              <a:buNone/>
            </a:pPr>
            <a:r>
              <a:rPr lang="cs-CZ" sz="2800" dirty="0" smtClean="0"/>
              <a:t>Die </a:t>
            </a:r>
            <a:r>
              <a:rPr lang="cs-CZ" sz="2800" dirty="0" err="1" smtClean="0"/>
              <a:t>Erbsenprobe</a:t>
            </a:r>
            <a:endParaRPr lang="cs-CZ" sz="2800" dirty="0" smtClean="0"/>
          </a:p>
          <a:p>
            <a:pPr>
              <a:buClr>
                <a:schemeClr val="tx1"/>
              </a:buClr>
            </a:pPr>
            <a:endParaRPr lang="cs-CZ" dirty="0"/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 </a:t>
            </a:r>
            <a:r>
              <a:rPr lang="cs-CZ" dirty="0" err="1" smtClean="0"/>
              <a:t>bekanntesten</a:t>
            </a:r>
            <a:r>
              <a:rPr lang="cs-CZ" dirty="0" smtClean="0"/>
              <a:t> </a:t>
            </a:r>
            <a:r>
              <a:rPr lang="cs-CZ" dirty="0" err="1" smtClean="0"/>
              <a:t>Märchen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928802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Stolečku, prostři se!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3429000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Paní Zima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3929066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Princezna na hrášku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928934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 Palečkovi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2428868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Sedmero krkavců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357298"/>
            <a:ext cx="8258204" cy="4738702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  <a:buAutoNum type="arabicPeriod"/>
            </a:pP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http://de.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wikipedia.org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/w/index.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php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?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title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Datei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: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Grimm.jpg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&amp;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filetimestamp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=20050706142235</a:t>
            </a: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http://de.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wikipedia.org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/w/index.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php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?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title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Datei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: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Deutsches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_W%C3%B6rterbuch_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Grimm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_-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Titel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_Band_1.png&amp;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filetimestamp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=20120316214211</a:t>
            </a: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http://upload.wikimedia.org/wikipedia/commons/8/8c/Grimm%27s_Kinder-und_Hausm%C3%A4rchen%2C_Erster_Theil_(1812).cover.jpg</a:t>
            </a:r>
            <a:endParaRPr lang="cs-CZ" sz="1400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autor: Dr. </a:t>
            </a:r>
            <a:r>
              <a:rPr lang="cs-CZ" sz="14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Meierhofer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14.08.2006, licence </a:t>
            </a:r>
            <a:r>
              <a:rPr lang="cs-CZ" sz="14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Creative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Commons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BY-SA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2"/>
              </a:rPr>
              <a:t> 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http://de.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wikipedia.org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/w/index.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php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?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title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Datei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: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Grimm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-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Hanau.JPG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&amp;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filetimestamp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=20060816172508</a:t>
            </a: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Autor:</a:t>
            </a:r>
            <a:r>
              <a:rPr lang="cs-CZ" sz="14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Hagen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+ Tina Graf </a:t>
            </a:r>
            <a:r>
              <a:rPr lang="cs-CZ" sz="14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from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France, licence CC BY-SA 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http://de.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wikipedia.org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/w/index.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php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?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title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=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Datei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: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Kassel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Palais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Bellevue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_012009.jpg&amp;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filetimestamp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latin typeface="Calibri" pitchFamily="34" charset="0"/>
              </a:rPr>
              <a:t>=20090718145152,</a:t>
            </a:r>
            <a:endParaRPr lang="cs-CZ" sz="1400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http://de.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wikipedia.org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/w/index.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php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?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title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Datei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: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Hanau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Bruder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Grimm.jpg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&amp;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filetimestamp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=20050728195434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7</a:t>
            </a:r>
            <a:r>
              <a:rPr lang="cs-CZ" sz="140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 </a:t>
            </a:r>
            <a:r>
              <a:rPr lang="cs-CZ" sz="140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Autor: </a:t>
            </a:r>
            <a:r>
              <a:rPr lang="cs-CZ" sz="14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Avda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, licence </a:t>
            </a:r>
            <a:r>
              <a:rPr lang="cs-CZ" sz="14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Creative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14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Commons</a:t>
            </a:r>
            <a:r>
              <a:rPr lang="cs-CZ" sz="14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BY-SA,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  <a:hlinkClick r:id="rId3"/>
              </a:rPr>
              <a:t> 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http://de.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wikipedia.org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/w/index.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php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?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title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Datei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: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Graves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of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the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Brothers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Grimm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at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_Alter_St.-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Matth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%C3%A4us-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Kirchhof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_Berlin_2012.jpg&amp;</a:t>
            </a:r>
            <a:r>
              <a:rPr lang="cs-CZ" sz="1400" u="sng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filetimestamp</a:t>
            </a:r>
            <a:r>
              <a:rPr lang="cs-CZ" sz="1400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=20120227143702</a:t>
            </a:r>
            <a:endParaRPr lang="cs-CZ" sz="1400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     Materiály jsou určeny pro bezplatné používání pro potřeby výuky a vzdělávání na všech typech škol a školských zařízení. Jakékoliv další využití podléhá autorskému zákonu.</a:t>
            </a:r>
          </a:p>
          <a:p>
            <a:endParaRPr lang="cs-CZ" sz="1400" dirty="0" smtClean="0"/>
          </a:p>
          <a:p>
            <a:pPr>
              <a:buClr>
                <a:schemeClr val="tx1"/>
              </a:buClr>
              <a:buFont typeface="Wingdings 2"/>
              <a:buAutoNum type="arabicPeriod"/>
            </a:pPr>
            <a:endParaRPr lang="cs-CZ" sz="1100" u="sng" dirty="0" smtClean="0">
              <a:solidFill>
                <a:schemeClr val="tx1">
                  <a:lumMod val="75000"/>
                </a:schemeClr>
              </a:solidFill>
            </a:endParaRPr>
          </a:p>
          <a:p>
            <a:endParaRPr lang="cs-CZ" sz="1100" dirty="0" smtClean="0"/>
          </a:p>
          <a:p>
            <a:pPr>
              <a:buClr>
                <a:schemeClr val="tx1"/>
              </a:buClr>
              <a:buNone/>
            </a:pPr>
            <a:endParaRPr lang="cs-CZ" sz="800" dirty="0" smtClean="0">
              <a:solidFill>
                <a:schemeClr val="bg2">
                  <a:lumMod val="40000"/>
                  <a:lumOff val="60000"/>
                </a:schemeClr>
              </a:solidFill>
              <a:latin typeface="Calibri" pitchFamily="34" charset="0"/>
            </a:endParaRP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endParaRPr lang="cs-CZ" sz="1100" u="sng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endParaRPr lang="cs-CZ" sz="1100" u="sng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endParaRPr lang="cs-CZ" sz="1100" u="sng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endParaRPr lang="cs-CZ" sz="11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Clr>
                <a:schemeClr val="tx1"/>
              </a:buClr>
              <a:buFont typeface="Wingdings 2"/>
              <a:buAutoNum type="arabicPeriod"/>
            </a:pPr>
            <a:endParaRPr lang="cs-CZ" sz="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Clr>
                <a:schemeClr val="tx1"/>
              </a:buClr>
              <a:buAutoNum type="arabicPeriod"/>
            </a:pPr>
            <a:endParaRPr lang="cs-CZ" sz="1200" u="sng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Clr>
                <a:schemeClr val="tx1"/>
              </a:buClr>
              <a:buAutoNum type="arabicPeriod"/>
            </a:pPr>
            <a:endParaRPr lang="cs-CZ" sz="12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Clr>
                <a:schemeClr val="tx1"/>
              </a:buClr>
              <a:buNone/>
            </a:pPr>
            <a:endParaRPr lang="cs-CZ" sz="1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588</TotalTime>
  <Words>373</Words>
  <Application>Microsoft Office PowerPoint</Application>
  <PresentationFormat>Předvádění na obrazovce (4:3)</PresentationFormat>
  <Paragraphs>118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Snímek 1</vt:lpstr>
      <vt:lpstr>Snímek 2</vt:lpstr>
      <vt:lpstr>Brüder Grimm</vt:lpstr>
      <vt:lpstr>Wilhelm Grimm       Jacob Grimm</vt:lpstr>
      <vt:lpstr>Wer waren Brüder Grimm?</vt:lpstr>
      <vt:lpstr>Aus dem Leben</vt:lpstr>
      <vt:lpstr>Gemeinsame Werke: </vt:lpstr>
      <vt:lpstr>Heutige Begegnungen</vt:lpstr>
      <vt:lpstr>Die  bekanntesten Märchen</vt:lpstr>
      <vt:lpstr>Die  bekanntesten Märchen</vt:lpstr>
      <vt:lpstr>Zdroje obrázků: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Brüder Grimm</dc:title>
  <dc:creator>Efka</dc:creator>
  <cp:lastModifiedBy>Efka</cp:lastModifiedBy>
  <cp:revision>109</cp:revision>
  <dcterms:created xsi:type="dcterms:W3CDTF">2012-11-10T17:06:20Z</dcterms:created>
  <dcterms:modified xsi:type="dcterms:W3CDTF">2012-12-16T15:33:26Z</dcterms:modified>
</cp:coreProperties>
</file>