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32" r:id="rId1"/>
  </p:sldMasterIdLst>
  <p:sldIdLst>
    <p:sldId id="256" r:id="rId2"/>
    <p:sldId id="260" r:id="rId3"/>
    <p:sldId id="261" r:id="rId4"/>
    <p:sldId id="262" r:id="rId5"/>
    <p:sldId id="263" r:id="rId6"/>
    <p:sldId id="264" r:id="rId7"/>
    <p:sldId id="265" r:id="rId8"/>
    <p:sldId id="25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B1A735B-DD3F-4A99-AD9C-1C511886BE69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4D2C10-7D49-4284-A898-579972F74C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F24A221-0BD1-4690-A333-C68C52A3A293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69D4CAC-E778-4527-8F2C-8F49D5D8EBA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BCEDB38-22A9-43EA-8D34-4A6B3530806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EC8E365-C7D5-4B5D-BA99-7EBDCC726C9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EC8C837-D2DE-4E3F-B417-FFBF9E1BFB51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389D8D1-5145-4036-BC62-D338DECA62C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17A6CEC-EAB2-4BC4-8A84-A38B7F59CAE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A905A-7223-492D-9A6B-5FC4645A6F7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B5EC586-7C92-4DCB-88D5-5210492341F6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29856B-7AEA-4277-9459-B6634A2080F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A9E719B-673A-4FC7-82AD-1B1C3CD8252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B6F772-CE63-43B4-9F67-09D9EE1EB94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5FB9A9-26ED-4909-9029-C187D75FE53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FEA639-4093-49EC-8CAC-9BAD900BF6E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13C0430-1814-4C5B-9308-729F80D72E2F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33CF9CF8-D28E-4195-BF1D-B8AA0BC04CDF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8B7EBC-6FE5-4DD0-B051-73A9F4239725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85A2D9A-118A-4852-817B-A3268A4DB3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C4FF6EC-9583-4B12-8975-B017B323F008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22CD8A-9EBE-4BA7-B8BB-E75F420614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91C1A0FE-39D5-4F54-9165-14676849D72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 smtClean="0"/>
              <a:pPr>
                <a:defRPr/>
              </a:pPr>
              <a:t>19.12.2012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33" r:id="rId1"/>
    <p:sldLayoutId id="2147484334" r:id="rId2"/>
    <p:sldLayoutId id="2147484335" r:id="rId3"/>
    <p:sldLayoutId id="2147484336" r:id="rId4"/>
    <p:sldLayoutId id="2147484337" r:id="rId5"/>
    <p:sldLayoutId id="2147484338" r:id="rId6"/>
    <p:sldLayoutId id="2147484339" r:id="rId7"/>
    <p:sldLayoutId id="2147484340" r:id="rId8"/>
    <p:sldLayoutId id="2147484341" r:id="rId9"/>
    <p:sldLayoutId id="2147484342" r:id="rId10"/>
    <p:sldLayoutId id="2147484343" r:id="rId11"/>
  </p:sldLayoutIdLst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>
            <a:normAutofit fontScale="90000"/>
          </a:bodyPr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Mgr.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VY_12_INOVACE_27_Školní řád , chování ve škole</a:t>
            </a:r>
            <a:br>
              <a:rPr lang="cs-CZ" sz="2800" dirty="0" smtClean="0"/>
            </a:br>
            <a:r>
              <a:rPr lang="cs-CZ" sz="2800" dirty="0" smtClean="0"/>
              <a:t>TÉMA SADY: Škola a její okolí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28</a:t>
            </a:r>
            <a:r>
              <a:rPr lang="cs-CZ" sz="2800" dirty="0" smtClean="0"/>
              <a:t>. 07. </a:t>
            </a:r>
            <a:r>
              <a:rPr lang="cs-CZ" sz="2800" dirty="0" smtClean="0"/>
              <a:t>2012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 ročníku praktické školy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ŠKOLNÍ  ŘÁD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JAKO  ŽÁCI  ČTVRTÉHO  ROČNÍKU  BYCHOM  UŽ  MĚLI  VĚDĚT , JAK  SE  VE  ŠKOLE  A  MIMO  ŠKOLU  CHOVAT</a:t>
            </a:r>
          </a:p>
          <a:p>
            <a:r>
              <a:rPr lang="cs-CZ" sz="2800" dirty="0" smtClean="0"/>
              <a:t>ZOPAKUJEME  SI  ZÁSADY  SPRÁVNÉHO  CHOVÁNÍ  VE  TŘÍDĚ , V  BUDOVĚ  ŠKOLY  I  MIMO  ŠKOLU</a:t>
            </a:r>
          </a:p>
          <a:p>
            <a:r>
              <a:rPr lang="cs-CZ" sz="2800" dirty="0" smtClean="0"/>
              <a:t>VE  ŠKOLE  JSOU  PRAVIDLA  CHOVÁNÍ  SEPSÁNA  VE  </a:t>
            </a:r>
            <a:r>
              <a:rPr lang="cs-CZ" sz="4000" dirty="0" smtClean="0">
                <a:solidFill>
                  <a:srgbClr val="00B050"/>
                </a:solidFill>
              </a:rPr>
              <a:t>ŠKOLNÍM  ŘÁDU</a:t>
            </a:r>
          </a:p>
          <a:p>
            <a:r>
              <a:rPr lang="cs-CZ" sz="2800" dirty="0" smtClean="0"/>
              <a:t>ŽÁCI  BY  SE  MĚLI  ŠKOLNÍM  ŘÁDEM  ŘÍDIT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81870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 VE  TŘÍDĚ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 TŘÍDĚ  ŽÁCI  ZDRAVÍ  POVSTÁNÍM  PŘI  ZAHÁJENÍ  A  UKONČENÍ  KAŽDÉ  HODINY</a:t>
            </a:r>
          </a:p>
          <a:p>
            <a:r>
              <a:rPr lang="cs-CZ" dirty="0" smtClean="0"/>
              <a:t>PO  PŘÍCHODU  DO  TŘÍDY  SE  ŽÁK  PŘIPRAVÍ  NA  VYUČOVÁNÍ</a:t>
            </a:r>
          </a:p>
          <a:p>
            <a:r>
              <a:rPr lang="cs-CZ" dirty="0" smtClean="0"/>
              <a:t>BĚHEM  VYUČOVÁNÍ  SE  ŽÁCI  AKTIVNĚ , ALE  DISCIPLINOVANĚ ZAPOJUJÍ  DO  VÝUKY</a:t>
            </a:r>
          </a:p>
          <a:p>
            <a:r>
              <a:rPr lang="cs-CZ" dirty="0" smtClean="0"/>
              <a:t>PŘEDMĚTY  NESOUVISEJÍCÍ  S  VÝUKOU  A  DRAHÉ  VĚCI  SE  DO  ŠKOLY  NENOSÍ</a:t>
            </a:r>
          </a:p>
          <a:p>
            <a:r>
              <a:rPr lang="cs-CZ" dirty="0" smtClean="0"/>
              <a:t>POUŽÍVÁNÍ MOBILŮ  BĚHEM  VYUČOVÁNÍ  JE  ZAKÁZÁNO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ŽÁCI  NESMÍ  NOSIT  DO  ŠKOLY  VĚCI , KTERÉ  BY  MOHLY  OHROZIT  ZDRAVÍ</a:t>
            </a:r>
          </a:p>
          <a:p>
            <a:r>
              <a:rPr lang="cs-CZ" dirty="0" smtClean="0"/>
              <a:t>ŽÁCI  DBAJÍ  NA  POŘÁDEK  VE  TŘÍDĚ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74310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 V  BUDOVĚ 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ŽÁCI  CHODÍ  DO  ŠKOLY  PRAVIDELNĚ , RESPEKTUJÍ  ROZVRH  HODIN</a:t>
            </a:r>
          </a:p>
          <a:p>
            <a:r>
              <a:rPr lang="cs-CZ" dirty="0" smtClean="0"/>
              <a:t>VE  ŠKOLE  ZDRAVÍ  VŠECHNY  DOSPĚLÉ  OSOBY</a:t>
            </a:r>
          </a:p>
          <a:p>
            <a:r>
              <a:rPr lang="cs-CZ" dirty="0" smtClean="0"/>
              <a:t>VE  VŠECH  PROSTORÁCH  ŠKOLY  SE ŽÁCI  POHYBUJÍ  KLIDNĚ</a:t>
            </a:r>
          </a:p>
          <a:p>
            <a:r>
              <a:rPr lang="cs-CZ" dirty="0" smtClean="0"/>
              <a:t>ŽÁCI  ŠETRNĚ  ZACHÁZEJÍ  S  MAJETKEM  ŠKOLY</a:t>
            </a:r>
          </a:p>
          <a:p>
            <a:r>
              <a:rPr lang="cs-CZ" dirty="0" smtClean="0"/>
              <a:t>NEVSTUPUJÍ  DO  KABINETŮ , SBOROVNY A ŘEDITELNY  BEZ  VYZVÁNÍ  VYUČUJÍCÍHO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VE  VŠECH  PROSTORÁCH  ŠKOLY  JE  ZAKÁZÁNO  KOUŘIT !!!</a:t>
            </a:r>
          </a:p>
          <a:p>
            <a:r>
              <a:rPr lang="cs-CZ" dirty="0" smtClean="0"/>
              <a:t>JAKOUKOLIV  ZÁVADU , HNED  NAHLÁSÍ</a:t>
            </a:r>
          </a:p>
          <a:p>
            <a:r>
              <a:rPr lang="cs-CZ" dirty="0" smtClean="0"/>
              <a:t>BĚHEM  VYUČOVÁNÍ  ŽÁCI  NEOPOUŠTÍ  SVÉVOLNĚ  ŠKOLU</a:t>
            </a:r>
          </a:p>
          <a:p>
            <a:r>
              <a:rPr lang="cs-CZ" dirty="0" smtClean="0"/>
              <a:t>ŠKOLNÍ  VÝTAH  SLOUŽÍ  POUZE  K  PŘEPRAVĚ  IMOBILNÍCH  ŽÁKŮ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8189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 MIMO  ŠKOLU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/>
              <a:t>K  DOSPĚLÝM  OSOBÁM  SE  CHOVÁME  SLUŠNĚ</a:t>
            </a:r>
          </a:p>
          <a:p>
            <a:r>
              <a:rPr lang="cs-CZ" sz="2800" dirty="0" smtClean="0"/>
              <a:t>KDYŽ  VCHÁZÍME  DO  DVEŘÍ  DÁVÁME  PŘEDNOST  ŽENÁM , POSTIŽENÝM A STARŠÍM  LIDEM</a:t>
            </a:r>
          </a:p>
          <a:p>
            <a:r>
              <a:rPr lang="cs-CZ" sz="2800" dirty="0" smtClean="0"/>
              <a:t>V  OBCHODĚ  SLUŠNĚ  ČEKÁME , AŽ  NA  NÁS  PŘIJDE  ŘADA</a:t>
            </a:r>
          </a:p>
          <a:p>
            <a:r>
              <a:rPr lang="cs-CZ" sz="2800" dirty="0" smtClean="0"/>
              <a:t>U  LÉKAŘE  SE  CHOVÁME  TIŠE A ČEKÁME  NA  VYZVÁNÍ  KE  VSTUPU</a:t>
            </a:r>
          </a:p>
          <a:p>
            <a:r>
              <a:rPr lang="cs-CZ" sz="2800" dirty="0" smtClean="0"/>
              <a:t>NA  ULICI  NEODHAZUJEME  ODPADKY , PO  CHODNÍKU  CHODÍME  VPRAVO , NEVRÁŽÍME  DO  LIDÍ</a:t>
            </a:r>
          </a:p>
          <a:p>
            <a:r>
              <a:rPr lang="cs-CZ" sz="2800" dirty="0" smtClean="0"/>
              <a:t>DO  SPOLEČNOSTI  CHODÍME UPRAVENI  A  ČISTĚ  OBLEČENI</a:t>
            </a:r>
          </a:p>
          <a:p>
            <a:r>
              <a:rPr lang="cs-CZ" sz="2800" dirty="0" smtClean="0"/>
              <a:t>NIKDY  A  NIKDE  NEBEREME  CIZÍ  VĚCI</a:t>
            </a:r>
          </a:p>
          <a:p>
            <a:r>
              <a:rPr lang="cs-CZ" sz="2800" dirty="0" smtClean="0"/>
              <a:t>NIKDY  NEZAPOMENEME  POZDRAVIT  A  PODĚKOVAT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2019297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CHOVÁNÍ  V  DOPRAVNÍM  PROSTŘEDKU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  DOPRAVNÍM  PROSTŘEDKU  TAKÉ  DÁVÁME  PŘEDNOST  VE DVEŘÍCH  POSTIŽENÝM  A  STARŠÍM  LIDEM</a:t>
            </a:r>
          </a:p>
          <a:p>
            <a:r>
              <a:rPr lang="cs-CZ" sz="2800" dirty="0" smtClean="0"/>
              <a:t>POUŠTÍME  SEDNOUT  STARŠÍ , POSTIŽENÉ A ŽENY</a:t>
            </a:r>
          </a:p>
          <a:p>
            <a:r>
              <a:rPr lang="cs-CZ" sz="2800" dirty="0" smtClean="0"/>
              <a:t>V  DOPRAVNÍM  PROSTŘEDKU  SE  CHOVÁME  KLIDNĚ  A  SLUŠNĚ</a:t>
            </a:r>
          </a:p>
          <a:p>
            <a:r>
              <a:rPr lang="cs-CZ" sz="2800" dirty="0" smtClean="0"/>
              <a:t>NEODHAZUJEME  ODPADKY  NA  ZEM , UDRŽUJEME  ČISTOTU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61715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PORUŠENÍ  ŠKOLNÍHO  ŘÁDU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POKUD  ŽÁCI  PORUŠÍ  POVINNOSTI  STANOVENÉ  ŠKOLNÍM  ŘÁDEM , LZE  JIM  PODLE  ZÁVAŽNOSTI  PORUŠENÍ  ULOŽIT :</a:t>
            </a:r>
          </a:p>
          <a:p>
            <a:pPr marL="11430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NAPOMENUTÍ  TŘÍDNÍHO  UČITELE</a:t>
            </a:r>
          </a:p>
          <a:p>
            <a:pPr marL="114300" indent="0">
              <a:buNone/>
            </a:pPr>
            <a:endParaRPr lang="cs-CZ" sz="3200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sz="3200" dirty="0" smtClean="0">
                <a:solidFill>
                  <a:srgbClr val="FF0000"/>
                </a:solidFill>
              </a:rPr>
              <a:t>DŮTKU  TŘÍDNÍHO  UČITELE</a:t>
            </a:r>
          </a:p>
          <a:p>
            <a:pPr marL="114300" indent="0">
              <a:buNone/>
            </a:pPr>
            <a:endParaRPr lang="cs-CZ" sz="3200" dirty="0">
              <a:solidFill>
                <a:srgbClr val="FF0000"/>
              </a:solidFill>
            </a:endParaRPr>
          </a:p>
          <a:p>
            <a:pPr marL="114300" indent="0">
              <a:buNone/>
            </a:pPr>
            <a:r>
              <a:rPr lang="cs-CZ" sz="3200" smtClean="0">
                <a:solidFill>
                  <a:srgbClr val="FF0000"/>
                </a:solidFill>
              </a:rPr>
              <a:t>DŮTKU  ŘEDITELE  ŠKOLY</a:t>
            </a:r>
            <a:endParaRPr lang="cs-CZ" sz="320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4324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0000">
        <p:randomBar dir="vert"/>
      </p:transition>
    </mc:Choice>
    <mc:Fallback xmlns=""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pPr marL="114300" indent="0">
              <a:buNone/>
            </a:pP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dirty="0" smtClean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0000">
        <p:randomBar dir="vert"/>
      </p:transition>
    </mc:Choice>
    <mc:Fallback>
      <p:transition spd="slow">
        <p:randomBar dir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1370</TotalTime>
  <Words>355</Words>
  <Application>Microsoft Office PowerPoint</Application>
  <PresentationFormat>Předvádění na obrazovce (4:3)</PresentationFormat>
  <Paragraphs>48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Sousedství</vt:lpstr>
      <vt:lpstr>NÁZEV ŠKOLY: Střední odborné učiliště a Základní škola AUTOR: Mgr. Jarmila Šneberková NÁZEV: VY_12_INOVACE_27_Školní řád , chování ve škole TÉMA SADY: Škola a její okolí DATUM: 28. 07. 2012 ČÍSLO PROJEKTU: CZ.1.07/1.4.00/21.0477</vt:lpstr>
      <vt:lpstr>ŠKOLNÍ  ŘÁD</vt:lpstr>
      <vt:lpstr>CHOVÁNÍ  VE  TŘÍDĚ</vt:lpstr>
      <vt:lpstr>CHOVÁNÍ  V  BUDOVĚ  ŠKOLY</vt:lpstr>
      <vt:lpstr>CHOVÁNÍ  MIMO  ŠKOLU</vt:lpstr>
      <vt:lpstr>CHOVÁNÍ  V  DOPRAVNÍM  PROSTŘEDKU</vt:lpstr>
      <vt:lpstr>PORUŠENÍ  ŠKOLNÍHO  ŘÁDU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216</cp:revision>
  <dcterms:created xsi:type="dcterms:W3CDTF">2012-04-21T07:06:25Z</dcterms:created>
  <dcterms:modified xsi:type="dcterms:W3CDTF">2012-12-19T11:15:03Z</dcterms:modified>
</cp:coreProperties>
</file>